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6" r:id="rId2"/>
    <p:sldId id="257" r:id="rId3"/>
    <p:sldId id="258" r:id="rId4"/>
    <p:sldId id="259" r:id="rId5"/>
    <p:sldId id="260" r:id="rId6"/>
    <p:sldId id="262" r:id="rId7"/>
    <p:sldId id="264" r:id="rId8"/>
    <p:sldId id="270" r:id="rId9"/>
    <p:sldId id="263" r:id="rId10"/>
    <p:sldId id="271" r:id="rId11"/>
    <p:sldId id="272" r:id="rId12"/>
    <p:sldId id="273" r:id="rId13"/>
    <p:sldId id="269" r:id="rId14"/>
    <p:sldId id="274" r:id="rId15"/>
    <p:sldId id="275" r:id="rId16"/>
    <p:sldId id="276" r:id="rId17"/>
    <p:sldId id="279" r:id="rId18"/>
    <p:sldId id="280" r:id="rId19"/>
    <p:sldId id="278" r:id="rId20"/>
    <p:sldId id="2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178D"/>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6" d="100"/>
          <a:sy n="66" d="100"/>
        </p:scale>
        <p:origin x="-1330" y="-4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6307EA-F383-4421-9FBF-3D7D4927E74D}" type="datetimeFigureOut">
              <a:rPr lang="en-IN" smtClean="0"/>
              <a:t>27-07-2024</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0C8FA7-B385-4AEF-BCCC-ADB75F15458C}" type="slidenum">
              <a:rPr lang="en-IN" smtClean="0"/>
              <a:t>‹#›</a:t>
            </a:fld>
            <a:endParaRPr lang="en-IN"/>
          </a:p>
        </p:txBody>
      </p:sp>
    </p:spTree>
    <p:extLst>
      <p:ext uri="{BB962C8B-B14F-4D97-AF65-F5344CB8AC3E}">
        <p14:creationId xmlns:p14="http://schemas.microsoft.com/office/powerpoint/2010/main" val="2271724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A0C8FA7-B385-4AEF-BCCC-ADB75F15458C}" type="slidenum">
              <a:rPr lang="en-IN" smtClean="0"/>
              <a:t>8</a:t>
            </a:fld>
            <a:endParaRPr lang="en-IN"/>
          </a:p>
        </p:txBody>
      </p:sp>
    </p:spTree>
    <p:extLst>
      <p:ext uri="{BB962C8B-B14F-4D97-AF65-F5344CB8AC3E}">
        <p14:creationId xmlns:p14="http://schemas.microsoft.com/office/powerpoint/2010/main" val="425377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0"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F0883C-FD5C-4CFF-AB12-ED523052EF8F}"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A74D68-FB65-4F39-80C1-2FA9BD1C97C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9897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F0883C-FD5C-4CFF-AB12-ED523052EF8F}"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A74D68-FB65-4F39-80C1-2FA9BD1C97CD}" type="slidenum">
              <a:rPr lang="en-IN" smtClean="0"/>
              <a:t>‹#›</a:t>
            </a:fld>
            <a:endParaRPr lang="en-IN"/>
          </a:p>
        </p:txBody>
      </p:sp>
    </p:spTree>
    <p:extLst>
      <p:ext uri="{BB962C8B-B14F-4D97-AF65-F5344CB8AC3E}">
        <p14:creationId xmlns:p14="http://schemas.microsoft.com/office/powerpoint/2010/main" val="3126574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F0883C-FD5C-4CFF-AB12-ED523052EF8F}"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A74D68-FB65-4F39-80C1-2FA9BD1C97CD}" type="slidenum">
              <a:rPr lang="en-IN" smtClean="0"/>
              <a:t>‹#›</a:t>
            </a:fld>
            <a:endParaRPr lang="en-IN"/>
          </a:p>
        </p:txBody>
      </p:sp>
    </p:spTree>
    <p:extLst>
      <p:ext uri="{BB962C8B-B14F-4D97-AF65-F5344CB8AC3E}">
        <p14:creationId xmlns:p14="http://schemas.microsoft.com/office/powerpoint/2010/main" val="360755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F0883C-FD5C-4CFF-AB12-ED523052EF8F}"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A74D68-FB65-4F39-80C1-2FA9BD1C97CD}" type="slidenum">
              <a:rPr lang="en-IN" smtClean="0"/>
              <a:t>‹#›</a:t>
            </a:fld>
            <a:endParaRPr lang="en-IN"/>
          </a:p>
        </p:txBody>
      </p:sp>
    </p:spTree>
    <p:extLst>
      <p:ext uri="{BB962C8B-B14F-4D97-AF65-F5344CB8AC3E}">
        <p14:creationId xmlns:p14="http://schemas.microsoft.com/office/powerpoint/2010/main" val="3679213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F0883C-FD5C-4CFF-AB12-ED523052EF8F}"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A74D68-FB65-4F39-80C1-2FA9BD1C97C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1918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6"/>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F0883C-FD5C-4CFF-AB12-ED523052EF8F}" type="datetimeFigureOut">
              <a:rPr lang="en-IN" smtClean="0"/>
              <a:t>27-07-2024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A74D68-FB65-4F39-80C1-2FA9BD1C97CD}" type="slidenum">
              <a:rPr lang="en-IN" smtClean="0"/>
              <a:t>‹#›</a:t>
            </a:fld>
            <a:endParaRPr lang="en-IN"/>
          </a:p>
        </p:txBody>
      </p:sp>
    </p:spTree>
    <p:extLst>
      <p:ext uri="{BB962C8B-B14F-4D97-AF65-F5344CB8AC3E}">
        <p14:creationId xmlns:p14="http://schemas.microsoft.com/office/powerpoint/2010/main" val="2681478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F0883C-FD5C-4CFF-AB12-ED523052EF8F}" type="datetimeFigureOut">
              <a:rPr lang="en-IN" smtClean="0"/>
              <a:t>27-07-2024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A74D68-FB65-4F39-80C1-2FA9BD1C97CD}" type="slidenum">
              <a:rPr lang="en-IN" smtClean="0"/>
              <a:t>‹#›</a:t>
            </a:fld>
            <a:endParaRPr lang="en-IN"/>
          </a:p>
        </p:txBody>
      </p:sp>
    </p:spTree>
    <p:extLst>
      <p:ext uri="{BB962C8B-B14F-4D97-AF65-F5344CB8AC3E}">
        <p14:creationId xmlns:p14="http://schemas.microsoft.com/office/powerpoint/2010/main" val="551000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F0883C-FD5C-4CFF-AB12-ED523052EF8F}" type="datetimeFigureOut">
              <a:rPr lang="en-IN" smtClean="0"/>
              <a:t>27-07-2024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EA74D68-FB65-4F39-80C1-2FA9BD1C97CD}" type="slidenum">
              <a:rPr lang="en-IN" smtClean="0"/>
              <a:t>‹#›</a:t>
            </a:fld>
            <a:endParaRPr lang="en-IN"/>
          </a:p>
        </p:txBody>
      </p:sp>
    </p:spTree>
    <p:extLst>
      <p:ext uri="{BB962C8B-B14F-4D97-AF65-F5344CB8AC3E}">
        <p14:creationId xmlns:p14="http://schemas.microsoft.com/office/powerpoint/2010/main" val="1831687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0F0883C-FD5C-4CFF-AB12-ED523052EF8F}" type="datetimeFigureOut">
              <a:rPr lang="en-IN" smtClean="0"/>
              <a:t>27-07-2024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EA74D68-FB65-4F39-80C1-2FA9BD1C97CD}" type="slidenum">
              <a:rPr lang="en-IN" smtClean="0"/>
              <a:t>‹#›</a:t>
            </a:fld>
            <a:endParaRPr lang="en-IN"/>
          </a:p>
        </p:txBody>
      </p:sp>
    </p:spTree>
    <p:extLst>
      <p:ext uri="{BB962C8B-B14F-4D97-AF65-F5344CB8AC3E}">
        <p14:creationId xmlns:p14="http://schemas.microsoft.com/office/powerpoint/2010/main" val="4185406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1"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1"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3" y="6459787"/>
            <a:ext cx="2618510" cy="365125"/>
          </a:xfrm>
        </p:spPr>
        <p:txBody>
          <a:bodyPr/>
          <a:lstStyle>
            <a:lvl1pPr algn="l">
              <a:defRPr/>
            </a:lvl1pPr>
          </a:lstStyle>
          <a:p>
            <a:fld id="{D0F0883C-FD5C-4CFF-AB12-ED523052EF8F}" type="datetimeFigureOut">
              <a:rPr lang="en-IN" smtClean="0"/>
              <a:t>27-07-2024</a:t>
            </a:fld>
            <a:endParaRPr lang="en-IN"/>
          </a:p>
        </p:txBody>
      </p:sp>
      <p:sp>
        <p:nvSpPr>
          <p:cNvPr id="6" name="Footer Placeholder 5"/>
          <p:cNvSpPr>
            <a:spLocks noGrp="1"/>
          </p:cNvSpPr>
          <p:nvPr>
            <p:ph type="ftr" sz="quarter" idx="11"/>
          </p:nvPr>
        </p:nvSpPr>
        <p:spPr>
          <a:xfrm>
            <a:off x="4800600" y="6459787"/>
            <a:ext cx="4648201"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EA74D68-FB65-4F39-80C1-2FA9BD1C97CD}" type="slidenum">
              <a:rPr lang="en-IN" smtClean="0"/>
              <a:t>‹#›</a:t>
            </a:fld>
            <a:endParaRPr lang="en-IN"/>
          </a:p>
        </p:txBody>
      </p:sp>
    </p:spTree>
    <p:extLst>
      <p:ext uri="{BB962C8B-B14F-4D97-AF65-F5344CB8AC3E}">
        <p14:creationId xmlns:p14="http://schemas.microsoft.com/office/powerpoint/2010/main" val="169605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6"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6"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1"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F0883C-FD5C-4CFF-AB12-ED523052EF8F}" type="datetimeFigureOut">
              <a:rPr lang="en-IN" smtClean="0"/>
              <a:t>27-07-2024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A74D68-FB65-4F39-80C1-2FA9BD1C97CD}" type="slidenum">
              <a:rPr lang="en-IN" smtClean="0"/>
              <a:t>‹#›</a:t>
            </a:fld>
            <a:endParaRPr lang="en-IN"/>
          </a:p>
        </p:txBody>
      </p:sp>
    </p:spTree>
    <p:extLst>
      <p:ext uri="{BB962C8B-B14F-4D97-AF65-F5344CB8AC3E}">
        <p14:creationId xmlns:p14="http://schemas.microsoft.com/office/powerpoint/2010/main" val="1982970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5"/>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1" y="6459787"/>
            <a:ext cx="2472271" cy="365125"/>
          </a:xfrm>
          <a:prstGeom prst="rect">
            <a:avLst/>
          </a:prstGeom>
        </p:spPr>
        <p:txBody>
          <a:bodyPr vert="horz" lIns="91440" tIns="45720" rIns="91440" bIns="45720" rtlCol="0" anchor="ctr"/>
          <a:lstStyle>
            <a:lvl1pPr algn="l">
              <a:defRPr sz="900">
                <a:solidFill>
                  <a:srgbClr val="FFFFFF"/>
                </a:solidFill>
              </a:defRPr>
            </a:lvl1pPr>
          </a:lstStyle>
          <a:p>
            <a:fld id="{D0F0883C-FD5C-4CFF-AB12-ED523052EF8F}" type="datetimeFigureOut">
              <a:rPr lang="en-IN" smtClean="0"/>
              <a:t>27-07-2024</a:t>
            </a:fld>
            <a:endParaRPr lang="en-IN"/>
          </a:p>
        </p:txBody>
      </p:sp>
      <p:sp>
        <p:nvSpPr>
          <p:cNvPr id="5" name="Footer Placeholder 4"/>
          <p:cNvSpPr>
            <a:spLocks noGrp="1"/>
          </p:cNvSpPr>
          <p:nvPr>
            <p:ph type="ftr" sz="quarter" idx="3"/>
          </p:nvPr>
        </p:nvSpPr>
        <p:spPr>
          <a:xfrm>
            <a:off x="3686184"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9" y="6459787"/>
            <a:ext cx="1312025" cy="365125"/>
          </a:xfrm>
          <a:prstGeom prst="rect">
            <a:avLst/>
          </a:prstGeom>
        </p:spPr>
        <p:txBody>
          <a:bodyPr vert="horz" lIns="91440" tIns="45720" rIns="91440" bIns="45720" rtlCol="0" anchor="ctr"/>
          <a:lstStyle>
            <a:lvl1pPr algn="r">
              <a:defRPr sz="1050">
                <a:solidFill>
                  <a:srgbClr val="FFFFFF"/>
                </a:solidFill>
              </a:defRPr>
            </a:lvl1pPr>
          </a:lstStyle>
          <a:p>
            <a:fld id="{4EA74D68-FB65-4F39-80C1-2FA9BD1C97CD}" type="slidenum">
              <a:rPr lang="en-IN" smtClean="0"/>
              <a:t>‹#›</a:t>
            </a:fld>
            <a:endParaRPr lang="en-IN"/>
          </a:p>
        </p:txBody>
      </p:sp>
      <p:cxnSp>
        <p:nvCxnSpPr>
          <p:cNvPr id="10" name="Straight Connector 9"/>
          <p:cNvCxnSpPr/>
          <p:nvPr/>
        </p:nvCxnSpPr>
        <p:spPr>
          <a:xfrm>
            <a:off x="1193533"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03092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36;p1" descr="K.S School of Engineering and Management">
            <a:extLst>
              <a:ext uri="{FF2B5EF4-FFF2-40B4-BE49-F238E27FC236}">
                <a16:creationId xmlns="" xmlns:a16="http://schemas.microsoft.com/office/drawing/2014/main" id="{1EAEC3A1-1337-E11F-1D8B-62E8D2F1721A}"/>
              </a:ext>
            </a:extLst>
          </p:cNvPr>
          <p:cNvPicPr preferRelativeResize="0"/>
          <p:nvPr/>
        </p:nvPicPr>
        <p:blipFill rotWithShape="1">
          <a:blip r:embed="rId2">
            <a:alphaModFix/>
          </a:blip>
          <a:srcRect/>
          <a:stretch/>
        </p:blipFill>
        <p:spPr>
          <a:xfrm>
            <a:off x="117373" y="219460"/>
            <a:ext cx="9600553" cy="1554397"/>
          </a:xfrm>
          <a:prstGeom prst="rect">
            <a:avLst/>
          </a:prstGeom>
          <a:noFill/>
          <a:ln>
            <a:noFill/>
          </a:ln>
        </p:spPr>
      </p:pic>
      <p:sp>
        <p:nvSpPr>
          <p:cNvPr id="6" name="TextBox 5">
            <a:extLst>
              <a:ext uri="{FF2B5EF4-FFF2-40B4-BE49-F238E27FC236}">
                <a16:creationId xmlns="" xmlns:a16="http://schemas.microsoft.com/office/drawing/2014/main" id="{839B642A-5670-4807-2856-F7722EEEBCC1}"/>
              </a:ext>
            </a:extLst>
          </p:cNvPr>
          <p:cNvSpPr txBox="1"/>
          <p:nvPr/>
        </p:nvSpPr>
        <p:spPr>
          <a:xfrm>
            <a:off x="1101169" y="2061066"/>
            <a:ext cx="9989663" cy="461665"/>
          </a:xfrm>
          <a:prstGeom prst="rect">
            <a:avLst/>
          </a:prstGeom>
          <a:noFill/>
        </p:spPr>
        <p:txBody>
          <a:bodyPr wrap="square">
            <a:spAutoFit/>
          </a:bodyPr>
          <a:lstStyle/>
          <a:p>
            <a:r>
              <a:rPr lang="en-US" sz="2400" b="1" dirty="0">
                <a:solidFill>
                  <a:srgbClr val="36178D"/>
                </a:solidFill>
                <a:effectLst/>
                <a:latin typeface="Times New Roman" panose="02020603050405020304" pitchFamily="18" charset="0"/>
                <a:ea typeface="Times New Roman" panose="02020603050405020304" pitchFamily="18" charset="0"/>
                <a:cs typeface="Times New Roman" panose="02020603050405020304" pitchFamily="18" charset="0"/>
              </a:rPr>
              <a:t> DEPARTMENT OF ARTIFICIAL INTELLIGENCE &amp; DATA SCIENCE</a:t>
            </a:r>
          </a:p>
        </p:txBody>
      </p:sp>
      <p:sp>
        <p:nvSpPr>
          <p:cNvPr id="8" name="TextBox 7">
            <a:extLst>
              <a:ext uri="{FF2B5EF4-FFF2-40B4-BE49-F238E27FC236}">
                <a16:creationId xmlns="" xmlns:a16="http://schemas.microsoft.com/office/drawing/2014/main" id="{44655B4E-02FF-0206-7DF0-090872BC8D1C}"/>
              </a:ext>
            </a:extLst>
          </p:cNvPr>
          <p:cNvSpPr txBox="1"/>
          <p:nvPr/>
        </p:nvSpPr>
        <p:spPr>
          <a:xfrm>
            <a:off x="2858679" y="2602687"/>
            <a:ext cx="6094428" cy="369332"/>
          </a:xfrm>
          <a:prstGeom prst="rect">
            <a:avLst/>
          </a:prstGeom>
          <a:noFill/>
        </p:spPr>
        <p:txBody>
          <a:bodyPr wrap="square">
            <a:spAutoFit/>
          </a:bodyPr>
          <a:lstStyle/>
          <a:p>
            <a:pPr algn="ctr"/>
            <a:r>
              <a:rPr lang="en-IN" b="1" dirty="0" smtClean="0">
                <a:latin typeface="Times New Roman" panose="02020603050405020304" pitchFamily="18" charset="0"/>
                <a:cs typeface="Times New Roman" panose="02020603050405020304" pitchFamily="18" charset="0"/>
              </a:rPr>
              <a:t>Mini project (21ADMP67) </a:t>
            </a:r>
            <a:r>
              <a:rPr lang="en-IN" b="1" dirty="0">
                <a:latin typeface="Times New Roman" panose="02020603050405020304" pitchFamily="18" charset="0"/>
                <a:cs typeface="Times New Roman" panose="02020603050405020304" pitchFamily="18" charset="0"/>
              </a:rPr>
              <a:t>Seminar on </a:t>
            </a:r>
          </a:p>
        </p:txBody>
      </p:sp>
      <p:pic>
        <p:nvPicPr>
          <p:cNvPr id="9" name="Picture 8">
            <a:extLst>
              <a:ext uri="{FF2B5EF4-FFF2-40B4-BE49-F238E27FC236}">
                <a16:creationId xmlns="" xmlns:a16="http://schemas.microsoft.com/office/drawing/2014/main" id="{D2C4592A-E5C3-F5B0-67FB-CA51366F1D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8377" y="219458"/>
            <a:ext cx="1567666" cy="139231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TextBox 10">
            <a:extLst>
              <a:ext uri="{FF2B5EF4-FFF2-40B4-BE49-F238E27FC236}">
                <a16:creationId xmlns="" xmlns:a16="http://schemas.microsoft.com/office/drawing/2014/main" id="{B156E584-9D97-88B8-A137-A0327BF60E3E}"/>
              </a:ext>
            </a:extLst>
          </p:cNvPr>
          <p:cNvSpPr txBox="1"/>
          <p:nvPr/>
        </p:nvSpPr>
        <p:spPr>
          <a:xfrm>
            <a:off x="1738860" y="3230131"/>
            <a:ext cx="7723493" cy="400110"/>
          </a:xfrm>
          <a:prstGeom prst="rect">
            <a:avLst/>
          </a:prstGeom>
          <a:noFill/>
        </p:spPr>
        <p:txBody>
          <a:bodyPr wrap="square">
            <a:spAutoFit/>
          </a:bodyPr>
          <a:lstStyle/>
          <a:p>
            <a:pPr algn="ctr"/>
            <a:r>
              <a:rPr lang="en-US" sz="2000" b="1" dirty="0" smtClean="0">
                <a:solidFill>
                  <a:srgbClr val="CC0000"/>
                </a:solidFill>
                <a:latin typeface="Times New Roman" panose="02020603050405020304" pitchFamily="18" charset="0"/>
                <a:cs typeface="Times New Roman" panose="02020603050405020304" pitchFamily="18" charset="0"/>
              </a:rPr>
              <a:t>“AI POWERED SOLO TRAVEL COMPANION APP”</a:t>
            </a:r>
            <a:endParaRPr lang="en-IN" sz="2000" b="1" dirty="0">
              <a:solidFill>
                <a:srgbClr val="CC0000"/>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 xmlns:a16="http://schemas.microsoft.com/office/drawing/2014/main" id="{BE68C951-97A5-F9B5-081D-49E4F4251544}"/>
              </a:ext>
            </a:extLst>
          </p:cNvPr>
          <p:cNvSpPr txBox="1"/>
          <p:nvPr/>
        </p:nvSpPr>
        <p:spPr>
          <a:xfrm>
            <a:off x="7741189" y="4489918"/>
            <a:ext cx="3602612" cy="1477328"/>
          </a:xfrm>
          <a:prstGeom prst="rect">
            <a:avLst/>
          </a:prstGeom>
          <a:noFill/>
        </p:spPr>
        <p:txBody>
          <a:bodyPr wrap="square">
            <a:spAutoFit/>
          </a:bodyPr>
          <a:lstStyle/>
          <a:p>
            <a:pPr algn="ctr" defTabSz="685766"/>
            <a:r>
              <a:rPr lang="en-IN" b="1" i="1" u="sng" dirty="0">
                <a:solidFill>
                  <a:schemeClr val="accent5">
                    <a:lumMod val="75000"/>
                  </a:schemeClr>
                </a:solidFill>
                <a:latin typeface="Times New Roman" pitchFamily="18" charset="0"/>
                <a:cs typeface="Times New Roman" pitchFamily="18" charset="0"/>
              </a:rPr>
              <a:t>Presented  by:</a:t>
            </a:r>
            <a:r>
              <a:rPr lang="en-IN" b="1" dirty="0">
                <a:solidFill>
                  <a:schemeClr val="accent5">
                    <a:lumMod val="75000"/>
                  </a:schemeClr>
                </a:solidFill>
                <a:latin typeface="Times New Roman" pitchFamily="18" charset="0"/>
                <a:cs typeface="Times New Roman" pitchFamily="18" charset="0"/>
              </a:rPr>
              <a:t> </a:t>
            </a:r>
          </a:p>
          <a:p>
            <a:pPr algn="ctr" defTabSz="685766"/>
            <a:r>
              <a:rPr lang="en-IN" dirty="0" smtClean="0">
                <a:solidFill>
                  <a:srgbClr val="36178D"/>
                </a:solidFill>
                <a:latin typeface="Times New Roman" pitchFamily="18" charset="0"/>
                <a:cs typeface="Times New Roman" pitchFamily="18" charset="0"/>
              </a:rPr>
              <a:t>Ashwini L (1KG21AD001)</a:t>
            </a:r>
          </a:p>
          <a:p>
            <a:pPr algn="ctr" defTabSz="685766"/>
            <a:r>
              <a:rPr lang="en-IN" dirty="0" err="1" smtClean="0">
                <a:solidFill>
                  <a:srgbClr val="36178D"/>
                </a:solidFill>
                <a:latin typeface="Times New Roman" pitchFamily="18" charset="0"/>
                <a:cs typeface="Times New Roman" pitchFamily="18" charset="0"/>
              </a:rPr>
              <a:t>Lakshya</a:t>
            </a:r>
            <a:r>
              <a:rPr lang="en-IN" dirty="0" smtClean="0">
                <a:solidFill>
                  <a:srgbClr val="36178D"/>
                </a:solidFill>
                <a:latin typeface="Times New Roman" pitchFamily="18" charset="0"/>
                <a:cs typeface="Times New Roman" pitchFamily="18" charset="0"/>
              </a:rPr>
              <a:t> </a:t>
            </a:r>
            <a:r>
              <a:rPr lang="en-IN" dirty="0" err="1" smtClean="0">
                <a:solidFill>
                  <a:srgbClr val="36178D"/>
                </a:solidFill>
                <a:latin typeface="Times New Roman" pitchFamily="18" charset="0"/>
                <a:cs typeface="Times New Roman" pitchFamily="18" charset="0"/>
              </a:rPr>
              <a:t>Srivastava</a:t>
            </a:r>
            <a:r>
              <a:rPr lang="en-IN" dirty="0" smtClean="0">
                <a:solidFill>
                  <a:srgbClr val="36178D"/>
                </a:solidFill>
                <a:latin typeface="Times New Roman" pitchFamily="18" charset="0"/>
                <a:cs typeface="Times New Roman" pitchFamily="18" charset="0"/>
              </a:rPr>
              <a:t> (1KG21AD022)</a:t>
            </a:r>
          </a:p>
          <a:p>
            <a:pPr algn="ctr" defTabSz="685766"/>
            <a:r>
              <a:rPr lang="en-IN" dirty="0" err="1" smtClean="0">
                <a:solidFill>
                  <a:srgbClr val="36178D"/>
                </a:solidFill>
                <a:latin typeface="Times New Roman" pitchFamily="18" charset="0"/>
                <a:cs typeface="Times New Roman" pitchFamily="18" charset="0"/>
              </a:rPr>
              <a:t>Ruchitha</a:t>
            </a:r>
            <a:r>
              <a:rPr lang="en-IN" dirty="0" smtClean="0">
                <a:solidFill>
                  <a:srgbClr val="36178D"/>
                </a:solidFill>
                <a:latin typeface="Times New Roman" pitchFamily="18" charset="0"/>
                <a:cs typeface="Times New Roman" pitchFamily="18" charset="0"/>
              </a:rPr>
              <a:t> B J (1KG21AD042)</a:t>
            </a:r>
          </a:p>
          <a:p>
            <a:pPr algn="ctr" defTabSz="685766"/>
            <a:r>
              <a:rPr lang="en-IN" dirty="0" err="1" smtClean="0">
                <a:solidFill>
                  <a:srgbClr val="36178D"/>
                </a:solidFill>
                <a:latin typeface="Times New Roman" pitchFamily="18" charset="0"/>
                <a:cs typeface="Times New Roman" pitchFamily="18" charset="0"/>
              </a:rPr>
              <a:t>Swarnashree</a:t>
            </a:r>
            <a:r>
              <a:rPr lang="en-IN" dirty="0" smtClean="0">
                <a:solidFill>
                  <a:srgbClr val="36178D"/>
                </a:solidFill>
                <a:latin typeface="Times New Roman" pitchFamily="18" charset="0"/>
                <a:cs typeface="Times New Roman" pitchFamily="18" charset="0"/>
              </a:rPr>
              <a:t> D S (1KG21AD050)</a:t>
            </a:r>
            <a:endParaRPr lang="en-IN" dirty="0">
              <a:solidFill>
                <a:srgbClr val="36178D"/>
              </a:solidFill>
              <a:latin typeface="Times New Roman" pitchFamily="18" charset="0"/>
              <a:cs typeface="Times New Roman" pitchFamily="18" charset="0"/>
            </a:endParaRPr>
          </a:p>
        </p:txBody>
      </p:sp>
      <p:sp>
        <p:nvSpPr>
          <p:cNvPr id="15" name="TextBox 14">
            <a:extLst>
              <a:ext uri="{FF2B5EF4-FFF2-40B4-BE49-F238E27FC236}">
                <a16:creationId xmlns="" xmlns:a16="http://schemas.microsoft.com/office/drawing/2014/main" id="{6BDF5B37-0045-226C-8A4C-A5D0BA8CBC33}"/>
              </a:ext>
            </a:extLst>
          </p:cNvPr>
          <p:cNvSpPr txBox="1"/>
          <p:nvPr/>
        </p:nvSpPr>
        <p:spPr>
          <a:xfrm>
            <a:off x="451701" y="4515719"/>
            <a:ext cx="4465947" cy="1477328"/>
          </a:xfrm>
          <a:prstGeom prst="rect">
            <a:avLst/>
          </a:prstGeom>
          <a:noFill/>
        </p:spPr>
        <p:txBody>
          <a:bodyPr wrap="square">
            <a:spAutoFit/>
          </a:bodyPr>
          <a:lstStyle/>
          <a:p>
            <a:pPr algn="ctr"/>
            <a:r>
              <a:rPr lang="en-US" b="1" i="1" u="sng" dirty="0">
                <a:ln w="0"/>
                <a:solidFill>
                  <a:schemeClr val="accent5">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Under the guidance of: </a:t>
            </a:r>
          </a:p>
          <a:p>
            <a:pPr algn="ctr"/>
            <a:r>
              <a:rPr lang="en-US" dirty="0">
                <a:ln w="0"/>
                <a:solidFill>
                  <a:srgbClr val="36178D"/>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Prof . </a:t>
            </a:r>
            <a:r>
              <a:rPr lang="en-US" dirty="0" err="1" smtClean="0">
                <a:ln w="0"/>
                <a:solidFill>
                  <a:srgbClr val="36178D"/>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Rajashree</a:t>
            </a:r>
            <a:r>
              <a:rPr lang="en-US" dirty="0" smtClean="0">
                <a:ln w="0"/>
                <a:solidFill>
                  <a:srgbClr val="36178D"/>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D </a:t>
            </a:r>
            <a:r>
              <a:rPr lang="en-US" dirty="0" err="1" smtClean="0">
                <a:ln w="0"/>
                <a:solidFill>
                  <a:srgbClr val="36178D"/>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Ingale</a:t>
            </a:r>
            <a:endParaRPr lang="en-US" dirty="0">
              <a:ln w="0"/>
              <a:solidFill>
                <a:srgbClr val="36178D"/>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dirty="0">
                <a:ln w="0"/>
                <a:solidFill>
                  <a:srgbClr val="36178D"/>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Assistant Professor </a:t>
            </a:r>
          </a:p>
          <a:p>
            <a:pPr algn="ctr"/>
            <a:r>
              <a:rPr lang="en-US" dirty="0">
                <a:ln w="0"/>
                <a:solidFill>
                  <a:srgbClr val="36178D"/>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Dept., of  AI &amp; DS, KSSEM </a:t>
            </a:r>
            <a:endParaRPr lang="en-IN" dirty="0">
              <a:solidFill>
                <a:srgbClr val="36178D"/>
              </a:solidFill>
            </a:endParaRPr>
          </a:p>
          <a:p>
            <a:endParaRPr lang="en-IN" dirty="0">
              <a:solidFill>
                <a:schemeClr val="tx2">
                  <a:lumMod val="75000"/>
                </a:schemeClr>
              </a:solidFill>
            </a:endParaRPr>
          </a:p>
        </p:txBody>
      </p:sp>
      <p:sp>
        <p:nvSpPr>
          <p:cNvPr id="2" name="TextBox 1">
            <a:extLst>
              <a:ext uri="{FF2B5EF4-FFF2-40B4-BE49-F238E27FC236}">
                <a16:creationId xmlns="" xmlns:a16="http://schemas.microsoft.com/office/drawing/2014/main" id="{39B92115-3BBB-5623-A0D0-EF1E90E25344}"/>
              </a:ext>
            </a:extLst>
          </p:cNvPr>
          <p:cNvSpPr txBox="1"/>
          <p:nvPr/>
        </p:nvSpPr>
        <p:spPr>
          <a:xfrm>
            <a:off x="4070595" y="4515719"/>
            <a:ext cx="3670594" cy="1477328"/>
          </a:xfrm>
          <a:prstGeom prst="rect">
            <a:avLst/>
          </a:prstGeom>
          <a:noFill/>
        </p:spPr>
        <p:txBody>
          <a:bodyPr wrap="square">
            <a:spAutoFit/>
          </a:bodyPr>
          <a:lstStyle/>
          <a:p>
            <a:pPr algn="ctr"/>
            <a:r>
              <a:rPr lang="en-US" b="1" i="1" u="sng" dirty="0">
                <a:ln w="0"/>
                <a:solidFill>
                  <a:schemeClr val="accent5">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Project </a:t>
            </a:r>
            <a:r>
              <a:rPr lang="en-US" b="1" i="1" u="sng" dirty="0" smtClean="0">
                <a:ln w="0"/>
                <a:solidFill>
                  <a:schemeClr val="accent5">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a:t>
            </a:r>
            <a:r>
              <a:rPr lang="en-US" b="1" i="1" u="sng" dirty="0" err="1" smtClean="0">
                <a:ln w="0"/>
                <a:solidFill>
                  <a:schemeClr val="accent5">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oridinator</a:t>
            </a:r>
            <a:r>
              <a:rPr lang="en-US" b="1" i="1" u="sng" dirty="0">
                <a:ln w="0"/>
                <a:solidFill>
                  <a:schemeClr val="accent5">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p>
          <a:p>
            <a:pPr algn="ctr"/>
            <a:r>
              <a:rPr lang="en-US" dirty="0">
                <a:ln w="0"/>
                <a:solidFill>
                  <a:srgbClr val="36178D"/>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Prof . Manjunath T K </a:t>
            </a:r>
          </a:p>
          <a:p>
            <a:pPr algn="ctr"/>
            <a:r>
              <a:rPr lang="en-US" dirty="0">
                <a:ln w="0"/>
                <a:solidFill>
                  <a:srgbClr val="36178D"/>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Associate Professor and head of</a:t>
            </a:r>
          </a:p>
          <a:p>
            <a:pPr algn="ctr"/>
            <a:r>
              <a:rPr lang="en-US" dirty="0">
                <a:ln w="0"/>
                <a:solidFill>
                  <a:srgbClr val="36178D"/>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Dept., of  AI &amp; DS, KSSEM </a:t>
            </a:r>
            <a:endParaRPr lang="en-IN" dirty="0">
              <a:solidFill>
                <a:srgbClr val="36178D"/>
              </a:solidFill>
            </a:endParaRPr>
          </a:p>
          <a:p>
            <a:endParaRPr lang="en-IN" dirty="0">
              <a:solidFill>
                <a:schemeClr val="tx2">
                  <a:lumMod val="75000"/>
                </a:schemeClr>
              </a:solidFill>
            </a:endParaRPr>
          </a:p>
        </p:txBody>
      </p:sp>
    </p:spTree>
    <p:extLst>
      <p:ext uri="{BB962C8B-B14F-4D97-AF65-F5344CB8AC3E}">
        <p14:creationId xmlns:p14="http://schemas.microsoft.com/office/powerpoint/2010/main" val="34200130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2950" y="514290"/>
            <a:ext cx="10357172" cy="584775"/>
          </a:xfrm>
          <a:prstGeom prst="rect">
            <a:avLst/>
          </a:prstGeom>
          <a:noFill/>
        </p:spPr>
        <p:txBody>
          <a:bodyPr wrap="square" rtlCol="0">
            <a:spAutoFit/>
          </a:bodyPr>
          <a:lstStyle/>
          <a:p>
            <a:r>
              <a:rPr lang="en-IN" sz="3200" b="1" dirty="0" smtClean="0">
                <a:latin typeface="Times New Roman" pitchFamily="18" charset="0"/>
                <a:cs typeface="Times New Roman" pitchFamily="18" charset="0"/>
              </a:rPr>
              <a:t>       								SNAPSHOTS</a:t>
            </a:r>
            <a:endParaRPr lang="en-IN" sz="3200" b="1" dirty="0">
              <a:latin typeface="Times New Roman" pitchFamily="18" charset="0"/>
              <a:cs typeface="Times New Roman" pitchFamily="18" charset="0"/>
            </a:endParaRPr>
          </a:p>
        </p:txBody>
      </p:sp>
      <p:pic>
        <p:nvPicPr>
          <p:cNvPr id="5" name="Picture 4" descr="C:\Users\swarn\AppData\Local\Packages\5319275A.WhatsAppDesktop_cv1g1gvanyjgm\TempState\FCE0FFACD5311FC2122D77B8E85F00D3\WhatsApp Image 2024-07-25 at 11.03.54_9687c02d.jpg"/>
          <p:cNvPicPr/>
          <p:nvPr/>
        </p:nvPicPr>
        <p:blipFill>
          <a:blip r:embed="rId2">
            <a:extLst>
              <a:ext uri="{28A0092B-C50C-407E-A947-70E740481C1C}">
                <a14:useLocalDpi xmlns:a14="http://schemas.microsoft.com/office/drawing/2010/main" val="0"/>
              </a:ext>
            </a:extLst>
          </a:blip>
          <a:srcRect/>
          <a:stretch>
            <a:fillRect/>
          </a:stretch>
        </p:blipFill>
        <p:spPr bwMode="auto">
          <a:xfrm>
            <a:off x="1997718" y="1886676"/>
            <a:ext cx="8518967" cy="4282632"/>
          </a:xfrm>
          <a:prstGeom prst="rect">
            <a:avLst/>
          </a:prstGeom>
          <a:noFill/>
          <a:ln>
            <a:noFill/>
          </a:ln>
        </p:spPr>
      </p:pic>
      <p:sp>
        <p:nvSpPr>
          <p:cNvPr id="7" name="TextBox 6"/>
          <p:cNvSpPr txBox="1"/>
          <p:nvPr/>
        </p:nvSpPr>
        <p:spPr>
          <a:xfrm>
            <a:off x="1088020" y="1255334"/>
            <a:ext cx="1898277" cy="492443"/>
          </a:xfrm>
          <a:prstGeom prst="rect">
            <a:avLst/>
          </a:prstGeom>
          <a:noFill/>
        </p:spPr>
        <p:txBody>
          <a:bodyPr wrap="none" rtlCol="0">
            <a:spAutoFit/>
          </a:bodyPr>
          <a:lstStyle/>
          <a:p>
            <a:r>
              <a:rPr lang="en-IN" sz="2600" dirty="0" smtClean="0">
                <a:latin typeface="Times New Roman" pitchFamily="18" charset="0"/>
                <a:cs typeface="Times New Roman" pitchFamily="18" charset="0"/>
              </a:rPr>
              <a:t>     Frontend:</a:t>
            </a:r>
            <a:endParaRPr lang="en-IN" sz="2600" dirty="0">
              <a:latin typeface="Times New Roman" pitchFamily="18" charset="0"/>
              <a:cs typeface="Times New Roman" pitchFamily="18" charset="0"/>
            </a:endParaRPr>
          </a:p>
        </p:txBody>
      </p:sp>
    </p:spTree>
    <p:extLst>
      <p:ext uri="{BB962C8B-B14F-4D97-AF65-F5344CB8AC3E}">
        <p14:creationId xmlns:p14="http://schemas.microsoft.com/office/powerpoint/2010/main" val="38019226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38299" y="491150"/>
            <a:ext cx="3935180" cy="492443"/>
          </a:xfrm>
          <a:prstGeom prst="rect">
            <a:avLst/>
          </a:prstGeom>
          <a:noFill/>
        </p:spPr>
        <p:txBody>
          <a:bodyPr wrap="none" rtlCol="0">
            <a:spAutoFit/>
          </a:bodyPr>
          <a:lstStyle/>
          <a:p>
            <a:r>
              <a:rPr lang="en-US" sz="2600" dirty="0">
                <a:latin typeface="Times New Roman" pitchFamily="18" charset="0"/>
                <a:cs typeface="Times New Roman" pitchFamily="18" charset="0"/>
              </a:rPr>
              <a:t>Real-time Weather </a:t>
            </a:r>
            <a:r>
              <a:rPr lang="en-US" sz="2600" dirty="0" smtClean="0">
                <a:latin typeface="Times New Roman" pitchFamily="18" charset="0"/>
                <a:cs typeface="Times New Roman" pitchFamily="18" charset="0"/>
              </a:rPr>
              <a:t>Updates:</a:t>
            </a:r>
            <a:endParaRPr lang="en-IN" sz="2600" dirty="0">
              <a:latin typeface="Times New Roman" pitchFamily="18" charset="0"/>
              <a:cs typeface="Times New Roman" pitchFamily="18" charset="0"/>
            </a:endParaRPr>
          </a:p>
        </p:txBody>
      </p:sp>
      <p:cxnSp>
        <p:nvCxnSpPr>
          <p:cNvPr id="5" name="Straight Connector 4"/>
          <p:cNvCxnSpPr/>
          <p:nvPr/>
        </p:nvCxnSpPr>
        <p:spPr>
          <a:xfrm flipH="1" flipV="1">
            <a:off x="579664" y="840921"/>
            <a:ext cx="8165" cy="163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descr="C:\Users\swarn\AppData\Local\Packages\5319275A.WhatsAppDesktop_cv1g1gvanyjgm\TempState\BBB04F2A70775131FA0397BBDB4C03DE\WhatsApp Image 2024-07-25 at 11.03.54_0d254ad3.jpg"/>
          <p:cNvPicPr/>
          <p:nvPr/>
        </p:nvPicPr>
        <p:blipFill>
          <a:blip r:embed="rId2">
            <a:extLst>
              <a:ext uri="{28A0092B-C50C-407E-A947-70E740481C1C}">
                <a14:useLocalDpi xmlns:a14="http://schemas.microsoft.com/office/drawing/2010/main" val="0"/>
              </a:ext>
            </a:extLst>
          </a:blip>
          <a:srcRect/>
          <a:stretch>
            <a:fillRect/>
          </a:stretch>
        </p:blipFill>
        <p:spPr bwMode="auto">
          <a:xfrm>
            <a:off x="2245489" y="1400537"/>
            <a:ext cx="7859210" cy="4190035"/>
          </a:xfrm>
          <a:prstGeom prst="rect">
            <a:avLst/>
          </a:prstGeom>
          <a:noFill/>
          <a:ln>
            <a:noFill/>
          </a:ln>
        </p:spPr>
      </p:pic>
    </p:spTree>
    <p:extLst>
      <p:ext uri="{BB962C8B-B14F-4D97-AF65-F5344CB8AC3E}">
        <p14:creationId xmlns:p14="http://schemas.microsoft.com/office/powerpoint/2010/main" val="33065858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30177" y="602152"/>
            <a:ext cx="3924472" cy="492443"/>
          </a:xfrm>
          <a:prstGeom prst="rect">
            <a:avLst/>
          </a:prstGeom>
        </p:spPr>
        <p:txBody>
          <a:bodyPr wrap="none">
            <a:spAutoFit/>
          </a:bodyPr>
          <a:lstStyle/>
          <a:p>
            <a:r>
              <a:rPr lang="en-US" sz="2600" dirty="0" smtClean="0">
                <a:latin typeface="Times New Roman" pitchFamily="18" charset="0"/>
                <a:cs typeface="Times New Roman" pitchFamily="18" charset="0"/>
              </a:rPr>
              <a:t>Personal Itinerary Planning:</a:t>
            </a:r>
            <a:endParaRPr lang="en-IN" sz="2600" dirty="0">
              <a:latin typeface="Times New Roman" pitchFamily="18" charset="0"/>
              <a:cs typeface="Times New Roman" pitchFamily="18" charset="0"/>
            </a:endParaRPr>
          </a:p>
        </p:txBody>
      </p:sp>
      <p:pic>
        <p:nvPicPr>
          <p:cNvPr id="4" name="Picture 3" descr="C:\Users\swarn\AppData\Local\Packages\5319275A.WhatsAppDesktop_cv1g1gvanyjgm\TempState\865379668D5562FC022A528FCEA31CBA\WhatsApp Image 2024-07-25 at 11.03.53_aa34d28e.jpg"/>
          <p:cNvPicPr/>
          <p:nvPr/>
        </p:nvPicPr>
        <p:blipFill>
          <a:blip r:embed="rId2">
            <a:extLst>
              <a:ext uri="{28A0092B-C50C-407E-A947-70E740481C1C}">
                <a14:useLocalDpi xmlns:a14="http://schemas.microsoft.com/office/drawing/2010/main" val="0"/>
              </a:ext>
            </a:extLst>
          </a:blip>
          <a:srcRect/>
          <a:stretch>
            <a:fillRect/>
          </a:stretch>
        </p:blipFill>
        <p:spPr bwMode="auto">
          <a:xfrm>
            <a:off x="3217762" y="1094596"/>
            <a:ext cx="5960962" cy="5097860"/>
          </a:xfrm>
          <a:prstGeom prst="rect">
            <a:avLst/>
          </a:prstGeom>
          <a:noFill/>
          <a:ln>
            <a:noFill/>
          </a:ln>
        </p:spPr>
      </p:pic>
    </p:spTree>
    <p:extLst>
      <p:ext uri="{BB962C8B-B14F-4D97-AF65-F5344CB8AC3E}">
        <p14:creationId xmlns:p14="http://schemas.microsoft.com/office/powerpoint/2010/main" val="11215546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6D365415-2B48-F4C6-F803-678F79605405}"/>
              </a:ext>
            </a:extLst>
          </p:cNvPr>
          <p:cNvSpPr txBox="1"/>
          <p:nvPr/>
        </p:nvSpPr>
        <p:spPr>
          <a:xfrm>
            <a:off x="7423076" y="6373530"/>
            <a:ext cx="6093500" cy="369332"/>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Slide no: </a:t>
            </a:r>
            <a:r>
              <a:rPr lang="en-US" b="1" dirty="0" smtClean="0">
                <a:latin typeface="Times New Roman" panose="02020603050405020304" pitchFamily="18" charset="0"/>
                <a:cs typeface="Times New Roman" panose="02020603050405020304" pitchFamily="18" charset="0"/>
              </a:rPr>
              <a:t>09</a:t>
            </a:r>
            <a:endParaRPr lang="en-IN" b="1" dirty="0">
              <a:latin typeface="Times New Roman" panose="02020603050405020304" pitchFamily="18" charset="0"/>
              <a:cs typeface="Times New Roman" panose="02020603050405020304" pitchFamily="18" charset="0"/>
            </a:endParaRPr>
          </a:p>
        </p:txBody>
      </p:sp>
      <p:sp>
        <p:nvSpPr>
          <p:cNvPr id="2" name="Rectangle 1"/>
          <p:cNvSpPr/>
          <p:nvPr/>
        </p:nvSpPr>
        <p:spPr>
          <a:xfrm>
            <a:off x="948547" y="512709"/>
            <a:ext cx="1435136" cy="492443"/>
          </a:xfrm>
          <a:prstGeom prst="rect">
            <a:avLst/>
          </a:prstGeom>
        </p:spPr>
        <p:txBody>
          <a:bodyPr wrap="none">
            <a:spAutoFit/>
          </a:bodyPr>
          <a:lstStyle/>
          <a:p>
            <a:r>
              <a:rPr lang="en-US" sz="2600" dirty="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Chatbot</a:t>
            </a:r>
            <a:r>
              <a:rPr lang="en-US" sz="2600" dirty="0" smtClean="0">
                <a:latin typeface="Times New Roman" pitchFamily="18" charset="0"/>
                <a:cs typeface="Times New Roman" pitchFamily="18" charset="0"/>
              </a:rPr>
              <a:t>:</a:t>
            </a:r>
            <a:endParaRPr lang="en-IN" sz="2600" dirty="0">
              <a:latin typeface="Times New Roman" pitchFamily="18" charset="0"/>
              <a:cs typeface="Times New Roman" pitchFamily="18" charset="0"/>
            </a:endParaRPr>
          </a:p>
        </p:txBody>
      </p:sp>
      <p:pic>
        <p:nvPicPr>
          <p:cNvPr id="6" name="Picture 5" descr="C:\Users\swarn\AppData\Local\Packages\5319275A.WhatsAppDesktop_cv1g1gvanyjgm\TempState\BB9A5E588F0801A0CCB9230F8974B326\WhatsApp Image 2024-07-25 at 11.03.54_89fe8c86.jpg"/>
          <p:cNvPicPr/>
          <p:nvPr/>
        </p:nvPicPr>
        <p:blipFill>
          <a:blip r:embed="rId2">
            <a:extLst>
              <a:ext uri="{28A0092B-C50C-407E-A947-70E740481C1C}">
                <a14:useLocalDpi xmlns:a14="http://schemas.microsoft.com/office/drawing/2010/main" val="0"/>
              </a:ext>
            </a:extLst>
          </a:blip>
          <a:srcRect/>
          <a:stretch>
            <a:fillRect/>
          </a:stretch>
        </p:blipFill>
        <p:spPr bwMode="auto">
          <a:xfrm>
            <a:off x="2974695" y="1005152"/>
            <a:ext cx="6018834" cy="5141005"/>
          </a:xfrm>
          <a:prstGeom prst="rect">
            <a:avLst/>
          </a:prstGeom>
          <a:noFill/>
          <a:ln>
            <a:noFill/>
          </a:ln>
        </p:spPr>
      </p:pic>
    </p:spTree>
    <p:extLst>
      <p:ext uri="{BB962C8B-B14F-4D97-AF65-F5344CB8AC3E}">
        <p14:creationId xmlns:p14="http://schemas.microsoft.com/office/powerpoint/2010/main" val="42567231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swarn\AppData\Local\Packages\5319275A.WhatsAppDesktop_cv1g1gvanyjgm\TempState\0E368EE9B70FFC62A2F49FA6F40FCCDC\WhatsApp Image 2024-07-25 at 11.03.53_9a419372.jpg"/>
          <p:cNvPicPr/>
          <p:nvPr/>
        </p:nvPicPr>
        <p:blipFill>
          <a:blip r:embed="rId2">
            <a:extLst>
              <a:ext uri="{28A0092B-C50C-407E-A947-70E740481C1C}">
                <a14:useLocalDpi xmlns:a14="http://schemas.microsoft.com/office/drawing/2010/main" val="0"/>
              </a:ext>
            </a:extLst>
          </a:blip>
          <a:srcRect/>
          <a:stretch>
            <a:fillRect/>
          </a:stretch>
        </p:blipFill>
        <p:spPr bwMode="auto">
          <a:xfrm>
            <a:off x="3090441" y="960698"/>
            <a:ext cx="6099858" cy="5312780"/>
          </a:xfrm>
          <a:prstGeom prst="rect">
            <a:avLst/>
          </a:prstGeom>
          <a:noFill/>
          <a:ln>
            <a:noFill/>
          </a:ln>
        </p:spPr>
      </p:pic>
      <p:sp>
        <p:nvSpPr>
          <p:cNvPr id="3" name="Rectangle 2"/>
          <p:cNvSpPr/>
          <p:nvPr/>
        </p:nvSpPr>
        <p:spPr>
          <a:xfrm>
            <a:off x="410737" y="352509"/>
            <a:ext cx="5166030" cy="492443"/>
          </a:xfrm>
          <a:prstGeom prst="rect">
            <a:avLst/>
          </a:prstGeom>
        </p:spPr>
        <p:txBody>
          <a:bodyPr wrap="none">
            <a:spAutoFit/>
          </a:bodyPr>
          <a:lstStyle/>
          <a:p>
            <a:r>
              <a:rPr lang="en-US" sz="2600" dirty="0">
                <a:latin typeface="Times New Roman" pitchFamily="18" charset="0"/>
                <a:cs typeface="Times New Roman" pitchFamily="18" charset="0"/>
              </a:rPr>
              <a:t>Admin Login and Admin </a:t>
            </a:r>
            <a:r>
              <a:rPr lang="en-US" sz="2600" dirty="0" smtClean="0">
                <a:latin typeface="Times New Roman" pitchFamily="18" charset="0"/>
                <a:cs typeface="Times New Roman" pitchFamily="18" charset="0"/>
              </a:rPr>
              <a:t>Dashboard:</a:t>
            </a:r>
            <a:endParaRPr lang="en-IN" sz="2600" dirty="0">
              <a:latin typeface="Times New Roman" pitchFamily="18" charset="0"/>
              <a:cs typeface="Times New Roman" pitchFamily="18" charset="0"/>
            </a:endParaRPr>
          </a:p>
        </p:txBody>
      </p:sp>
    </p:spTree>
    <p:extLst>
      <p:ext uri="{BB962C8B-B14F-4D97-AF65-F5344CB8AC3E}">
        <p14:creationId xmlns:p14="http://schemas.microsoft.com/office/powerpoint/2010/main" val="1345129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13590" y="-149804"/>
            <a:ext cx="6096000" cy="2062103"/>
          </a:xfrm>
          <a:prstGeom prst="rect">
            <a:avLst/>
          </a:prstGeom>
        </p:spPr>
        <p:txBody>
          <a:bodyPr>
            <a:spAutoFit/>
          </a:bodyPr>
          <a:lstStyle/>
          <a:p>
            <a:pPr algn="ctr"/>
            <a:r>
              <a:rPr lang="en-US" sz="3200" b="1" dirty="0">
                <a:solidFill>
                  <a:schemeClr val="dk1"/>
                </a:solidFill>
                <a:latin typeface="Times New Roman" panose="02020603050405020304" pitchFamily="18" charset="0"/>
                <a:cs typeface="Times New Roman" panose="02020603050405020304" pitchFamily="18" charset="0"/>
                <a:sym typeface="Arial"/>
              </a:rPr>
              <a:t> </a:t>
            </a:r>
          </a:p>
          <a:p>
            <a:pPr algn="ctr"/>
            <a:r>
              <a:rPr lang="en-US" sz="3200" b="1" dirty="0" smtClean="0">
                <a:solidFill>
                  <a:schemeClr val="dk1"/>
                </a:solidFill>
                <a:latin typeface="Times New Roman" panose="02020603050405020304" pitchFamily="18" charset="0"/>
                <a:cs typeface="Times New Roman" panose="02020603050405020304" pitchFamily="18" charset="0"/>
                <a:sym typeface="Arial"/>
              </a:rPr>
              <a:t>LIMITATIONS</a:t>
            </a:r>
            <a:endParaRPr lang="en-US" sz="3200" b="1" dirty="0">
              <a:latin typeface="Times New Roman" panose="02020603050405020304" pitchFamily="18" charset="0"/>
              <a:cs typeface="Times New Roman" panose="02020603050405020304" pitchFamily="18" charset="0"/>
              <a:sym typeface="Arial"/>
            </a:endParaRPr>
          </a:p>
          <a:p>
            <a:pPr algn="ctr"/>
            <a:endParaRPr lang="en-IN" sz="3200" dirty="0"/>
          </a:p>
          <a:p>
            <a:pPr algn="ctr"/>
            <a:endParaRPr lang="en-IN" sz="3200" dirty="0"/>
          </a:p>
        </p:txBody>
      </p:sp>
      <p:sp>
        <p:nvSpPr>
          <p:cNvPr id="3" name="TextBox 2"/>
          <p:cNvSpPr txBox="1"/>
          <p:nvPr/>
        </p:nvSpPr>
        <p:spPr>
          <a:xfrm>
            <a:off x="1977341" y="1435260"/>
            <a:ext cx="8368497" cy="3693319"/>
          </a:xfrm>
          <a:prstGeom prst="rect">
            <a:avLst/>
          </a:prstGeom>
          <a:noFill/>
        </p:spPr>
        <p:txBody>
          <a:bodyPr wrap="square" rtlCol="0">
            <a:spAutoFit/>
          </a:bodyPr>
          <a:lstStyle/>
          <a:p>
            <a:pPr marL="342900" indent="-342900">
              <a:lnSpc>
                <a:spcPct val="150000"/>
              </a:lnSpc>
              <a:buAutoNum type="arabicPeriod"/>
            </a:pPr>
            <a:r>
              <a:rPr lang="en-US" sz="2600" dirty="0" smtClean="0">
                <a:latin typeface="Times New Roman" pitchFamily="18" charset="0"/>
                <a:cs typeface="Times New Roman" pitchFamily="18" charset="0"/>
              </a:rPr>
              <a:t>Dependency </a:t>
            </a:r>
            <a:r>
              <a:rPr lang="en-US" sz="2600" dirty="0">
                <a:latin typeface="Times New Roman" pitchFamily="18" charset="0"/>
                <a:cs typeface="Times New Roman" pitchFamily="18" charset="0"/>
              </a:rPr>
              <a:t>on External </a:t>
            </a:r>
            <a:r>
              <a:rPr lang="en-US" sz="2600" dirty="0" smtClean="0">
                <a:latin typeface="Times New Roman" pitchFamily="18" charset="0"/>
                <a:cs typeface="Times New Roman" pitchFamily="18" charset="0"/>
              </a:rPr>
              <a:t>APIs</a:t>
            </a:r>
          </a:p>
          <a:p>
            <a:pPr marL="342900" indent="-342900">
              <a:lnSpc>
                <a:spcPct val="150000"/>
              </a:lnSpc>
              <a:buAutoNum type="arabicPeriod"/>
            </a:pPr>
            <a:r>
              <a:rPr lang="en-IN" sz="2600" dirty="0" smtClean="0">
                <a:latin typeface="Times New Roman" pitchFamily="18" charset="0"/>
                <a:cs typeface="Times New Roman" pitchFamily="18" charset="0"/>
              </a:rPr>
              <a:t>Internet Connectivity</a:t>
            </a:r>
          </a:p>
          <a:p>
            <a:pPr marL="342900" indent="-342900">
              <a:lnSpc>
                <a:spcPct val="150000"/>
              </a:lnSpc>
              <a:buAutoNum type="arabicPeriod"/>
            </a:pPr>
            <a:r>
              <a:rPr lang="en-US" sz="2600" dirty="0" smtClean="0">
                <a:latin typeface="Times New Roman" pitchFamily="18" charset="0"/>
                <a:cs typeface="Times New Roman" pitchFamily="18" charset="0"/>
              </a:rPr>
              <a:t>Data </a:t>
            </a:r>
            <a:r>
              <a:rPr lang="en-US" sz="2600" dirty="0">
                <a:latin typeface="Times New Roman" pitchFamily="18" charset="0"/>
                <a:cs typeface="Times New Roman" pitchFamily="18" charset="0"/>
              </a:rPr>
              <a:t>Accuracy and </a:t>
            </a:r>
            <a:r>
              <a:rPr lang="en-US" sz="2600" dirty="0" smtClean="0">
                <a:latin typeface="Times New Roman" pitchFamily="18" charset="0"/>
                <a:cs typeface="Times New Roman" pitchFamily="18" charset="0"/>
              </a:rPr>
              <a:t>Completeness</a:t>
            </a:r>
          </a:p>
          <a:p>
            <a:pPr marL="342900" indent="-342900">
              <a:lnSpc>
                <a:spcPct val="150000"/>
              </a:lnSpc>
              <a:buAutoNum type="arabicPeriod"/>
            </a:pPr>
            <a:r>
              <a:rPr lang="en-IN" sz="2600" dirty="0" smtClean="0">
                <a:latin typeface="Times New Roman" pitchFamily="18" charset="0"/>
                <a:cs typeface="Times New Roman" pitchFamily="18" charset="0"/>
              </a:rPr>
              <a:t>Scalability</a:t>
            </a:r>
          </a:p>
          <a:p>
            <a:pPr marL="342900" indent="-342900">
              <a:lnSpc>
                <a:spcPct val="150000"/>
              </a:lnSpc>
              <a:buAutoNum type="arabicPeriod"/>
            </a:pPr>
            <a:r>
              <a:rPr lang="en-US" sz="2600" dirty="0" smtClean="0">
                <a:latin typeface="Times New Roman" pitchFamily="18" charset="0"/>
                <a:cs typeface="Times New Roman" pitchFamily="18" charset="0"/>
              </a:rPr>
              <a:t>User </a:t>
            </a:r>
            <a:r>
              <a:rPr lang="en-US" sz="2600" dirty="0">
                <a:latin typeface="Times New Roman" pitchFamily="18" charset="0"/>
                <a:cs typeface="Times New Roman" pitchFamily="18" charset="0"/>
              </a:rPr>
              <a:t>Privacy and Data </a:t>
            </a:r>
            <a:r>
              <a:rPr lang="en-US" sz="2600" dirty="0" smtClean="0">
                <a:latin typeface="Times New Roman" pitchFamily="18" charset="0"/>
                <a:cs typeface="Times New Roman" pitchFamily="18" charset="0"/>
              </a:rPr>
              <a:t>Security</a:t>
            </a:r>
          </a:p>
          <a:p>
            <a:pPr marL="342900" indent="-342900">
              <a:lnSpc>
                <a:spcPct val="150000"/>
              </a:lnSpc>
              <a:buAutoNum type="arabicPeriod"/>
            </a:pPr>
            <a:r>
              <a:rPr lang="en-IN" sz="2600" dirty="0" smtClean="0">
                <a:latin typeface="Times New Roman" pitchFamily="18" charset="0"/>
                <a:cs typeface="Times New Roman" pitchFamily="18" charset="0"/>
              </a:rPr>
              <a:t>Limited Customization</a:t>
            </a:r>
            <a:endParaRPr lang="en-IN" sz="2600" dirty="0">
              <a:latin typeface="Times New Roman" pitchFamily="18" charset="0"/>
              <a:cs typeface="Times New Roman" pitchFamily="18" charset="0"/>
            </a:endParaRPr>
          </a:p>
        </p:txBody>
      </p:sp>
    </p:spTree>
    <p:extLst>
      <p:ext uri="{BB962C8B-B14F-4D97-AF65-F5344CB8AC3E}">
        <p14:creationId xmlns:p14="http://schemas.microsoft.com/office/powerpoint/2010/main" val="255306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40597" y="-365776"/>
            <a:ext cx="6096000" cy="2062103"/>
          </a:xfrm>
          <a:prstGeom prst="rect">
            <a:avLst/>
          </a:prstGeom>
        </p:spPr>
        <p:txBody>
          <a:bodyPr>
            <a:spAutoFit/>
          </a:bodyPr>
          <a:lstStyle/>
          <a:p>
            <a:pPr algn="ctr"/>
            <a:r>
              <a:rPr lang="en-US" sz="3200" b="1" dirty="0">
                <a:solidFill>
                  <a:schemeClr val="dk1"/>
                </a:solidFill>
                <a:latin typeface="Times New Roman" panose="02020603050405020304" pitchFamily="18" charset="0"/>
                <a:cs typeface="Times New Roman" panose="02020603050405020304" pitchFamily="18" charset="0"/>
                <a:sym typeface="Arial"/>
              </a:rPr>
              <a:t> </a:t>
            </a:r>
          </a:p>
          <a:p>
            <a:pPr algn="ctr"/>
            <a:r>
              <a:rPr lang="en-US" sz="3200" b="1" dirty="0" smtClean="0">
                <a:solidFill>
                  <a:schemeClr val="dk1"/>
                </a:solidFill>
                <a:latin typeface="Times New Roman" panose="02020603050405020304" pitchFamily="18" charset="0"/>
                <a:cs typeface="Times New Roman" panose="02020603050405020304" pitchFamily="18" charset="0"/>
                <a:sym typeface="Arial"/>
              </a:rPr>
              <a:t>FUTURE ENHANCEMENT</a:t>
            </a:r>
            <a:endParaRPr lang="en-US" sz="3200" b="1" dirty="0">
              <a:latin typeface="Times New Roman" panose="02020603050405020304" pitchFamily="18" charset="0"/>
              <a:cs typeface="Times New Roman" panose="02020603050405020304" pitchFamily="18" charset="0"/>
              <a:sym typeface="Arial"/>
            </a:endParaRPr>
          </a:p>
          <a:p>
            <a:pPr algn="ctr"/>
            <a:endParaRPr lang="en-IN" sz="3200" dirty="0">
              <a:latin typeface="Times New Roman" pitchFamily="18" charset="0"/>
              <a:cs typeface="Times New Roman" pitchFamily="18" charset="0"/>
            </a:endParaRPr>
          </a:p>
          <a:p>
            <a:pPr algn="ctr"/>
            <a:endParaRPr lang="en-IN" sz="3200" dirty="0">
              <a:latin typeface="Times New Roman" pitchFamily="18" charset="0"/>
              <a:cs typeface="Times New Roman" pitchFamily="18" charset="0"/>
            </a:endParaRPr>
          </a:p>
        </p:txBody>
      </p:sp>
      <p:sp>
        <p:nvSpPr>
          <p:cNvPr id="3" name="TextBox 2"/>
          <p:cNvSpPr txBox="1"/>
          <p:nvPr/>
        </p:nvSpPr>
        <p:spPr>
          <a:xfrm>
            <a:off x="7338349" y="5278056"/>
            <a:ext cx="184731" cy="369332"/>
          </a:xfrm>
          <a:prstGeom prst="rect">
            <a:avLst/>
          </a:prstGeom>
          <a:noFill/>
        </p:spPr>
        <p:txBody>
          <a:bodyPr wrap="none" rtlCol="0">
            <a:spAutoFit/>
          </a:bodyPr>
          <a:lstStyle/>
          <a:p>
            <a:endParaRPr lang="en-IN" dirty="0"/>
          </a:p>
        </p:txBody>
      </p:sp>
      <p:sp>
        <p:nvSpPr>
          <p:cNvPr id="4" name="TextBox 3"/>
          <p:cNvSpPr txBox="1"/>
          <p:nvPr/>
        </p:nvSpPr>
        <p:spPr>
          <a:xfrm>
            <a:off x="115747" y="665275"/>
            <a:ext cx="12076253" cy="6232475"/>
          </a:xfrm>
          <a:prstGeom prst="rect">
            <a:avLst/>
          </a:prstGeom>
          <a:noFill/>
        </p:spPr>
        <p:txBody>
          <a:bodyPr wrap="square" rtlCol="0">
            <a:spAutoFit/>
          </a:bodyPr>
          <a:lstStyle/>
          <a:p>
            <a:pPr marL="342900" indent="-342900">
              <a:lnSpc>
                <a:spcPct val="150000"/>
              </a:lnSpc>
              <a:buAutoNum type="arabicPeriod"/>
            </a:pPr>
            <a:r>
              <a:rPr lang="en-US" sz="2400" dirty="0" smtClean="0">
                <a:latin typeface="Times New Roman" pitchFamily="18" charset="0"/>
                <a:cs typeface="Times New Roman" pitchFamily="18" charset="0"/>
              </a:rPr>
              <a:t>  In-App </a:t>
            </a:r>
            <a:r>
              <a:rPr lang="en-US" sz="2400" dirty="0">
                <a:latin typeface="Times New Roman" pitchFamily="18" charset="0"/>
                <a:cs typeface="Times New Roman" pitchFamily="18" charset="0"/>
              </a:rPr>
              <a:t>Social Media Connectivity</a:t>
            </a:r>
            <a:r>
              <a:rPr lang="en-US" sz="2400" dirty="0" smtClean="0">
                <a:latin typeface="Times New Roman" pitchFamily="18" charset="0"/>
                <a:cs typeface="Times New Roman" pitchFamily="18" charset="0"/>
              </a:rPr>
              <a:t>:</a:t>
            </a:r>
          </a:p>
          <a:p>
            <a:pPr>
              <a:lnSpc>
                <a:spcPct val="150000"/>
              </a:lnSpc>
            </a:pPr>
            <a:r>
              <a:rPr lang="en-US" sz="2400" dirty="0" smtClean="0">
                <a:latin typeface="Times New Roman" pitchFamily="18" charset="0"/>
                <a:cs typeface="Times New Roman" pitchFamily="18" charset="0"/>
              </a:rPr>
              <a:t>	Traveler Community: Create </a:t>
            </a:r>
            <a:r>
              <a:rPr lang="en-US" sz="2400" dirty="0">
                <a:latin typeface="Times New Roman" pitchFamily="18" charset="0"/>
                <a:cs typeface="Times New Roman" pitchFamily="18" charset="0"/>
              </a:rPr>
              <a:t>a community feature within the app where users can </a:t>
            </a:r>
            <a:r>
              <a:rPr lang="en-US" sz="2400" dirty="0" smtClean="0">
                <a:latin typeface="Times New Roman" pitchFamily="18" charset="0"/>
                <a:cs typeface="Times New Roman" pitchFamily="18" charset="0"/>
              </a:rPr>
              <a:t>	connect 	with </a:t>
            </a:r>
            <a:r>
              <a:rPr lang="en-US" sz="2400" dirty="0">
                <a:latin typeface="Times New Roman" pitchFamily="18" charset="0"/>
                <a:cs typeface="Times New Roman" pitchFamily="18" charset="0"/>
              </a:rPr>
              <a:t>other solo </a:t>
            </a:r>
            <a:r>
              <a:rPr lang="en-US" sz="2400" dirty="0" smtClean="0">
                <a:latin typeface="Times New Roman" pitchFamily="18" charset="0"/>
                <a:cs typeface="Times New Roman" pitchFamily="18" charset="0"/>
              </a:rPr>
              <a:t>travelers.</a:t>
            </a:r>
          </a:p>
          <a:p>
            <a:pPr>
              <a:lnSpc>
                <a:spcPct val="150000"/>
              </a:lnSpc>
            </a:pPr>
            <a:r>
              <a:rPr lang="en-US" sz="2400" dirty="0" smtClean="0">
                <a:latin typeface="Times New Roman" pitchFamily="18" charset="0"/>
                <a:cs typeface="Times New Roman" pitchFamily="18" charset="0"/>
              </a:rPr>
              <a:t>	User Profiles: Allow </a:t>
            </a:r>
            <a:r>
              <a:rPr lang="en-US" sz="2400" dirty="0">
                <a:latin typeface="Times New Roman" pitchFamily="18" charset="0"/>
                <a:cs typeface="Times New Roman" pitchFamily="18" charset="0"/>
              </a:rPr>
              <a:t>users to create detailed profiles, share travel stories, photos, and </a:t>
            </a:r>
            <a:r>
              <a:rPr lang="en-US" sz="2400" dirty="0" smtClean="0">
                <a:latin typeface="Times New Roman" pitchFamily="18" charset="0"/>
                <a:cs typeface="Times New Roman" pitchFamily="18" charset="0"/>
              </a:rPr>
              <a:t>	itineraries</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nSpc>
                <a:spcPct val="150000"/>
              </a:lnSpc>
            </a:pPr>
            <a:r>
              <a:rPr lang="en-US" sz="2400" dirty="0" smtClean="0">
                <a:latin typeface="Times New Roman" pitchFamily="18" charset="0"/>
                <a:cs typeface="Times New Roman" pitchFamily="18" charset="0"/>
              </a:rPr>
              <a:t>	Travel </a:t>
            </a:r>
            <a:r>
              <a:rPr lang="en-US" sz="2400" dirty="0">
                <a:latin typeface="Times New Roman" pitchFamily="18" charset="0"/>
                <a:cs typeface="Times New Roman" pitchFamily="18" charset="0"/>
              </a:rPr>
              <a:t>Stories</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Enable users to post travel experiences, read others' stories, comment, </a:t>
            </a:r>
            <a:r>
              <a:rPr lang="en-US" sz="2400" dirty="0" smtClean="0">
                <a:latin typeface="Times New Roman" pitchFamily="18" charset="0"/>
                <a:cs typeface="Times New Roman" pitchFamily="18" charset="0"/>
              </a:rPr>
              <a:t>	and 	like </a:t>
            </a:r>
            <a:r>
              <a:rPr lang="en-US" sz="2400" dirty="0">
                <a:latin typeface="Times New Roman" pitchFamily="18" charset="0"/>
                <a:cs typeface="Times New Roman" pitchFamily="18" charset="0"/>
              </a:rPr>
              <a:t>posts.   </a:t>
            </a:r>
            <a:endParaRPr lang="en-US" sz="2400" dirty="0" smtClean="0">
              <a:latin typeface="Times New Roman" pitchFamily="18" charset="0"/>
              <a:cs typeface="Times New Roman" pitchFamily="18" charset="0"/>
            </a:endParaRPr>
          </a:p>
          <a:p>
            <a:pPr>
              <a:lnSpc>
                <a:spcPct val="150000"/>
              </a:lnSpc>
            </a:pPr>
            <a:r>
              <a:rPr lang="en-US" sz="2400" dirty="0" smtClean="0">
                <a:latin typeface="Times New Roman" pitchFamily="18" charset="0"/>
                <a:cs typeface="Times New Roman" pitchFamily="18" charset="0"/>
              </a:rPr>
              <a:t>2.   Augmented Reality (AR) Integration:</a:t>
            </a:r>
          </a:p>
          <a:p>
            <a:pPr>
              <a:lnSpc>
                <a:spcPct val="150000"/>
              </a:lnSpc>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Interactive Maps: Enhance </a:t>
            </a:r>
            <a:r>
              <a:rPr lang="en-US" sz="2400" dirty="0">
                <a:latin typeface="Times New Roman" pitchFamily="18" charset="0"/>
                <a:cs typeface="Times New Roman" pitchFamily="18" charset="0"/>
              </a:rPr>
              <a:t>maps with AR to show directions, points of interest, and </a:t>
            </a:r>
            <a:r>
              <a:rPr lang="en-US" sz="2400" dirty="0" smtClean="0">
                <a:latin typeface="Times New Roman" pitchFamily="18" charset="0"/>
                <a:cs typeface="Times New Roman" pitchFamily="18" charset="0"/>
              </a:rPr>
              <a:t>  	historical </a:t>
            </a:r>
            <a:r>
              <a:rPr lang="en-US" sz="2400" dirty="0">
                <a:latin typeface="Times New Roman" pitchFamily="18" charset="0"/>
                <a:cs typeface="Times New Roman" pitchFamily="18" charset="0"/>
              </a:rPr>
              <a:t>facts when </a:t>
            </a:r>
            <a:r>
              <a:rPr lang="en-US" sz="2400" dirty="0" smtClean="0">
                <a:latin typeface="Times New Roman" pitchFamily="18" charset="0"/>
                <a:cs typeface="Times New Roman" pitchFamily="18" charset="0"/>
              </a:rPr>
              <a:t>users </a:t>
            </a:r>
            <a:r>
              <a:rPr lang="en-US" sz="2400" dirty="0">
                <a:latin typeface="Times New Roman" pitchFamily="18" charset="0"/>
                <a:cs typeface="Times New Roman" pitchFamily="18" charset="0"/>
              </a:rPr>
              <a:t>point their camera at landmarks</a:t>
            </a:r>
            <a:r>
              <a:rPr lang="en-US" sz="2400" dirty="0" smtClean="0">
                <a:latin typeface="Times New Roman" pitchFamily="18" charset="0"/>
                <a:cs typeface="Times New Roman" pitchFamily="18" charset="0"/>
              </a:rPr>
              <a:t>.</a:t>
            </a:r>
          </a:p>
          <a:p>
            <a:pPr>
              <a:lnSpc>
                <a:spcPct val="150000"/>
              </a:lnSpc>
            </a:pPr>
            <a:endParaRPr lang="en-US" sz="2600" dirty="0">
              <a:latin typeface="Times New Roman" pitchFamily="18" charset="0"/>
              <a:cs typeface="Times New Roman" pitchFamily="18" charset="0"/>
            </a:endParaRPr>
          </a:p>
        </p:txBody>
      </p:sp>
    </p:spTree>
    <p:extLst>
      <p:ext uri="{BB962C8B-B14F-4D97-AF65-F5344CB8AC3E}">
        <p14:creationId xmlns:p14="http://schemas.microsoft.com/office/powerpoint/2010/main" val="2478712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149" y="-358815"/>
            <a:ext cx="12523807" cy="7294305"/>
          </a:xfrm>
          <a:prstGeom prst="rect">
            <a:avLst/>
          </a:prstGeom>
          <a:noFill/>
        </p:spPr>
        <p:txBody>
          <a:bodyPr wrap="square" rtlCol="0">
            <a:spAutoFit/>
          </a:bodyPr>
          <a:lstStyle/>
          <a:p>
            <a:pPr>
              <a:lnSpc>
                <a:spcPct val="150000"/>
              </a:lnSpc>
            </a:pPr>
            <a:endParaRPr lang="en-US" sz="2400" dirty="0">
              <a:latin typeface="Times New Roman" pitchFamily="18" charset="0"/>
              <a:cs typeface="Times New Roman" pitchFamily="18" charset="0"/>
            </a:endParaRPr>
          </a:p>
          <a:p>
            <a:pPr>
              <a:lnSpc>
                <a:spcPct val="150000"/>
              </a:lnSpc>
            </a:pPr>
            <a:r>
              <a:rPr lang="en-US" sz="2400" dirty="0">
                <a:latin typeface="Times New Roman" pitchFamily="18" charset="0"/>
                <a:cs typeface="Times New Roman" pitchFamily="18" charset="0"/>
              </a:rPr>
              <a:t>3. </a:t>
            </a:r>
            <a:r>
              <a:rPr lang="en-US" sz="2400" dirty="0" smtClean="0">
                <a:latin typeface="Times New Roman" pitchFamily="18" charset="0"/>
                <a:cs typeface="Times New Roman" pitchFamily="18" charset="0"/>
              </a:rPr>
              <a:t>	User </a:t>
            </a:r>
            <a:r>
              <a:rPr lang="en-US" sz="2400" dirty="0">
                <a:latin typeface="Times New Roman" pitchFamily="18" charset="0"/>
                <a:cs typeface="Times New Roman" pitchFamily="18" charset="0"/>
              </a:rPr>
              <a:t>Feedback and Reviews</a:t>
            </a:r>
            <a:r>
              <a:rPr lang="en-US" sz="2400" dirty="0" smtClean="0">
                <a:latin typeface="Times New Roman" pitchFamily="18" charset="0"/>
                <a:cs typeface="Times New Roman" pitchFamily="18" charset="0"/>
              </a:rPr>
              <a:t>:</a:t>
            </a:r>
          </a:p>
          <a:p>
            <a:pPr>
              <a:lnSpc>
                <a:spcPct val="150000"/>
              </a:lnSpc>
            </a:pPr>
            <a:r>
              <a:rPr lang="en-US" sz="2400" dirty="0" smtClean="0">
                <a:latin typeface="Times New Roman" pitchFamily="18" charset="0"/>
                <a:cs typeface="Times New Roman" pitchFamily="18" charset="0"/>
              </a:rPr>
              <a:t>    	Review </a:t>
            </a:r>
            <a:r>
              <a:rPr lang="en-US" sz="2400" dirty="0">
                <a:latin typeface="Times New Roman" pitchFamily="18" charset="0"/>
                <a:cs typeface="Times New Roman" pitchFamily="18" charset="0"/>
              </a:rPr>
              <a:t>System</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Integrate a review system for itineraries, destinations, accommodations, and  </a:t>
            </a:r>
            <a:r>
              <a:rPr lang="en-US" sz="2400" dirty="0" smtClean="0">
                <a:latin typeface="Times New Roman" pitchFamily="18" charset="0"/>
                <a:cs typeface="Times New Roman" pitchFamily="18" charset="0"/>
              </a:rPr>
              <a:t>     	activities</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nSpc>
                <a:spcPct val="150000"/>
              </a:lnSpc>
            </a:pPr>
            <a:r>
              <a:rPr lang="en-US" sz="2400" dirty="0" smtClean="0">
                <a:latin typeface="Times New Roman" pitchFamily="18" charset="0"/>
                <a:cs typeface="Times New Roman" pitchFamily="18" charset="0"/>
              </a:rPr>
              <a:t>	Personalized </a:t>
            </a:r>
            <a:r>
              <a:rPr lang="en-US" sz="2400" dirty="0">
                <a:latin typeface="Times New Roman" pitchFamily="18" charset="0"/>
                <a:cs typeface="Times New Roman" pitchFamily="18" charset="0"/>
              </a:rPr>
              <a:t>Recommendations</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Utilize user feedback to refine and personalize future travel </a:t>
            </a:r>
            <a:r>
              <a:rPr lang="en-US" sz="2400" dirty="0" smtClean="0">
                <a:latin typeface="Times New Roman" pitchFamily="18" charset="0"/>
                <a:cs typeface="Times New Roman" pitchFamily="18" charset="0"/>
              </a:rPr>
              <a:t>	suggestions.</a:t>
            </a:r>
            <a:endParaRPr lang="en-US" sz="2400" dirty="0">
              <a:latin typeface="Times New Roman" pitchFamily="18" charset="0"/>
              <a:cs typeface="Times New Roman" pitchFamily="18" charset="0"/>
            </a:endParaRPr>
          </a:p>
          <a:p>
            <a:pPr>
              <a:lnSpc>
                <a:spcPct val="150000"/>
              </a:lnSpc>
            </a:pPr>
            <a:r>
              <a:rPr lang="en-US" sz="2400" dirty="0" smtClean="0">
                <a:latin typeface="Times New Roman" pitchFamily="18" charset="0"/>
                <a:cs typeface="Times New Roman" pitchFamily="18" charset="0"/>
              </a:rPr>
              <a:t>4</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Flight </a:t>
            </a:r>
            <a:r>
              <a:rPr lang="en-US" sz="2400" dirty="0">
                <a:latin typeface="Times New Roman" pitchFamily="18" charset="0"/>
                <a:cs typeface="Times New Roman" pitchFamily="18" charset="0"/>
              </a:rPr>
              <a:t>and Hotel Booking Integration</a:t>
            </a:r>
            <a:r>
              <a:rPr lang="en-US" sz="2400" dirty="0" smtClean="0">
                <a:latin typeface="Times New Roman" pitchFamily="18" charset="0"/>
                <a:cs typeface="Times New Roman" pitchFamily="18" charset="0"/>
              </a:rPr>
              <a:t>:   </a:t>
            </a:r>
          </a:p>
          <a:p>
            <a:pPr>
              <a:lnSpc>
                <a:spcPct val="150000"/>
              </a:lnSpc>
            </a:pPr>
            <a:r>
              <a:rPr lang="en-US" sz="2400" dirty="0" smtClean="0">
                <a:latin typeface="Times New Roman" pitchFamily="18" charset="0"/>
                <a:cs typeface="Times New Roman" pitchFamily="18" charset="0"/>
              </a:rPr>
              <a:t>	Booking </a:t>
            </a:r>
            <a:r>
              <a:rPr lang="en-US" sz="2400" dirty="0">
                <a:latin typeface="Times New Roman" pitchFamily="18" charset="0"/>
                <a:cs typeface="Times New Roman" pitchFamily="18" charset="0"/>
              </a:rPr>
              <a:t>APIs</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Integrate with APIs for flight and hotel bookings to offer seamless reservation </a:t>
            </a:r>
            <a:r>
              <a:rPr lang="en-US" sz="2400" dirty="0" smtClean="0">
                <a:latin typeface="Times New Roman" pitchFamily="18" charset="0"/>
                <a:cs typeface="Times New Roman" pitchFamily="18" charset="0"/>
              </a:rPr>
              <a:t>	capabilities</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nSpc>
                <a:spcPct val="150000"/>
              </a:lnSpc>
            </a:pPr>
            <a:r>
              <a:rPr lang="en-US" sz="2400" dirty="0" smtClean="0">
                <a:latin typeface="Times New Roman" pitchFamily="18" charset="0"/>
                <a:cs typeface="Times New Roman" pitchFamily="18" charset="0"/>
              </a:rPr>
              <a:t>	Comparison </a:t>
            </a:r>
            <a:r>
              <a:rPr lang="en-US" sz="2400" dirty="0">
                <a:latin typeface="Times New Roman" pitchFamily="18" charset="0"/>
                <a:cs typeface="Times New Roman" pitchFamily="18" charset="0"/>
              </a:rPr>
              <a:t>Tools</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Provide tools for users to compare prices, read reviews, and book directly </a:t>
            </a:r>
            <a:r>
              <a:rPr lang="en-US" sz="2400" dirty="0" smtClean="0">
                <a:latin typeface="Times New Roman" pitchFamily="18" charset="0"/>
                <a:cs typeface="Times New Roman" pitchFamily="18" charset="0"/>
              </a:rPr>
              <a:t>	within </a:t>
            </a:r>
            <a:r>
              <a:rPr lang="en-US" sz="2400" dirty="0">
                <a:latin typeface="Times New Roman" pitchFamily="18" charset="0"/>
                <a:cs typeface="Times New Roman" pitchFamily="18" charset="0"/>
              </a:rPr>
              <a:t>the app.   </a:t>
            </a:r>
            <a:endParaRPr lang="en-US" sz="2400" dirty="0" smtClean="0">
              <a:latin typeface="Times New Roman" pitchFamily="18" charset="0"/>
              <a:cs typeface="Times New Roman" pitchFamily="18" charset="0"/>
            </a:endParaRPr>
          </a:p>
          <a:p>
            <a:pPr>
              <a:lnSpc>
                <a:spcPct val="150000"/>
              </a:lnSpc>
            </a:pPr>
            <a:r>
              <a:rPr lang="en-US" sz="2400" dirty="0" smtClean="0">
                <a:latin typeface="Times New Roman" pitchFamily="18" charset="0"/>
                <a:cs typeface="Times New Roman" pitchFamily="18" charset="0"/>
              </a:rPr>
              <a:t>	Additional </a:t>
            </a:r>
            <a:r>
              <a:rPr lang="en-US" sz="2400" dirty="0">
                <a:latin typeface="Times New Roman" pitchFamily="18" charset="0"/>
                <a:cs typeface="Times New Roman" pitchFamily="18" charset="0"/>
              </a:rPr>
              <a:t>Services</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Include options for booking rental cars, local tours, and travel insurance.</a:t>
            </a:r>
          </a:p>
          <a:p>
            <a:pPr>
              <a:lnSpc>
                <a:spcPct val="150000"/>
              </a:lnSpc>
            </a:pPr>
            <a:endParaRPr lang="en-IN" sz="2400" dirty="0"/>
          </a:p>
        </p:txBody>
      </p:sp>
    </p:spTree>
    <p:extLst>
      <p:ext uri="{BB962C8B-B14F-4D97-AF65-F5344CB8AC3E}">
        <p14:creationId xmlns:p14="http://schemas.microsoft.com/office/powerpoint/2010/main" val="3352964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8815" y="706057"/>
            <a:ext cx="11551534" cy="5447645"/>
          </a:xfrm>
          <a:prstGeom prst="rect">
            <a:avLst/>
          </a:prstGeom>
          <a:noFill/>
        </p:spPr>
        <p:txBody>
          <a:bodyPr wrap="square" rtlCol="0">
            <a:spAutoFit/>
          </a:bodyPr>
          <a:lstStyle/>
          <a:p>
            <a:pPr marL="457200" indent="-457200">
              <a:lnSpc>
                <a:spcPct val="150000"/>
              </a:lnSpc>
              <a:buAutoNum type="arabicPeriod" startAt="5"/>
            </a:pPr>
            <a:r>
              <a:rPr lang="en-US" sz="2400" dirty="0" smtClean="0">
                <a:latin typeface="Times New Roman" pitchFamily="18" charset="0"/>
                <a:cs typeface="Times New Roman" pitchFamily="18" charset="0"/>
              </a:rPr>
              <a:t>Enhanced </a:t>
            </a:r>
            <a:r>
              <a:rPr lang="en-US" sz="2400" dirty="0">
                <a:latin typeface="Times New Roman" pitchFamily="18" charset="0"/>
                <a:cs typeface="Times New Roman" pitchFamily="18" charset="0"/>
              </a:rPr>
              <a:t>Personalization</a:t>
            </a:r>
            <a:r>
              <a:rPr lang="en-US" sz="2400" dirty="0" smtClean="0">
                <a:latin typeface="Times New Roman" pitchFamily="18" charset="0"/>
                <a:cs typeface="Times New Roman" pitchFamily="18" charset="0"/>
              </a:rPr>
              <a:t>:</a:t>
            </a:r>
          </a:p>
          <a:p>
            <a:pPr>
              <a:lnSpc>
                <a:spcPct val="150000"/>
              </a:lnSpc>
            </a:pPr>
            <a:r>
              <a:rPr lang="en-US" sz="2400" dirty="0" smtClean="0">
                <a:latin typeface="Times New Roman" pitchFamily="18" charset="0"/>
                <a:cs typeface="Times New Roman" pitchFamily="18" charset="0"/>
              </a:rPr>
              <a:t>   	Advanced </a:t>
            </a:r>
            <a:r>
              <a:rPr lang="en-US" sz="2400" dirty="0">
                <a:latin typeface="Times New Roman" pitchFamily="18" charset="0"/>
                <a:cs typeface="Times New Roman" pitchFamily="18" charset="0"/>
              </a:rPr>
              <a:t>AI</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Improve AI algorithms to offer more personalized travel recommendations </a:t>
            </a:r>
            <a:r>
              <a:rPr lang="en-US" sz="2400" dirty="0" smtClean="0">
                <a:latin typeface="Times New Roman" pitchFamily="18" charset="0"/>
                <a:cs typeface="Times New Roman" pitchFamily="18" charset="0"/>
              </a:rPr>
              <a:t>	based </a:t>
            </a:r>
            <a:r>
              <a:rPr lang="en-US" sz="2400" dirty="0">
                <a:latin typeface="Times New Roman" pitchFamily="18" charset="0"/>
                <a:cs typeface="Times New Roman" pitchFamily="18" charset="0"/>
              </a:rPr>
              <a:t>on user preferences and behavior.  </a:t>
            </a:r>
            <a:endParaRPr lang="en-US" sz="2400" dirty="0" smtClean="0">
              <a:latin typeface="Times New Roman" pitchFamily="18" charset="0"/>
              <a:cs typeface="Times New Roman" pitchFamily="18" charset="0"/>
            </a:endParaRPr>
          </a:p>
          <a:p>
            <a:pPr>
              <a:lnSpc>
                <a:spcPct val="150000"/>
              </a:lnSpc>
            </a:pPr>
            <a:r>
              <a:rPr lang="en-US" sz="2400" dirty="0" smtClean="0">
                <a:latin typeface="Times New Roman" pitchFamily="18" charset="0"/>
                <a:cs typeface="Times New Roman" pitchFamily="18" charset="0"/>
              </a:rPr>
              <a:t>	Tailored Deals: </a:t>
            </a:r>
            <a:r>
              <a:rPr lang="en-US" sz="2400" dirty="0">
                <a:latin typeface="Times New Roman" pitchFamily="18" charset="0"/>
                <a:cs typeface="Times New Roman" pitchFamily="18" charset="0"/>
              </a:rPr>
              <a:t>Present users with customized travel deals, discounts, and promotions.   </a:t>
            </a:r>
            <a:r>
              <a:rPr lang="en-US" sz="2400" dirty="0" smtClean="0">
                <a:latin typeface="Times New Roman" pitchFamily="18" charset="0"/>
                <a:cs typeface="Times New Roman" pitchFamily="18" charset="0"/>
              </a:rPr>
              <a:t>	Preference </a:t>
            </a:r>
            <a:r>
              <a:rPr lang="en-US" sz="2400" dirty="0">
                <a:latin typeface="Times New Roman" pitchFamily="18" charset="0"/>
                <a:cs typeface="Times New Roman" pitchFamily="18" charset="0"/>
              </a:rPr>
              <a:t>Analysis</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Continuously analyze user data to refine suggestions and enhance </a:t>
            </a:r>
            <a:r>
              <a:rPr lang="en-US" sz="2400" dirty="0" smtClean="0">
                <a:latin typeface="Times New Roman" pitchFamily="18" charset="0"/>
                <a:cs typeface="Times New Roman" pitchFamily="18" charset="0"/>
              </a:rPr>
              <a:t>	the </a:t>
            </a:r>
            <a:r>
              <a:rPr lang="en-US" sz="2400" dirty="0">
                <a:latin typeface="Times New Roman" pitchFamily="18" charset="0"/>
                <a:cs typeface="Times New Roman" pitchFamily="18" charset="0"/>
              </a:rPr>
              <a:t>user experience.</a:t>
            </a:r>
          </a:p>
          <a:p>
            <a:pPr marL="457200" indent="-457200">
              <a:lnSpc>
                <a:spcPct val="150000"/>
              </a:lnSpc>
              <a:buAutoNum type="arabicPeriod" startAt="6"/>
            </a:pPr>
            <a:r>
              <a:rPr lang="en-US" sz="2400" dirty="0" smtClean="0">
                <a:latin typeface="Times New Roman" pitchFamily="18" charset="0"/>
                <a:cs typeface="Times New Roman" pitchFamily="18" charset="0"/>
              </a:rPr>
              <a:t>Voice Assistance:</a:t>
            </a:r>
          </a:p>
          <a:p>
            <a:pPr>
              <a:lnSpc>
                <a:spcPct val="150000"/>
              </a:lnSpc>
            </a:pPr>
            <a:r>
              <a:rPr lang="en-US" sz="2400" dirty="0" smtClean="0">
                <a:latin typeface="Times New Roman" pitchFamily="18" charset="0"/>
                <a:cs typeface="Times New Roman" pitchFamily="18" charset="0"/>
              </a:rPr>
              <a:t>	Voice </a:t>
            </a:r>
            <a:r>
              <a:rPr lang="en-US" sz="2400" dirty="0">
                <a:latin typeface="Times New Roman" pitchFamily="18" charset="0"/>
                <a:cs typeface="Times New Roman" pitchFamily="18" charset="0"/>
              </a:rPr>
              <a:t>Commands</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Integrate voice recognition technology for hands-free interaction with </a:t>
            </a:r>
            <a:r>
              <a:rPr lang="en-US" sz="2400" dirty="0" smtClean="0">
                <a:latin typeface="Times New Roman" pitchFamily="18" charset="0"/>
                <a:cs typeface="Times New Roman" pitchFamily="18" charset="0"/>
              </a:rPr>
              <a:t>	the </a:t>
            </a:r>
            <a:r>
              <a:rPr lang="en-US" sz="2400" dirty="0">
                <a:latin typeface="Times New Roman" pitchFamily="18" charset="0"/>
                <a:cs typeface="Times New Roman" pitchFamily="18" charset="0"/>
              </a:rPr>
              <a:t>app.</a:t>
            </a:r>
            <a:endParaRPr lang="en-IN" sz="2400" dirty="0">
              <a:latin typeface="Times New Roman" pitchFamily="18" charset="0"/>
              <a:cs typeface="Times New Roman" pitchFamily="18" charset="0"/>
            </a:endParaRPr>
          </a:p>
          <a:p>
            <a:endParaRPr lang="en-IN" sz="2400" dirty="0"/>
          </a:p>
        </p:txBody>
      </p:sp>
    </p:spTree>
    <p:extLst>
      <p:ext uri="{BB962C8B-B14F-4D97-AF65-F5344CB8AC3E}">
        <p14:creationId xmlns:p14="http://schemas.microsoft.com/office/powerpoint/2010/main" val="4059262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6977" y="0"/>
            <a:ext cx="6096000" cy="1415772"/>
          </a:xfrm>
          <a:prstGeom prst="rect">
            <a:avLst/>
          </a:prstGeom>
        </p:spPr>
        <p:txBody>
          <a:bodyPr>
            <a:spAutoFit/>
          </a:bodyPr>
          <a:lstStyle/>
          <a:p>
            <a:pPr algn="ctr"/>
            <a:r>
              <a:rPr lang="en-US" b="1" dirty="0">
                <a:solidFill>
                  <a:schemeClr val="dk1"/>
                </a:solidFill>
                <a:latin typeface="Times New Roman" panose="02020603050405020304" pitchFamily="18" charset="0"/>
                <a:cs typeface="Times New Roman" panose="02020603050405020304" pitchFamily="18" charset="0"/>
                <a:sym typeface="Arial"/>
              </a:rPr>
              <a:t> </a:t>
            </a:r>
          </a:p>
          <a:p>
            <a:pPr algn="ctr"/>
            <a:r>
              <a:rPr lang="en-US" sz="3200" b="1" dirty="0" smtClean="0">
                <a:solidFill>
                  <a:schemeClr val="dk1"/>
                </a:solidFill>
                <a:latin typeface="Times New Roman" panose="02020603050405020304" pitchFamily="18" charset="0"/>
                <a:cs typeface="Times New Roman" panose="02020603050405020304" pitchFamily="18" charset="0"/>
                <a:sym typeface="Arial"/>
              </a:rPr>
              <a:t>CONCLUSION</a:t>
            </a:r>
            <a:endParaRPr lang="en-US" sz="3200" b="1" dirty="0">
              <a:latin typeface="Times New Roman" panose="02020603050405020304" pitchFamily="18" charset="0"/>
              <a:cs typeface="Times New Roman" panose="02020603050405020304" pitchFamily="18" charset="0"/>
              <a:sym typeface="Arial"/>
            </a:endParaRPr>
          </a:p>
          <a:p>
            <a:pPr algn="ctr"/>
            <a:endParaRPr lang="en-IN" dirty="0"/>
          </a:p>
          <a:p>
            <a:pPr algn="ctr"/>
            <a:endParaRPr lang="en-IN" dirty="0"/>
          </a:p>
        </p:txBody>
      </p:sp>
      <p:sp>
        <p:nvSpPr>
          <p:cNvPr id="3" name="Rectangle 2"/>
          <p:cNvSpPr/>
          <p:nvPr/>
        </p:nvSpPr>
        <p:spPr>
          <a:xfrm>
            <a:off x="1064872" y="1210365"/>
            <a:ext cx="10544536" cy="4293483"/>
          </a:xfrm>
          <a:prstGeom prst="rect">
            <a:avLst/>
          </a:prstGeom>
        </p:spPr>
        <p:txBody>
          <a:bodyPr wrap="square">
            <a:spAutoFit/>
          </a:bodyPr>
          <a:lstStyle/>
          <a:p>
            <a:pPr>
              <a:lnSpc>
                <a:spcPct val="150000"/>
              </a:lnSpc>
            </a:pPr>
            <a:r>
              <a:rPr lang="en-US" sz="2600" dirty="0">
                <a:latin typeface="Times New Roman" pitchFamily="18" charset="0"/>
                <a:cs typeface="Times New Roman" pitchFamily="18" charset="0"/>
              </a:rPr>
              <a:t>In conclusion, the AI-powered solo travel companion app has shown it can greatly improve solo travel. It provides personalized travel recommendations and real-time data, making trip planning easier. The interactive </a:t>
            </a:r>
            <a:r>
              <a:rPr lang="en-US" sz="2600" dirty="0" err="1">
                <a:latin typeface="Times New Roman" pitchFamily="18" charset="0"/>
                <a:cs typeface="Times New Roman" pitchFamily="18" charset="0"/>
              </a:rPr>
              <a:t>chatbot</a:t>
            </a:r>
            <a:r>
              <a:rPr lang="en-US" sz="2600" dirty="0">
                <a:latin typeface="Times New Roman" pitchFamily="18" charset="0"/>
                <a:cs typeface="Times New Roman" pitchFamily="18" charset="0"/>
              </a:rPr>
              <a:t> gives instant local tips and support, enhancing the travel experience. With its easy-to-use design and helpful features, the app empowers solo travelers to explore confidently. By continuing to focus on user needs and technology, this app can become a reliable companion for solo travelers everywhere.</a:t>
            </a:r>
            <a:endParaRPr lang="en-IN" sz="2600" dirty="0">
              <a:latin typeface="Times New Roman" pitchFamily="18" charset="0"/>
              <a:cs typeface="Times New Roman" pitchFamily="18" charset="0"/>
            </a:endParaRPr>
          </a:p>
        </p:txBody>
      </p:sp>
    </p:spTree>
    <p:extLst>
      <p:ext uri="{BB962C8B-B14F-4D97-AF65-F5344CB8AC3E}">
        <p14:creationId xmlns:p14="http://schemas.microsoft.com/office/powerpoint/2010/main" val="2538879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F42F2942-C9E9-6256-E340-2772D6146783}"/>
              </a:ext>
            </a:extLst>
          </p:cNvPr>
          <p:cNvSpPr txBox="1"/>
          <p:nvPr/>
        </p:nvSpPr>
        <p:spPr>
          <a:xfrm>
            <a:off x="3048787" y="119087"/>
            <a:ext cx="6094428" cy="632674"/>
          </a:xfrm>
          <a:prstGeom prst="rect">
            <a:avLst/>
          </a:prstGeom>
          <a:noFill/>
        </p:spPr>
        <p:txBody>
          <a:bodyPr wrap="square">
            <a:spAutoFit/>
          </a:bodyPr>
          <a:lstStyle/>
          <a:p>
            <a:pPr marL="0" marR="0" lvl="0" indent="0" algn="ctr" rtl="0">
              <a:lnSpc>
                <a:spcPct val="104000"/>
              </a:lnSpc>
              <a:spcBef>
                <a:spcPts val="0"/>
              </a:spcBef>
              <a:spcAft>
                <a:spcPts val="0"/>
              </a:spcAft>
              <a:buClr>
                <a:srgbClr val="FFFFFF"/>
              </a:buClr>
              <a:buSzPts val="3600"/>
              <a:buFont typeface="Arial"/>
              <a:buNone/>
            </a:pPr>
            <a:r>
              <a:rPr lang="en-US" sz="3600" b="1" dirty="0" smtClean="0">
                <a:latin typeface="Times New Roman" panose="02020603050405020304" pitchFamily="18" charset="0"/>
                <a:ea typeface="Arial"/>
                <a:cs typeface="Times New Roman" panose="02020603050405020304" pitchFamily="18" charset="0"/>
                <a:sym typeface="Arial"/>
              </a:rPr>
              <a:t>CONTENTS</a:t>
            </a:r>
            <a:endParaRPr lang="en-US" sz="3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 xmlns:a16="http://schemas.microsoft.com/office/drawing/2014/main" id="{904DA26A-2C07-F6F8-DED7-8D874ABC4EF4}"/>
              </a:ext>
            </a:extLst>
          </p:cNvPr>
          <p:cNvSpPr txBox="1"/>
          <p:nvPr/>
        </p:nvSpPr>
        <p:spPr>
          <a:xfrm>
            <a:off x="1542314" y="935466"/>
            <a:ext cx="6539844" cy="4811574"/>
          </a:xfrm>
          <a:prstGeom prst="rect">
            <a:avLst/>
          </a:prstGeom>
          <a:noFill/>
        </p:spPr>
        <p:txBody>
          <a:bodyPr wrap="square">
            <a:spAutoFit/>
          </a:bodyPr>
          <a:lstStyle/>
          <a:p>
            <a:pPr marL="783834" lvl="1" indent="-391917">
              <a:lnSpc>
                <a:spcPts val="4571"/>
              </a:lnSpc>
              <a:buFont typeface="Arial"/>
              <a:buChar char="•"/>
            </a:pPr>
            <a:r>
              <a:rPr lang="en-US" sz="2600" dirty="0" smtClean="0">
                <a:solidFill>
                  <a:srgbClr val="000000"/>
                </a:solidFill>
                <a:latin typeface="Times New Roman" pitchFamily="18" charset="0"/>
                <a:ea typeface="Arial Bold"/>
                <a:cs typeface="Times New Roman" pitchFamily="18" charset="0"/>
                <a:sym typeface="Arial Bold"/>
              </a:rPr>
              <a:t>Introduction</a:t>
            </a:r>
          </a:p>
          <a:p>
            <a:pPr marL="783834" lvl="1" indent="-391917">
              <a:lnSpc>
                <a:spcPts val="4571"/>
              </a:lnSpc>
              <a:buFont typeface="Arial"/>
              <a:buChar char="•"/>
            </a:pPr>
            <a:r>
              <a:rPr lang="en-US" sz="2600" dirty="0" smtClean="0">
                <a:solidFill>
                  <a:srgbClr val="000000"/>
                </a:solidFill>
                <a:latin typeface="Times New Roman" pitchFamily="18" charset="0"/>
                <a:ea typeface="Arial Bold"/>
                <a:cs typeface="Times New Roman" pitchFamily="18" charset="0"/>
                <a:sym typeface="Arial Bold"/>
              </a:rPr>
              <a:t>Objectives</a:t>
            </a:r>
            <a:endParaRPr lang="en-US" sz="2600" dirty="0">
              <a:solidFill>
                <a:srgbClr val="000000"/>
              </a:solidFill>
              <a:latin typeface="Times New Roman" pitchFamily="18" charset="0"/>
              <a:ea typeface="Arial Bold"/>
              <a:cs typeface="Times New Roman" pitchFamily="18" charset="0"/>
              <a:sym typeface="Arial Bold"/>
            </a:endParaRPr>
          </a:p>
          <a:p>
            <a:pPr marL="783834" lvl="1" indent="-391917">
              <a:lnSpc>
                <a:spcPts val="4571"/>
              </a:lnSpc>
              <a:buFont typeface="Arial"/>
              <a:buChar char="•"/>
            </a:pPr>
            <a:r>
              <a:rPr lang="en-US" sz="2600" dirty="0" smtClean="0">
                <a:solidFill>
                  <a:srgbClr val="000000"/>
                </a:solidFill>
                <a:latin typeface="Times New Roman" pitchFamily="18" charset="0"/>
                <a:ea typeface="Arial Bold"/>
                <a:cs typeface="Times New Roman" pitchFamily="18" charset="0"/>
                <a:sym typeface="Arial Bold"/>
              </a:rPr>
              <a:t>Requirement </a:t>
            </a:r>
            <a:r>
              <a:rPr lang="en-US" sz="2600" dirty="0">
                <a:solidFill>
                  <a:srgbClr val="000000"/>
                </a:solidFill>
                <a:latin typeface="Times New Roman" pitchFamily="18" charset="0"/>
                <a:ea typeface="Arial Bold"/>
                <a:cs typeface="Times New Roman" pitchFamily="18" charset="0"/>
                <a:sym typeface="Arial Bold"/>
              </a:rPr>
              <a:t>Specification</a:t>
            </a:r>
          </a:p>
          <a:p>
            <a:pPr marL="783464" lvl="1" indent="-391732">
              <a:lnSpc>
                <a:spcPts val="4571"/>
              </a:lnSpc>
              <a:buFont typeface="Arial"/>
              <a:buChar char="•"/>
            </a:pPr>
            <a:r>
              <a:rPr lang="en-US" sz="2600" dirty="0">
                <a:solidFill>
                  <a:srgbClr val="191B0E"/>
                </a:solidFill>
                <a:latin typeface="Times New Roman" pitchFamily="18" charset="0"/>
                <a:ea typeface="Arial Bold"/>
                <a:cs typeface="Times New Roman" pitchFamily="18" charset="0"/>
                <a:sym typeface="Arial Bold"/>
              </a:rPr>
              <a:t>Flow </a:t>
            </a:r>
            <a:r>
              <a:rPr lang="en-US" sz="2600" dirty="0" smtClean="0">
                <a:solidFill>
                  <a:srgbClr val="191B0E"/>
                </a:solidFill>
                <a:latin typeface="Times New Roman" pitchFamily="18" charset="0"/>
                <a:ea typeface="Arial Bold"/>
                <a:cs typeface="Times New Roman" pitchFamily="18" charset="0"/>
                <a:sym typeface="Arial Bold"/>
              </a:rPr>
              <a:t>Diagrams</a:t>
            </a:r>
            <a:endParaRPr lang="en-US" sz="2600" dirty="0">
              <a:solidFill>
                <a:srgbClr val="191B0E"/>
              </a:solidFill>
              <a:latin typeface="Times New Roman" pitchFamily="18" charset="0"/>
              <a:ea typeface="Arial Bold"/>
              <a:cs typeface="Times New Roman" pitchFamily="18" charset="0"/>
              <a:sym typeface="Arial Bold"/>
            </a:endParaRPr>
          </a:p>
          <a:p>
            <a:pPr marL="783834" lvl="1" indent="-391917">
              <a:lnSpc>
                <a:spcPts val="4571"/>
              </a:lnSpc>
              <a:buFont typeface="Arial"/>
              <a:buChar char="•"/>
            </a:pPr>
            <a:r>
              <a:rPr lang="en-US" sz="2600" dirty="0" smtClean="0">
                <a:solidFill>
                  <a:srgbClr val="000000"/>
                </a:solidFill>
                <a:latin typeface="Times New Roman" pitchFamily="18" charset="0"/>
                <a:ea typeface="Arial Bold"/>
                <a:cs typeface="Times New Roman" pitchFamily="18" charset="0"/>
                <a:sym typeface="Arial Bold"/>
              </a:rPr>
              <a:t>Snapshots</a:t>
            </a:r>
          </a:p>
          <a:p>
            <a:pPr marL="783834" lvl="1" indent="-391917">
              <a:lnSpc>
                <a:spcPts val="4571"/>
              </a:lnSpc>
              <a:buFont typeface="Arial"/>
              <a:buChar char="•"/>
            </a:pPr>
            <a:r>
              <a:rPr lang="en-US" sz="2600" dirty="0" smtClean="0">
                <a:solidFill>
                  <a:srgbClr val="000000"/>
                </a:solidFill>
                <a:latin typeface="Times New Roman" pitchFamily="18" charset="0"/>
                <a:ea typeface="Arial Bold"/>
                <a:cs typeface="Times New Roman" pitchFamily="18" charset="0"/>
                <a:sym typeface="Arial Bold"/>
              </a:rPr>
              <a:t>Limitations</a:t>
            </a:r>
            <a:endParaRPr lang="en-US" sz="2600" dirty="0">
              <a:solidFill>
                <a:srgbClr val="000000"/>
              </a:solidFill>
              <a:latin typeface="Times New Roman" pitchFamily="18" charset="0"/>
              <a:ea typeface="Arial Bold"/>
              <a:cs typeface="Times New Roman" pitchFamily="18" charset="0"/>
              <a:sym typeface="Arial Bold"/>
            </a:endParaRPr>
          </a:p>
          <a:p>
            <a:pPr marL="783834" lvl="1" indent="-391917">
              <a:lnSpc>
                <a:spcPts val="4571"/>
              </a:lnSpc>
              <a:buFont typeface="Arial"/>
              <a:buChar char="•"/>
            </a:pPr>
            <a:r>
              <a:rPr lang="en-US" sz="2600" dirty="0">
                <a:solidFill>
                  <a:srgbClr val="191B0E"/>
                </a:solidFill>
                <a:latin typeface="Times New Roman" pitchFamily="18" charset="0"/>
                <a:ea typeface="Arial Bold"/>
                <a:cs typeface="Times New Roman" pitchFamily="18" charset="0"/>
                <a:sym typeface="Arial Bold"/>
              </a:rPr>
              <a:t>Future Enhancement</a:t>
            </a:r>
          </a:p>
          <a:p>
            <a:pPr marL="783834" lvl="1" indent="-391917">
              <a:lnSpc>
                <a:spcPts val="4571"/>
              </a:lnSpc>
              <a:buFont typeface="Arial"/>
              <a:buChar char="•"/>
            </a:pPr>
            <a:r>
              <a:rPr lang="en-US" sz="2600" dirty="0">
                <a:solidFill>
                  <a:srgbClr val="000000"/>
                </a:solidFill>
                <a:latin typeface="Times New Roman" pitchFamily="18" charset="0"/>
                <a:ea typeface="Arial Bold"/>
                <a:cs typeface="Times New Roman" pitchFamily="18" charset="0"/>
                <a:sym typeface="Arial Bold"/>
              </a:rPr>
              <a:t>Conclusion  </a:t>
            </a:r>
          </a:p>
        </p:txBody>
      </p:sp>
    </p:spTree>
    <p:extLst>
      <p:ext uri="{BB962C8B-B14F-4D97-AF65-F5344CB8AC3E}">
        <p14:creationId xmlns:p14="http://schemas.microsoft.com/office/powerpoint/2010/main" val="18642239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ABB1621-AB27-6BC8-2ECD-F5A3FD7C9F5D}"/>
              </a:ext>
            </a:extLst>
          </p:cNvPr>
          <p:cNvSpPr txBox="1"/>
          <p:nvPr/>
        </p:nvSpPr>
        <p:spPr>
          <a:xfrm>
            <a:off x="10318424" y="6395243"/>
            <a:ext cx="1873577" cy="369332"/>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Slide no: </a:t>
            </a:r>
            <a:r>
              <a:rPr lang="en-US" b="1" dirty="0" smtClean="0">
                <a:latin typeface="Times New Roman" panose="02020603050405020304" pitchFamily="18" charset="0"/>
                <a:cs typeface="Times New Roman" panose="02020603050405020304" pitchFamily="18" charset="0"/>
              </a:rPr>
              <a:t>10</a:t>
            </a:r>
            <a:endParaRPr lang="en-IN" b="1"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 xmlns:a16="http://schemas.microsoft.com/office/drawing/2014/main" id="{D8264EEE-30F7-785A-2F6B-03F74D1445E0}"/>
              </a:ext>
            </a:extLst>
          </p:cNvPr>
          <p:cNvSpPr/>
          <p:nvPr/>
        </p:nvSpPr>
        <p:spPr>
          <a:xfrm>
            <a:off x="3092399" y="2109496"/>
            <a:ext cx="6007204" cy="1632944"/>
          </a:xfrm>
          <a:prstGeom prst="rect">
            <a:avLst/>
          </a:prstGeom>
          <a:noFill/>
          <a:effectLst>
            <a:outerShdw blurRad="50800" dist="38100" dir="2700000" algn="tl" rotWithShape="0">
              <a:prstClr val="black">
                <a:alpha val="40000"/>
              </a:prstClr>
            </a:outerShdw>
          </a:effectLst>
        </p:spPr>
        <p:txBody>
          <a:bodyPr wrap="none" lIns="91440" tIns="45720" rIns="91440" bIns="45720">
            <a:prstTxWarp prst="textChevron">
              <a:avLst/>
            </a:prstTxWarp>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THANK YOU</a:t>
            </a:r>
            <a:endParaRPr lang="en-IN"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630633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AF561E2F-5541-531A-7A79-D58C18279ADD}"/>
              </a:ext>
            </a:extLst>
          </p:cNvPr>
          <p:cNvSpPr txBox="1"/>
          <p:nvPr/>
        </p:nvSpPr>
        <p:spPr>
          <a:xfrm>
            <a:off x="775608" y="893725"/>
            <a:ext cx="10582956" cy="6601807"/>
          </a:xfrm>
          <a:prstGeom prst="rect">
            <a:avLst/>
          </a:prstGeom>
          <a:noFill/>
        </p:spPr>
        <p:txBody>
          <a:bodyPr wrap="square">
            <a:spAutoFit/>
          </a:bodyPr>
          <a:lstStyle/>
          <a:p>
            <a:pPr>
              <a:buClr>
                <a:srgbClr val="000000"/>
              </a:buClr>
              <a:buSzPts val="2600"/>
            </a:pPr>
            <a:endParaRPr lang="en-US" sz="2400" b="1" dirty="0" smtClean="0">
              <a:latin typeface="Times New Roman" pitchFamily="18" charset="0"/>
              <a:cs typeface="Times New Roman" panose="02020603050405020304" pitchFamily="18" charset="0"/>
              <a:sym typeface="Arial"/>
            </a:endParaRPr>
          </a:p>
          <a:p>
            <a:pPr lvl="0">
              <a:lnSpc>
                <a:spcPct val="150000"/>
              </a:lnSpc>
              <a:buClr>
                <a:srgbClr val="000000"/>
              </a:buClr>
              <a:buSzPts val="2600"/>
            </a:pPr>
            <a:endParaRPr lang="en-US" sz="2600" dirty="0" smtClean="0">
              <a:latin typeface="Times New Roman" pitchFamily="18" charset="0"/>
              <a:cs typeface="Times New Roman" pitchFamily="18" charset="0"/>
            </a:endParaRPr>
          </a:p>
          <a:p>
            <a:pPr lvl="0" algn="just">
              <a:lnSpc>
                <a:spcPct val="150000"/>
              </a:lnSpc>
              <a:buClr>
                <a:srgbClr val="000000"/>
              </a:buClr>
              <a:buSzPts val="2600"/>
            </a:pPr>
            <a:r>
              <a:rPr lang="en-US" sz="2600" dirty="0" smtClean="0">
                <a:latin typeface="Times New Roman" pitchFamily="18" charset="0"/>
                <a:cs typeface="Times New Roman" pitchFamily="18" charset="0"/>
              </a:rPr>
              <a:t>Our </a:t>
            </a:r>
            <a:r>
              <a:rPr lang="en-US" sz="2600" dirty="0">
                <a:latin typeface="Times New Roman" pitchFamily="18" charset="0"/>
                <a:cs typeface="Times New Roman" pitchFamily="18" charset="0"/>
              </a:rPr>
              <a:t>AI-based solo travel companion app is a big step forward in travel technology. This app uses artificial intelligence to give solo travelers personalized help and advice. It creates customized itineraries based on the user's needs and preferences. An interactive </a:t>
            </a:r>
            <a:r>
              <a:rPr lang="en-US" sz="2600" dirty="0" err="1">
                <a:latin typeface="Times New Roman" pitchFamily="18" charset="0"/>
                <a:cs typeface="Times New Roman" pitchFamily="18" charset="0"/>
              </a:rPr>
              <a:t>chatbot</a:t>
            </a:r>
            <a:r>
              <a:rPr lang="en-US" sz="2600" dirty="0">
                <a:latin typeface="Times New Roman" pitchFamily="18" charset="0"/>
                <a:cs typeface="Times New Roman" pitchFamily="18" charset="0"/>
              </a:rPr>
              <a:t> provides quick access to local info and travel tips. Our goal is to help solo travelers explore the world with confidence and ease, making their trips more enjoyable and worry-free.</a:t>
            </a:r>
            <a:endParaRPr lang="en-US" sz="2600" dirty="0">
              <a:solidFill>
                <a:schemeClr val="accent1"/>
              </a:solidFill>
              <a:latin typeface="Times New Roman" panose="02020603050405020304" pitchFamily="18" charset="0"/>
              <a:cs typeface="Times New Roman" panose="02020603050405020304" pitchFamily="18" charset="0"/>
              <a:sym typeface="Arial"/>
            </a:endParaRPr>
          </a:p>
          <a:p>
            <a:pPr marR="0" lvl="0" algn="l" rtl="0">
              <a:lnSpc>
                <a:spcPct val="150000"/>
              </a:lnSpc>
              <a:spcBef>
                <a:spcPts val="0"/>
              </a:spcBef>
              <a:spcAft>
                <a:spcPts val="0"/>
              </a:spcAft>
              <a:buClr>
                <a:srgbClr val="000000"/>
              </a:buClr>
              <a:buSzPts val="2600"/>
            </a:pPr>
            <a:endParaRPr lang="en-US" sz="2800" dirty="0">
              <a:solidFill>
                <a:schemeClr val="accent1"/>
              </a:solidFill>
              <a:latin typeface="Times New Roman" panose="02020603050405020304" pitchFamily="18" charset="0"/>
              <a:cs typeface="Times New Roman" panose="02020603050405020304" pitchFamily="18" charset="0"/>
              <a:sym typeface="Arial"/>
            </a:endParaRPr>
          </a:p>
          <a:p>
            <a:pPr marL="342900" marR="0" lvl="0" indent="-342900" algn="l" rtl="0">
              <a:lnSpc>
                <a:spcPct val="150000"/>
              </a:lnSpc>
              <a:spcBef>
                <a:spcPts val="0"/>
              </a:spcBef>
              <a:spcAft>
                <a:spcPts val="0"/>
              </a:spcAft>
              <a:buClr>
                <a:srgbClr val="000000"/>
              </a:buClr>
              <a:buSzPts val="2600"/>
              <a:buFont typeface="Wingdings" panose="05000000000000000000" pitchFamily="2" charset="2"/>
              <a:buChar char="v"/>
            </a:pPr>
            <a:endParaRPr lang="en-US" sz="2800" dirty="0">
              <a:solidFill>
                <a:schemeClr val="accent1"/>
              </a:solidFill>
              <a:latin typeface="Times New Roman" panose="02020603050405020304" pitchFamily="18" charset="0"/>
              <a:cs typeface="Times New Roman" panose="02020603050405020304" pitchFamily="18" charset="0"/>
              <a:sym typeface="Arial"/>
            </a:endParaRPr>
          </a:p>
          <a:p>
            <a:pPr marL="342900" marR="0" lvl="0" indent="-342900" algn="l" rtl="0">
              <a:lnSpc>
                <a:spcPct val="150000"/>
              </a:lnSpc>
              <a:spcBef>
                <a:spcPts val="0"/>
              </a:spcBef>
              <a:spcAft>
                <a:spcPts val="0"/>
              </a:spcAft>
              <a:buClr>
                <a:srgbClr val="000000"/>
              </a:buClr>
              <a:buSzPts val="2600"/>
              <a:buFont typeface="Wingdings" panose="05000000000000000000" pitchFamily="2" charset="2"/>
              <a:buChar char="v"/>
            </a:pPr>
            <a:endParaRPr lang="en-US" sz="2800" dirty="0">
              <a:solidFill>
                <a:schemeClr val="accent1"/>
              </a:solidFill>
              <a:latin typeface="Times New Roman" panose="02020603050405020304" pitchFamily="18" charset="0"/>
              <a:cs typeface="Times New Roman" panose="02020603050405020304" pitchFamily="18" charset="0"/>
              <a:sym typeface="Arial"/>
            </a:endParaRPr>
          </a:p>
        </p:txBody>
      </p:sp>
      <p:sp>
        <p:nvSpPr>
          <p:cNvPr id="2" name="TextBox 1"/>
          <p:cNvSpPr txBox="1"/>
          <p:nvPr/>
        </p:nvSpPr>
        <p:spPr>
          <a:xfrm>
            <a:off x="604156" y="388067"/>
            <a:ext cx="11039976" cy="1938992"/>
          </a:xfrm>
          <a:prstGeom prst="rect">
            <a:avLst/>
          </a:prstGeom>
          <a:noFill/>
        </p:spPr>
        <p:txBody>
          <a:bodyPr wrap="square" rtlCol="0">
            <a:spAutoFit/>
          </a:bodyPr>
          <a:lstStyle/>
          <a:p>
            <a:pPr algn="ctr"/>
            <a:r>
              <a:rPr lang="en-US" sz="3200" b="1" dirty="0" smtClean="0">
                <a:solidFill>
                  <a:schemeClr val="dk1"/>
                </a:solidFill>
                <a:latin typeface="Times New Roman" panose="02020603050405020304" pitchFamily="18" charset="0"/>
                <a:cs typeface="Times New Roman" panose="02020603050405020304" pitchFamily="18" charset="0"/>
                <a:sym typeface="Arial"/>
              </a:rPr>
              <a:t> </a:t>
            </a:r>
          </a:p>
          <a:p>
            <a:pPr algn="ctr"/>
            <a:r>
              <a:rPr lang="en-US" sz="3200" b="1" dirty="0" smtClean="0">
                <a:solidFill>
                  <a:schemeClr val="dk1"/>
                </a:solidFill>
                <a:latin typeface="Times New Roman" panose="02020603050405020304" pitchFamily="18" charset="0"/>
                <a:cs typeface="Times New Roman" panose="02020603050405020304" pitchFamily="18" charset="0"/>
                <a:sym typeface="Arial"/>
              </a:rPr>
              <a:t>INTRODUCTION</a:t>
            </a:r>
            <a:endParaRPr lang="en-US" sz="3200" b="1" dirty="0" smtClean="0">
              <a:latin typeface="Times New Roman" panose="02020603050405020304" pitchFamily="18" charset="0"/>
              <a:cs typeface="Times New Roman" panose="02020603050405020304" pitchFamily="18" charset="0"/>
              <a:sym typeface="Arial"/>
            </a:endParaRPr>
          </a:p>
          <a:p>
            <a:pPr algn="ctr"/>
            <a:endParaRPr lang="en-IN" sz="2800" dirty="0" smtClean="0"/>
          </a:p>
          <a:p>
            <a:pPr algn="ctr"/>
            <a:endParaRPr lang="en-IN" sz="2800" dirty="0"/>
          </a:p>
        </p:txBody>
      </p:sp>
    </p:spTree>
    <p:extLst>
      <p:ext uri="{BB962C8B-B14F-4D97-AF65-F5344CB8AC3E}">
        <p14:creationId xmlns:p14="http://schemas.microsoft.com/office/powerpoint/2010/main" val="10009555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972915F9-7A1E-2C7A-150F-4B56CD8521EF}"/>
              </a:ext>
            </a:extLst>
          </p:cNvPr>
          <p:cNvSpPr txBox="1"/>
          <p:nvPr/>
        </p:nvSpPr>
        <p:spPr>
          <a:xfrm>
            <a:off x="381965" y="754236"/>
            <a:ext cx="11564766" cy="8484374"/>
          </a:xfrm>
          <a:prstGeom prst="rect">
            <a:avLst/>
          </a:prstGeom>
          <a:noFill/>
        </p:spPr>
        <p:txBody>
          <a:bodyPr wrap="square">
            <a:spAutoFit/>
          </a:bodyPr>
          <a:lstStyle/>
          <a:p>
            <a:pPr algn="just">
              <a:lnSpc>
                <a:spcPct val="150000"/>
              </a:lnSpc>
              <a:spcAft>
                <a:spcPts val="800"/>
              </a:spcAft>
            </a:pPr>
            <a:endParaRPr lang="en-IN" sz="2600" dirty="0" smtClean="0">
              <a:latin typeface="Times New Roman" pitchFamily="18" charset="0"/>
              <a:cs typeface="Times New Roman" pitchFamily="18" charset="0"/>
            </a:endParaRPr>
          </a:p>
          <a:p>
            <a:pPr algn="just">
              <a:lnSpc>
                <a:spcPct val="150000"/>
              </a:lnSpc>
              <a:spcAft>
                <a:spcPts val="800"/>
              </a:spcAft>
            </a:pPr>
            <a:r>
              <a:rPr lang="en-IN" sz="2600" dirty="0" smtClean="0">
                <a:latin typeface="Times New Roman" pitchFamily="18" charset="0"/>
                <a:cs typeface="Times New Roman" pitchFamily="18" charset="0"/>
              </a:rPr>
              <a:t>The </a:t>
            </a:r>
            <a:r>
              <a:rPr lang="en-IN" sz="2600" dirty="0">
                <a:latin typeface="Times New Roman" pitchFamily="18" charset="0"/>
                <a:cs typeface="Times New Roman" pitchFamily="18" charset="0"/>
              </a:rPr>
              <a:t>objective of our AI-powered solo travel companion app is to enhance the solo travel experience through personalized recommendations and seamless interaction. It provides tailored suggestions for destinations and activities based on real-time data analysis and user preferences. The app features an interactive </a:t>
            </a:r>
            <a:r>
              <a:rPr lang="en-IN" sz="2600" dirty="0" err="1">
                <a:latin typeface="Times New Roman" pitchFamily="18" charset="0"/>
                <a:cs typeface="Times New Roman" pitchFamily="18" charset="0"/>
              </a:rPr>
              <a:t>chatbot</a:t>
            </a:r>
            <a:r>
              <a:rPr lang="en-IN" sz="2600" dirty="0">
                <a:latin typeface="Times New Roman" pitchFamily="18" charset="0"/>
                <a:cs typeface="Times New Roman" pitchFamily="18" charset="0"/>
              </a:rPr>
              <a:t> for instant communication ,ensuring </a:t>
            </a:r>
            <a:r>
              <a:rPr lang="en-IN" sz="2600" dirty="0" err="1">
                <a:latin typeface="Times New Roman" pitchFamily="18" charset="0"/>
                <a:cs typeface="Times New Roman" pitchFamily="18" charset="0"/>
              </a:rPr>
              <a:t>travelers</a:t>
            </a:r>
            <a:r>
              <a:rPr lang="en-IN" sz="2600" dirty="0">
                <a:latin typeface="Times New Roman" pitchFamily="18" charset="0"/>
                <a:cs typeface="Times New Roman" pitchFamily="18" charset="0"/>
              </a:rPr>
              <a:t> have access to </a:t>
            </a:r>
            <a:r>
              <a:rPr lang="en-IN" sz="2600" dirty="0" smtClean="0">
                <a:latin typeface="Times New Roman" pitchFamily="18" charset="0"/>
                <a:cs typeface="Times New Roman" pitchFamily="18" charset="0"/>
              </a:rPr>
              <a:t>local insights </a:t>
            </a:r>
            <a:r>
              <a:rPr lang="en-IN" sz="2600" dirty="0">
                <a:latin typeface="Times New Roman" pitchFamily="18" charset="0"/>
                <a:cs typeface="Times New Roman" pitchFamily="18" charset="0"/>
              </a:rPr>
              <a:t>and travel tips. Our goal is to empower solo </a:t>
            </a:r>
            <a:r>
              <a:rPr lang="en-IN" sz="2600" dirty="0" err="1">
                <a:latin typeface="Times New Roman" pitchFamily="18" charset="0"/>
                <a:cs typeface="Times New Roman" pitchFamily="18" charset="0"/>
              </a:rPr>
              <a:t>travelers</a:t>
            </a:r>
            <a:r>
              <a:rPr lang="en-IN" sz="2600" dirty="0">
                <a:latin typeface="Times New Roman" pitchFamily="18" charset="0"/>
                <a:cs typeface="Times New Roman" pitchFamily="18" charset="0"/>
              </a:rPr>
              <a:t> to explore confidently and independently, enriching their journeys with intuitive design and comprehensive support.</a:t>
            </a:r>
            <a:endParaRPr lang="en-IN" sz="2600" b="1" dirty="0">
              <a:latin typeface="Times New Roman" pitchFamily="18" charset="0"/>
              <a:cs typeface="Times New Roman" pitchFamily="18" charset="0"/>
            </a:endParaRPr>
          </a:p>
          <a:p>
            <a:pPr>
              <a:spcAft>
                <a:spcPts val="800"/>
              </a:spcAft>
            </a:pPr>
            <a:endParaRPr lang="en-US" sz="1600" kern="100" dirty="0">
              <a:effectLst/>
              <a:latin typeface="Times New Roman" pitchFamily="18" charset="0"/>
              <a:ea typeface="Calibri" panose="020F0502020204030204" pitchFamily="34" charset="0"/>
              <a:cs typeface="Times New Roman" pitchFamily="18" charset="0"/>
            </a:endParaRPr>
          </a:p>
          <a:p>
            <a:pPr marL="285750" indent="-285750">
              <a:spcAft>
                <a:spcPts val="800"/>
              </a:spcAft>
              <a:buFont typeface="Courier New" pitchFamily="49" charset="0"/>
              <a:buChar char="o"/>
            </a:pPr>
            <a:endParaRPr lang="en-US" sz="1600" kern="100" dirty="0" smtClean="0">
              <a:latin typeface="Times New Roman" pitchFamily="18" charset="0"/>
              <a:ea typeface="Calibri" panose="020F0502020204030204" pitchFamily="34" charset="0"/>
              <a:cs typeface="Times New Roman" pitchFamily="18" charset="0"/>
            </a:endParaRPr>
          </a:p>
          <a:p>
            <a:pPr marL="285750" indent="-285750">
              <a:spcAft>
                <a:spcPts val="800"/>
              </a:spcAft>
              <a:buFont typeface="Courier New" pitchFamily="49" charset="0"/>
              <a:buChar char="o"/>
            </a:pPr>
            <a:endParaRPr lang="en-US" sz="1600" kern="100" dirty="0">
              <a:effectLst/>
              <a:latin typeface="Times New Roman" pitchFamily="18" charset="0"/>
              <a:ea typeface="Calibri" panose="020F0502020204030204" pitchFamily="34" charset="0"/>
              <a:cs typeface="Times New Roman" pitchFamily="18" charset="0"/>
            </a:endParaRPr>
          </a:p>
          <a:p>
            <a:pPr marL="285750" indent="-285750">
              <a:spcAft>
                <a:spcPts val="800"/>
              </a:spcAft>
              <a:buFont typeface="Courier New" pitchFamily="49" charset="0"/>
              <a:buChar char="o"/>
            </a:pPr>
            <a:endParaRPr lang="en-US" sz="1600" kern="100" dirty="0" smtClean="0">
              <a:latin typeface="Times New Roman" pitchFamily="18" charset="0"/>
              <a:ea typeface="Calibri" panose="020F0502020204030204" pitchFamily="34" charset="0"/>
              <a:cs typeface="Times New Roman" pitchFamily="18" charset="0"/>
            </a:endParaRPr>
          </a:p>
          <a:p>
            <a:pPr marL="285750" indent="-285750">
              <a:spcAft>
                <a:spcPts val="800"/>
              </a:spcAft>
              <a:buFont typeface="Courier New" pitchFamily="49" charset="0"/>
              <a:buChar char="o"/>
            </a:pPr>
            <a:endParaRPr lang="en-US" sz="1600" kern="100" dirty="0">
              <a:effectLst/>
              <a:latin typeface="Times New Roman" pitchFamily="18" charset="0"/>
              <a:ea typeface="Calibri" panose="020F0502020204030204" pitchFamily="34" charset="0"/>
              <a:cs typeface="Times New Roman" pitchFamily="18" charset="0"/>
            </a:endParaRPr>
          </a:p>
          <a:p>
            <a:pPr marL="285750" indent="-285750">
              <a:spcAft>
                <a:spcPts val="800"/>
              </a:spcAft>
              <a:buFont typeface="Courier New" pitchFamily="49" charset="0"/>
              <a:buChar char="o"/>
            </a:pPr>
            <a:endParaRPr lang="en-US" sz="1600" kern="100" dirty="0" smtClean="0">
              <a:latin typeface="Times New Roman" pitchFamily="18" charset="0"/>
              <a:ea typeface="Calibri" panose="020F0502020204030204" pitchFamily="34" charset="0"/>
              <a:cs typeface="Times New Roman" pitchFamily="18" charset="0"/>
            </a:endParaRPr>
          </a:p>
          <a:p>
            <a:pPr marL="285750" indent="-285750">
              <a:spcAft>
                <a:spcPts val="800"/>
              </a:spcAft>
              <a:buFont typeface="Courier New" pitchFamily="49" charset="0"/>
              <a:buChar char="o"/>
            </a:pPr>
            <a:endParaRPr lang="en-US" sz="1600" kern="100" dirty="0">
              <a:effectLst/>
              <a:latin typeface="Times New Roman" pitchFamily="18" charset="0"/>
              <a:ea typeface="Calibri" panose="020F0502020204030204" pitchFamily="34" charset="0"/>
              <a:cs typeface="Times New Roman" pitchFamily="18" charset="0"/>
            </a:endParaRPr>
          </a:p>
          <a:p>
            <a:pPr marL="285750" indent="-285750">
              <a:spcAft>
                <a:spcPts val="800"/>
              </a:spcAft>
              <a:buFont typeface="Courier New" pitchFamily="49" charset="0"/>
              <a:buChar char="o"/>
            </a:pPr>
            <a:endParaRPr lang="en-US" sz="1600" kern="100" dirty="0" smtClean="0">
              <a:latin typeface="Times New Roman" pitchFamily="18" charset="0"/>
              <a:ea typeface="Calibri" panose="020F0502020204030204" pitchFamily="34" charset="0"/>
              <a:cs typeface="Times New Roman" pitchFamily="18" charset="0"/>
            </a:endParaRPr>
          </a:p>
          <a:p>
            <a:pPr marL="285750" indent="-285750">
              <a:spcAft>
                <a:spcPts val="800"/>
              </a:spcAft>
              <a:buFont typeface="Courier New" pitchFamily="49" charset="0"/>
              <a:buChar char="o"/>
            </a:pPr>
            <a:endParaRPr lang="en-US" sz="1600" kern="100" dirty="0">
              <a:effectLst/>
              <a:latin typeface="Times New Roman" pitchFamily="18" charset="0"/>
              <a:ea typeface="Calibri" panose="020F0502020204030204" pitchFamily="34" charset="0"/>
              <a:cs typeface="Times New Roman" pitchFamily="18" charset="0"/>
            </a:endParaRPr>
          </a:p>
          <a:p>
            <a:pPr marL="285750" indent="-285750">
              <a:spcAft>
                <a:spcPts val="800"/>
              </a:spcAft>
              <a:buFont typeface="Courier New" pitchFamily="49" charset="0"/>
              <a:buChar char="o"/>
            </a:pP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 xmlns:a16="http://schemas.microsoft.com/office/drawing/2014/main" id="{B8821FB0-9C84-0BCD-DAF8-98F6A41A490B}"/>
              </a:ext>
            </a:extLst>
          </p:cNvPr>
          <p:cNvSpPr txBox="1"/>
          <p:nvPr/>
        </p:nvSpPr>
        <p:spPr>
          <a:xfrm>
            <a:off x="751116" y="123590"/>
            <a:ext cx="10927740" cy="1906932"/>
          </a:xfrm>
          <a:prstGeom prst="rect">
            <a:avLst/>
          </a:prstGeom>
          <a:noFill/>
        </p:spPr>
        <p:txBody>
          <a:bodyPr wrap="square">
            <a:spAutoFit/>
          </a:bodyPr>
          <a:lstStyle/>
          <a:p>
            <a:pPr algn="ctr"/>
            <a:r>
              <a:rPr lang="en-US" sz="3200" b="1" dirty="0" smtClean="0">
                <a:solidFill>
                  <a:schemeClr val="dk1"/>
                </a:solidFill>
                <a:latin typeface="Times New Roman" panose="02020603050405020304" pitchFamily="18" charset="0"/>
                <a:cs typeface="Times New Roman" panose="02020603050405020304" pitchFamily="18" charset="0"/>
                <a:sym typeface="Arial"/>
              </a:rPr>
              <a:t> </a:t>
            </a:r>
          </a:p>
          <a:p>
            <a:pPr algn="ctr"/>
            <a:r>
              <a:rPr lang="en-US" sz="3200" b="1" dirty="0" smtClean="0">
                <a:solidFill>
                  <a:schemeClr val="dk1"/>
                </a:solidFill>
                <a:latin typeface="Times New Roman" panose="02020603050405020304" pitchFamily="18" charset="0"/>
                <a:cs typeface="Times New Roman" panose="02020603050405020304" pitchFamily="18" charset="0"/>
                <a:sym typeface="Arial"/>
              </a:rPr>
              <a:t>OBJECTIVES</a:t>
            </a:r>
            <a:endParaRPr lang="en-US" sz="3200" b="1" dirty="0">
              <a:latin typeface="Times New Roman" panose="02020603050405020304" pitchFamily="18" charset="0"/>
              <a:cs typeface="Times New Roman" panose="02020603050405020304" pitchFamily="18" charset="0"/>
              <a:sym typeface="Arial"/>
            </a:endParaRPr>
          </a:p>
          <a:p>
            <a:pPr marR="0" lvl="0" algn="l" rtl="0">
              <a:lnSpc>
                <a:spcPct val="150000"/>
              </a:lnSpc>
              <a:spcBef>
                <a:spcPts val="1400"/>
              </a:spcBef>
              <a:spcAft>
                <a:spcPts val="0"/>
              </a:spcAft>
              <a:buClr>
                <a:srgbClr val="000000"/>
              </a:buClr>
              <a:buSzPts val="2600"/>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28025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996A8E3F-0BE1-E44E-6177-B7DCECF1E62D}"/>
              </a:ext>
            </a:extLst>
          </p:cNvPr>
          <p:cNvSpPr txBox="1"/>
          <p:nvPr/>
        </p:nvSpPr>
        <p:spPr>
          <a:xfrm>
            <a:off x="669473" y="314795"/>
            <a:ext cx="10842975" cy="990015"/>
          </a:xfrm>
          <a:prstGeom prst="rect">
            <a:avLst/>
          </a:prstGeom>
          <a:noFill/>
        </p:spPr>
        <p:txBody>
          <a:bodyPr wrap="square" rtlCol="0">
            <a:spAutoFit/>
          </a:bodyPr>
          <a:lstStyle/>
          <a:p>
            <a:pPr marL="391917" lvl="1">
              <a:lnSpc>
                <a:spcPts val="4571"/>
              </a:lnSpc>
            </a:pPr>
            <a:r>
              <a:rPr lang="en-US" sz="3200" b="1" dirty="0" smtClean="0">
                <a:solidFill>
                  <a:srgbClr val="000000"/>
                </a:solidFill>
                <a:latin typeface="Times New Roman" pitchFamily="18" charset="0"/>
                <a:ea typeface="Arial Bold"/>
                <a:cs typeface="Times New Roman" pitchFamily="18" charset="0"/>
                <a:sym typeface="Arial Bold"/>
              </a:rPr>
              <a:t>                  REQUIREMENT SPECIFICATION</a:t>
            </a:r>
            <a:endParaRPr lang="en-US" sz="3200" b="1" dirty="0">
              <a:solidFill>
                <a:srgbClr val="000000"/>
              </a:solidFill>
              <a:latin typeface="Times New Roman" pitchFamily="18" charset="0"/>
              <a:ea typeface="Arial Bold"/>
              <a:cs typeface="Times New Roman" pitchFamily="18" charset="0"/>
              <a:sym typeface="Arial Bold"/>
            </a:endParaRPr>
          </a:p>
          <a:p>
            <a:endParaRPr lang="en-US" sz="2000" b="1" dirty="0" smtClean="0">
              <a:latin typeface="Times New Roman" pitchFamily="18" charset="0"/>
              <a:cs typeface="Times New Roman" pitchFamily="18" charset="0"/>
            </a:endParaRPr>
          </a:p>
        </p:txBody>
      </p:sp>
      <p:sp>
        <p:nvSpPr>
          <p:cNvPr id="2" name="Rectangle 1"/>
          <p:cNvSpPr/>
          <p:nvPr/>
        </p:nvSpPr>
        <p:spPr>
          <a:xfrm>
            <a:off x="142754" y="1038592"/>
            <a:ext cx="6096000" cy="4221605"/>
          </a:xfrm>
          <a:prstGeom prst="rect">
            <a:avLst/>
          </a:prstGeom>
        </p:spPr>
        <p:txBody>
          <a:bodyPr>
            <a:spAutoFit/>
          </a:bodyPr>
          <a:lstStyle/>
          <a:p>
            <a:pPr>
              <a:lnSpc>
                <a:spcPct val="150000"/>
              </a:lnSpc>
            </a:pPr>
            <a:r>
              <a:rPr lang="en-US" sz="2600" dirty="0">
                <a:latin typeface="Times New Roman" pitchFamily="18" charset="0"/>
                <a:cs typeface="Times New Roman" pitchFamily="18" charset="0"/>
              </a:rPr>
              <a:t>Hardware Requirements:</a:t>
            </a:r>
            <a:endParaRPr lang="en-IN" sz="2600" b="1" dirty="0">
              <a:latin typeface="Times New Roman" pitchFamily="18" charset="0"/>
              <a:cs typeface="Times New Roman" pitchFamily="18" charset="0"/>
            </a:endParaRPr>
          </a:p>
          <a:p>
            <a:pPr marL="457200" lvl="0" indent="-457200">
              <a:lnSpc>
                <a:spcPct val="150000"/>
              </a:lnSpc>
              <a:buFont typeface="Arial" pitchFamily="34" charset="0"/>
              <a:buChar char="•"/>
            </a:pPr>
            <a:r>
              <a:rPr lang="en-US" sz="2600" dirty="0">
                <a:latin typeface="Times New Roman" pitchFamily="18" charset="0"/>
                <a:cs typeface="Times New Roman" pitchFamily="18" charset="0"/>
              </a:rPr>
              <a:t>Processor: Intel Core i5 or equivalent</a:t>
            </a:r>
            <a:endParaRPr lang="en-IN" sz="2600" b="1" dirty="0">
              <a:latin typeface="Times New Roman" pitchFamily="18" charset="0"/>
              <a:cs typeface="Times New Roman" pitchFamily="18" charset="0"/>
            </a:endParaRPr>
          </a:p>
          <a:p>
            <a:pPr marL="457200" lvl="0" indent="-457200">
              <a:lnSpc>
                <a:spcPct val="150000"/>
              </a:lnSpc>
              <a:buFont typeface="Arial" pitchFamily="34" charset="0"/>
              <a:buChar char="•"/>
            </a:pPr>
            <a:r>
              <a:rPr lang="en-US" sz="2600" dirty="0">
                <a:latin typeface="Times New Roman" pitchFamily="18" charset="0"/>
                <a:cs typeface="Times New Roman" pitchFamily="18" charset="0"/>
              </a:rPr>
              <a:t>RAM: 8 GB or higher</a:t>
            </a:r>
            <a:endParaRPr lang="en-IN" sz="2600" b="1" dirty="0">
              <a:latin typeface="Times New Roman" pitchFamily="18" charset="0"/>
              <a:cs typeface="Times New Roman" pitchFamily="18" charset="0"/>
            </a:endParaRPr>
          </a:p>
          <a:p>
            <a:pPr marL="457200" lvl="0" indent="-457200">
              <a:lnSpc>
                <a:spcPct val="150000"/>
              </a:lnSpc>
              <a:buFont typeface="Arial" pitchFamily="34" charset="0"/>
              <a:buChar char="•"/>
            </a:pPr>
            <a:r>
              <a:rPr lang="en-US" sz="2600" dirty="0">
                <a:latin typeface="Times New Roman" pitchFamily="18" charset="0"/>
                <a:cs typeface="Times New Roman" pitchFamily="18" charset="0"/>
              </a:rPr>
              <a:t>Storage: 256 GB SSD or higher</a:t>
            </a:r>
            <a:endParaRPr lang="en-IN" sz="2600" b="1" dirty="0">
              <a:latin typeface="Times New Roman" pitchFamily="18" charset="0"/>
              <a:cs typeface="Times New Roman" pitchFamily="18" charset="0"/>
            </a:endParaRPr>
          </a:p>
          <a:p>
            <a:pPr marL="457200" lvl="0" indent="-457200">
              <a:lnSpc>
                <a:spcPct val="150000"/>
              </a:lnSpc>
              <a:buFont typeface="Arial" pitchFamily="34" charset="0"/>
              <a:buChar char="•"/>
            </a:pPr>
            <a:r>
              <a:rPr lang="en-US" sz="2600" dirty="0">
                <a:latin typeface="Times New Roman" pitchFamily="18" charset="0"/>
                <a:cs typeface="Times New Roman" pitchFamily="18" charset="0"/>
              </a:rPr>
              <a:t>Network</a:t>
            </a:r>
            <a:r>
              <a:rPr lang="en-US" sz="2600" dirty="0" smtClean="0">
                <a:latin typeface="Times New Roman" pitchFamily="18" charset="0"/>
                <a:cs typeface="Times New Roman" pitchFamily="18" charset="0"/>
              </a:rPr>
              <a:t>: Reliable </a:t>
            </a:r>
            <a:r>
              <a:rPr lang="en-US" sz="2600" dirty="0">
                <a:latin typeface="Times New Roman" pitchFamily="18" charset="0"/>
                <a:cs typeface="Times New Roman" pitchFamily="18" charset="0"/>
              </a:rPr>
              <a:t>internet connection </a:t>
            </a:r>
            <a:endParaRPr lang="en-US" sz="2600" dirty="0" smtClean="0">
              <a:latin typeface="Times New Roman" pitchFamily="18" charset="0"/>
              <a:cs typeface="Times New Roman" pitchFamily="18" charset="0"/>
            </a:endParaRPr>
          </a:p>
          <a:p>
            <a:pPr lvl="0">
              <a:lnSpc>
                <a:spcPct val="150000"/>
              </a:lnSpc>
            </a:pPr>
            <a:r>
              <a:rPr lang="en-US" sz="2600" dirty="0" smtClean="0">
                <a:latin typeface="Times New Roman" pitchFamily="18" charset="0"/>
                <a:cs typeface="Times New Roman" pitchFamily="18" charset="0"/>
              </a:rPr>
              <a:t>	for </a:t>
            </a:r>
            <a:r>
              <a:rPr lang="en-US" sz="2600" dirty="0">
                <a:latin typeface="Times New Roman" pitchFamily="18" charset="0"/>
                <a:cs typeface="Times New Roman" pitchFamily="18" charset="0"/>
              </a:rPr>
              <a:t>accessing APIs and online </a:t>
            </a:r>
            <a:r>
              <a:rPr lang="en-US" sz="2600" dirty="0" smtClean="0">
                <a:latin typeface="Times New Roman" pitchFamily="18" charset="0"/>
                <a:cs typeface="Times New Roman" pitchFamily="18" charset="0"/>
              </a:rPr>
              <a:t>resources</a:t>
            </a:r>
          </a:p>
          <a:p>
            <a:pPr lvl="0">
              <a:lnSpc>
                <a:spcPct val="150000"/>
              </a:lnSpc>
            </a:pPr>
            <a:endParaRPr lang="en-IN" sz="2600" b="1" dirty="0">
              <a:latin typeface="Times New Roman" pitchFamily="18" charset="0"/>
              <a:cs typeface="Times New Roman" pitchFamily="18" charset="0"/>
            </a:endParaRPr>
          </a:p>
        </p:txBody>
      </p:sp>
      <p:sp>
        <p:nvSpPr>
          <p:cNvPr id="4" name="Rectangle 3"/>
          <p:cNvSpPr/>
          <p:nvPr/>
        </p:nvSpPr>
        <p:spPr>
          <a:xfrm>
            <a:off x="6350643" y="1038592"/>
            <a:ext cx="6096000" cy="5493812"/>
          </a:xfrm>
          <a:prstGeom prst="rect">
            <a:avLst/>
          </a:prstGeom>
        </p:spPr>
        <p:txBody>
          <a:bodyPr>
            <a:spAutoFit/>
          </a:bodyPr>
          <a:lstStyle/>
          <a:p>
            <a:pPr>
              <a:lnSpc>
                <a:spcPct val="150000"/>
              </a:lnSpc>
            </a:pPr>
            <a:r>
              <a:rPr lang="en-US" sz="2600" dirty="0">
                <a:latin typeface="Times New Roman" pitchFamily="18" charset="0"/>
                <a:cs typeface="Times New Roman" pitchFamily="18" charset="0"/>
              </a:rPr>
              <a:t>Software Requirements:</a:t>
            </a:r>
            <a:endParaRPr lang="en-IN" sz="2600" b="1" dirty="0">
              <a:latin typeface="Times New Roman" pitchFamily="18" charset="0"/>
              <a:cs typeface="Times New Roman" pitchFamily="18" charset="0"/>
            </a:endParaRPr>
          </a:p>
          <a:p>
            <a:pPr marL="457200" lvl="0" indent="-457200">
              <a:lnSpc>
                <a:spcPct val="150000"/>
              </a:lnSpc>
              <a:buFont typeface="Arial" pitchFamily="34" charset="0"/>
              <a:buChar char="•"/>
            </a:pPr>
            <a:r>
              <a:rPr lang="en-US" sz="2600" dirty="0">
                <a:latin typeface="Times New Roman" pitchFamily="18" charset="0"/>
                <a:cs typeface="Times New Roman" pitchFamily="18" charset="0"/>
              </a:rPr>
              <a:t>Operating System: Windows 10/11, </a:t>
            </a:r>
            <a:r>
              <a:rPr lang="en-US" sz="2600" dirty="0" err="1">
                <a:latin typeface="Times New Roman" pitchFamily="18" charset="0"/>
                <a:cs typeface="Times New Roman" pitchFamily="18" charset="0"/>
              </a:rPr>
              <a:t>macOS</a:t>
            </a:r>
            <a:r>
              <a:rPr lang="en-US" sz="2600" dirty="0">
                <a:latin typeface="Times New Roman" pitchFamily="18" charset="0"/>
                <a:cs typeface="Times New Roman" pitchFamily="18" charset="0"/>
              </a:rPr>
              <a:t> Catalina or later, or Linux </a:t>
            </a:r>
            <a:endParaRPr lang="en-IN" sz="2600" b="1" dirty="0" smtClean="0">
              <a:latin typeface="Times New Roman" pitchFamily="18" charset="0"/>
              <a:cs typeface="Times New Roman" pitchFamily="18" charset="0"/>
            </a:endParaRPr>
          </a:p>
          <a:p>
            <a:pPr marL="457200" lvl="0" indent="-457200">
              <a:lnSpc>
                <a:spcPct val="150000"/>
              </a:lnSpc>
              <a:buFont typeface="Arial" pitchFamily="34" charset="0"/>
              <a:buChar char="•"/>
            </a:pPr>
            <a:r>
              <a:rPr lang="en-US" sz="2600" dirty="0" smtClean="0">
                <a:latin typeface="Times New Roman" pitchFamily="18" charset="0"/>
                <a:cs typeface="Times New Roman" pitchFamily="18" charset="0"/>
              </a:rPr>
              <a:t>Python: Version 3.8 or later</a:t>
            </a:r>
            <a:endParaRPr lang="en-IN" sz="2600" b="1" dirty="0" smtClean="0">
              <a:latin typeface="Times New Roman" pitchFamily="18" charset="0"/>
              <a:cs typeface="Times New Roman" pitchFamily="18" charset="0"/>
            </a:endParaRPr>
          </a:p>
          <a:p>
            <a:pPr marL="457200" lvl="0" indent="-457200">
              <a:lnSpc>
                <a:spcPct val="150000"/>
              </a:lnSpc>
              <a:buFont typeface="Arial" pitchFamily="34" charset="0"/>
              <a:buChar char="•"/>
            </a:pPr>
            <a:r>
              <a:rPr lang="en-US" sz="2600" dirty="0" smtClean="0">
                <a:latin typeface="Times New Roman" pitchFamily="18" charset="0"/>
                <a:cs typeface="Times New Roman" pitchFamily="18" charset="0"/>
              </a:rPr>
              <a:t>Flask</a:t>
            </a:r>
            <a:r>
              <a:rPr lang="en-US" sz="2600" dirty="0">
                <a:latin typeface="Times New Roman" pitchFamily="18" charset="0"/>
                <a:cs typeface="Times New Roman" pitchFamily="18" charset="0"/>
              </a:rPr>
              <a:t>: Version 2.0 or later</a:t>
            </a:r>
            <a:endParaRPr lang="en-IN" sz="2600" b="1" dirty="0">
              <a:latin typeface="Times New Roman" pitchFamily="18" charset="0"/>
              <a:cs typeface="Times New Roman" pitchFamily="18" charset="0"/>
            </a:endParaRPr>
          </a:p>
          <a:p>
            <a:pPr marL="457200" lvl="0" indent="-457200">
              <a:lnSpc>
                <a:spcPct val="150000"/>
              </a:lnSpc>
              <a:buFont typeface="Arial" pitchFamily="34" charset="0"/>
              <a:buChar char="•"/>
            </a:pPr>
            <a:r>
              <a:rPr lang="en-US" sz="2600" dirty="0">
                <a:latin typeface="Times New Roman" pitchFamily="18" charset="0"/>
                <a:cs typeface="Times New Roman" pitchFamily="18" charset="0"/>
              </a:rPr>
              <a:t>pip: Python package installer</a:t>
            </a:r>
            <a:endParaRPr lang="en-IN" sz="2600" b="1" dirty="0">
              <a:latin typeface="Times New Roman" pitchFamily="18" charset="0"/>
              <a:cs typeface="Times New Roman" pitchFamily="18" charset="0"/>
            </a:endParaRPr>
          </a:p>
          <a:p>
            <a:pPr marL="457200" lvl="0" indent="-457200">
              <a:lnSpc>
                <a:spcPct val="150000"/>
              </a:lnSpc>
              <a:buFont typeface="Arial" pitchFamily="34" charset="0"/>
              <a:buChar char="•"/>
            </a:pPr>
            <a:r>
              <a:rPr lang="en-US" sz="2600" dirty="0">
                <a:latin typeface="Times New Roman" pitchFamily="18" charset="0"/>
                <a:cs typeface="Times New Roman" pitchFamily="18" charset="0"/>
              </a:rPr>
              <a:t>IDE/Text Editor: Visual Studio </a:t>
            </a:r>
            <a:r>
              <a:rPr lang="en-US" sz="2600" dirty="0" smtClean="0">
                <a:latin typeface="Times New Roman" pitchFamily="18" charset="0"/>
                <a:cs typeface="Times New Roman" pitchFamily="18" charset="0"/>
              </a:rPr>
              <a:t>Code</a:t>
            </a:r>
            <a:r>
              <a:rPr lang="en-US" sz="2600" dirty="0">
                <a:latin typeface="Times New Roman" pitchFamily="18" charset="0"/>
                <a:cs typeface="Times New Roman" pitchFamily="18" charset="0"/>
              </a:rPr>
              <a:t>	 </a:t>
            </a:r>
            <a:endParaRPr lang="en-IN" sz="2600" b="1" dirty="0">
              <a:latin typeface="Times New Roman" pitchFamily="18" charset="0"/>
              <a:cs typeface="Times New Roman" pitchFamily="18" charset="0"/>
            </a:endParaRPr>
          </a:p>
          <a:p>
            <a:pPr marL="457200" lvl="0" indent="-457200">
              <a:lnSpc>
                <a:spcPct val="150000"/>
              </a:lnSpc>
              <a:buFont typeface="Arial" pitchFamily="34" charset="0"/>
              <a:buChar char="•"/>
            </a:pPr>
            <a:r>
              <a:rPr lang="en-US" sz="2600" dirty="0">
                <a:latin typeface="Times New Roman" pitchFamily="18" charset="0"/>
                <a:cs typeface="Times New Roman" pitchFamily="18" charset="0"/>
              </a:rPr>
              <a:t>Browser: Google Chrome, Firefox, Safari, or Edge</a:t>
            </a:r>
            <a:endParaRPr lang="en-IN" sz="2600" b="1" dirty="0">
              <a:latin typeface="Times New Roman" pitchFamily="18" charset="0"/>
              <a:cs typeface="Times New Roman" pitchFamily="18" charset="0"/>
            </a:endParaRPr>
          </a:p>
        </p:txBody>
      </p:sp>
    </p:spTree>
    <p:extLst>
      <p:ext uri="{BB962C8B-B14F-4D97-AF65-F5344CB8AC3E}">
        <p14:creationId xmlns:p14="http://schemas.microsoft.com/office/powerpoint/2010/main" val="18974018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 xmlns:a16="http://schemas.microsoft.com/office/drawing/2014/main" id="{A385159B-FF00-166B-D1E2-B14B39197EFC}"/>
              </a:ext>
            </a:extLst>
          </p:cNvPr>
          <p:cNvSpPr txBox="1"/>
          <p:nvPr/>
        </p:nvSpPr>
        <p:spPr>
          <a:xfrm>
            <a:off x="1259175" y="779489"/>
            <a:ext cx="184731" cy="369332"/>
          </a:xfrm>
          <a:prstGeom prst="rect">
            <a:avLst/>
          </a:prstGeom>
          <a:noFill/>
        </p:spPr>
        <p:txBody>
          <a:bodyPr wrap="none" rtlCol="0">
            <a:spAutoFit/>
          </a:bodyPr>
          <a:lstStyle/>
          <a:p>
            <a:endParaRPr lang="en-IN" dirty="0"/>
          </a:p>
        </p:txBody>
      </p:sp>
      <p:sp>
        <p:nvSpPr>
          <p:cNvPr id="12" name="TextBox 11">
            <a:extLst>
              <a:ext uri="{FF2B5EF4-FFF2-40B4-BE49-F238E27FC236}">
                <a16:creationId xmlns="" xmlns:a16="http://schemas.microsoft.com/office/drawing/2014/main" id="{4D7643E7-A6A1-B1AC-46A6-29AF13110C19}"/>
              </a:ext>
            </a:extLst>
          </p:cNvPr>
          <p:cNvSpPr txBox="1"/>
          <p:nvPr/>
        </p:nvSpPr>
        <p:spPr>
          <a:xfrm>
            <a:off x="674335" y="194714"/>
            <a:ext cx="10843332" cy="584775"/>
          </a:xfrm>
          <a:prstGeom prst="rect">
            <a:avLst/>
          </a:prstGeom>
          <a:noFill/>
        </p:spPr>
        <p:txBody>
          <a:bodyPr wrap="square" rtlCol="0">
            <a:spAutoFit/>
          </a:bodyPr>
          <a:lstStyle/>
          <a:p>
            <a:pPr lvl="1"/>
            <a:r>
              <a:rPr lang="en-IN" sz="3200" b="1" dirty="0" smtClean="0">
                <a:latin typeface="Times New Roman" pitchFamily="18" charset="0"/>
                <a:cs typeface="Times New Roman" pitchFamily="18" charset="0"/>
              </a:rPr>
              <a:t>                             FLOW DIAGRAMS</a:t>
            </a:r>
            <a:endParaRPr lang="en-IN" sz="3200" b="1" dirty="0">
              <a:latin typeface="Times New Roman" pitchFamily="18" charset="0"/>
              <a:cs typeface="Times New Roman" pitchFamily="18" charset="0"/>
            </a:endParaRPr>
          </a:p>
        </p:txBody>
      </p:sp>
      <p:sp>
        <p:nvSpPr>
          <p:cNvPr id="2" name="Rectangle 1"/>
          <p:cNvSpPr/>
          <p:nvPr/>
        </p:nvSpPr>
        <p:spPr>
          <a:xfrm>
            <a:off x="165903" y="918297"/>
            <a:ext cx="9591555" cy="5493812"/>
          </a:xfrm>
          <a:prstGeom prst="rect">
            <a:avLst/>
          </a:prstGeom>
        </p:spPr>
        <p:txBody>
          <a:bodyPr wrap="square">
            <a:spAutoFit/>
          </a:bodyPr>
          <a:lstStyle/>
          <a:p>
            <a:pPr marL="514350" indent="-514350">
              <a:lnSpc>
                <a:spcPct val="150000"/>
              </a:lnSpc>
              <a:buAutoNum type="arabicPeriod"/>
            </a:pPr>
            <a:r>
              <a:rPr lang="en-US" sz="2600" dirty="0" smtClean="0">
                <a:latin typeface="Times New Roman" pitchFamily="18" charset="0"/>
                <a:cs typeface="Times New Roman" pitchFamily="18" charset="0"/>
              </a:rPr>
              <a:t>PROJECT </a:t>
            </a:r>
            <a:r>
              <a:rPr lang="en-US" sz="2600" dirty="0">
                <a:latin typeface="Times New Roman" pitchFamily="18" charset="0"/>
                <a:cs typeface="Times New Roman" pitchFamily="18" charset="0"/>
              </a:rPr>
              <a:t>FLOW </a:t>
            </a:r>
            <a:r>
              <a:rPr lang="en-US" sz="2600" dirty="0" smtClean="0">
                <a:latin typeface="Times New Roman" pitchFamily="18" charset="0"/>
                <a:cs typeface="Times New Roman" pitchFamily="18" charset="0"/>
              </a:rPr>
              <a:t>DIAGRAM</a:t>
            </a:r>
            <a:endParaRPr lang="en-IN" sz="2600" b="1" dirty="0">
              <a:latin typeface="Times New Roman" pitchFamily="18" charset="0"/>
              <a:cs typeface="Times New Roman" pitchFamily="18" charset="0"/>
            </a:endParaRPr>
          </a:p>
          <a:p>
            <a:pPr algn="just">
              <a:lnSpc>
                <a:spcPct val="150000"/>
              </a:lnSpc>
            </a:pPr>
            <a:r>
              <a:rPr lang="en-US" sz="2600" dirty="0" smtClean="0">
                <a:latin typeface="Times New Roman" pitchFamily="18" charset="0"/>
                <a:cs typeface="Times New Roman" pitchFamily="18" charset="0"/>
              </a:rPr>
              <a:t>	This </a:t>
            </a:r>
            <a:r>
              <a:rPr lang="en-US" sz="2600" dirty="0">
                <a:latin typeface="Times New Roman" pitchFamily="18" charset="0"/>
                <a:cs typeface="Times New Roman" pitchFamily="18" charset="0"/>
              </a:rPr>
              <a:t>diagram represents the overall flow of the project from </a:t>
            </a:r>
            <a:r>
              <a:rPr lang="en-US" sz="2600" dirty="0" smtClean="0">
                <a:latin typeface="Times New Roman" pitchFamily="18" charset="0"/>
                <a:cs typeface="Times New Roman" pitchFamily="18" charset="0"/>
              </a:rPr>
              <a:t>	user 	interaction </a:t>
            </a:r>
            <a:r>
              <a:rPr lang="en-US" sz="2600" dirty="0">
                <a:latin typeface="Times New Roman" pitchFamily="18" charset="0"/>
                <a:cs typeface="Times New Roman" pitchFamily="18" charset="0"/>
              </a:rPr>
              <a:t>to the backend processing </a:t>
            </a:r>
            <a:r>
              <a:rPr lang="en-US" sz="2600" dirty="0" smtClean="0">
                <a:latin typeface="Times New Roman" pitchFamily="18" charset="0"/>
                <a:cs typeface="Times New Roman" pitchFamily="18" charset="0"/>
              </a:rPr>
              <a:t>and response</a:t>
            </a:r>
            <a:r>
              <a:rPr lang="en-US" sz="2600" dirty="0">
                <a:latin typeface="Times New Roman" pitchFamily="18" charset="0"/>
                <a:cs typeface="Times New Roman" pitchFamily="18" charset="0"/>
              </a:rPr>
              <a:t> display</a:t>
            </a:r>
            <a:r>
              <a:rPr lang="en-US" sz="2600" dirty="0" smtClean="0">
                <a:latin typeface="Times New Roman" pitchFamily="18" charset="0"/>
                <a:cs typeface="Times New Roman" pitchFamily="18" charset="0"/>
              </a:rPr>
              <a:t>.</a:t>
            </a:r>
            <a:endParaRPr lang="en-IN" sz="2600" b="1" dirty="0">
              <a:latin typeface="Times New Roman" pitchFamily="18" charset="0"/>
              <a:cs typeface="Times New Roman" pitchFamily="18" charset="0"/>
            </a:endParaRPr>
          </a:p>
          <a:p>
            <a:pPr algn="just">
              <a:lnSpc>
                <a:spcPct val="150000"/>
              </a:lnSpc>
            </a:pPr>
            <a:r>
              <a:rPr lang="en-US" sz="2600" dirty="0" smtClean="0">
                <a:latin typeface="Times New Roman" pitchFamily="18" charset="0"/>
                <a:cs typeface="Times New Roman" pitchFamily="18" charset="0"/>
              </a:rPr>
              <a:t>	1</a:t>
            </a:r>
            <a:r>
              <a:rPr lang="en-US" sz="2600" dirty="0">
                <a:latin typeface="Times New Roman" pitchFamily="18" charset="0"/>
                <a:cs typeface="Times New Roman" pitchFamily="18" charset="0"/>
              </a:rPr>
              <a:t>. User accesses the web application.</a:t>
            </a:r>
            <a:endParaRPr lang="en-IN" sz="2600" b="1" dirty="0">
              <a:latin typeface="Times New Roman" pitchFamily="18" charset="0"/>
              <a:cs typeface="Times New Roman" pitchFamily="18" charset="0"/>
            </a:endParaRPr>
          </a:p>
          <a:p>
            <a:pPr algn="just">
              <a:lnSpc>
                <a:spcPct val="150000"/>
              </a:lnSpc>
            </a:pPr>
            <a:r>
              <a:rPr lang="en-US" sz="2600" dirty="0" smtClean="0">
                <a:latin typeface="Times New Roman" pitchFamily="18" charset="0"/>
                <a:cs typeface="Times New Roman" pitchFamily="18" charset="0"/>
              </a:rPr>
              <a:t>	2</a:t>
            </a:r>
            <a:r>
              <a:rPr lang="en-US" sz="2600" dirty="0">
                <a:latin typeface="Times New Roman" pitchFamily="18" charset="0"/>
                <a:cs typeface="Times New Roman" pitchFamily="18" charset="0"/>
              </a:rPr>
              <a:t>. User interacts with the interface </a:t>
            </a:r>
            <a:endParaRPr lang="en-US" sz="2600" dirty="0" smtClean="0">
              <a:latin typeface="Times New Roman" pitchFamily="18" charset="0"/>
              <a:cs typeface="Times New Roman" pitchFamily="18" charset="0"/>
            </a:endParaRPr>
          </a:p>
          <a:p>
            <a:pPr algn="just">
              <a:lnSpc>
                <a:spcPct val="150000"/>
              </a:lnSpc>
            </a:pPr>
            <a:r>
              <a:rPr lang="en-US" sz="2600" dirty="0" smtClean="0">
                <a:latin typeface="Times New Roman" pitchFamily="18" charset="0"/>
                <a:cs typeface="Times New Roman" pitchFamily="18" charset="0"/>
              </a:rPr>
              <a:t>	3</a:t>
            </a:r>
            <a:r>
              <a:rPr lang="en-US" sz="2600" dirty="0">
                <a:latin typeface="Times New Roman" pitchFamily="18" charset="0"/>
                <a:cs typeface="Times New Roman" pitchFamily="18" charset="0"/>
              </a:rPr>
              <a:t>. Frontend sends data to the backend via API calls.</a:t>
            </a:r>
            <a:endParaRPr lang="en-IN" sz="2600" b="1" dirty="0">
              <a:latin typeface="Times New Roman" pitchFamily="18" charset="0"/>
              <a:cs typeface="Times New Roman" pitchFamily="18" charset="0"/>
            </a:endParaRPr>
          </a:p>
          <a:p>
            <a:pPr algn="just">
              <a:lnSpc>
                <a:spcPct val="150000"/>
              </a:lnSpc>
            </a:pPr>
            <a:r>
              <a:rPr lang="en-US" sz="2600" dirty="0" smtClean="0">
                <a:latin typeface="Times New Roman" pitchFamily="18" charset="0"/>
                <a:cs typeface="Times New Roman" pitchFamily="18" charset="0"/>
              </a:rPr>
              <a:t>	4</a:t>
            </a:r>
            <a:r>
              <a:rPr lang="en-US" sz="2600" dirty="0">
                <a:latin typeface="Times New Roman" pitchFamily="18" charset="0"/>
                <a:cs typeface="Times New Roman" pitchFamily="18" charset="0"/>
              </a:rPr>
              <a:t>. Backend processes the request </a:t>
            </a:r>
            <a:endParaRPr lang="en-US" sz="2600" dirty="0" smtClean="0">
              <a:latin typeface="Times New Roman" pitchFamily="18" charset="0"/>
              <a:cs typeface="Times New Roman" pitchFamily="18" charset="0"/>
            </a:endParaRPr>
          </a:p>
          <a:p>
            <a:pPr algn="just">
              <a:lnSpc>
                <a:spcPct val="150000"/>
              </a:lnSpc>
            </a:pPr>
            <a:r>
              <a:rPr lang="en-US" sz="2600" dirty="0" smtClean="0">
                <a:latin typeface="Times New Roman" pitchFamily="18" charset="0"/>
                <a:cs typeface="Times New Roman" pitchFamily="18" charset="0"/>
              </a:rPr>
              <a:t>	5</a:t>
            </a:r>
            <a:r>
              <a:rPr lang="en-US" sz="2600" dirty="0">
                <a:latin typeface="Times New Roman" pitchFamily="18" charset="0"/>
                <a:cs typeface="Times New Roman" pitchFamily="18" charset="0"/>
              </a:rPr>
              <a:t>. Backend sends response </a:t>
            </a:r>
            <a:r>
              <a:rPr lang="en-US" sz="2600" dirty="0" smtClean="0">
                <a:latin typeface="Times New Roman" pitchFamily="18" charset="0"/>
                <a:cs typeface="Times New Roman" pitchFamily="18" charset="0"/>
              </a:rPr>
              <a:t>to the </a:t>
            </a:r>
            <a:r>
              <a:rPr lang="en-US" sz="2600" dirty="0">
                <a:latin typeface="Times New Roman" pitchFamily="18" charset="0"/>
                <a:cs typeface="Times New Roman" pitchFamily="18" charset="0"/>
              </a:rPr>
              <a:t>frontend.</a:t>
            </a:r>
            <a:endParaRPr lang="en-IN" sz="2600" b="1" dirty="0">
              <a:latin typeface="Times New Roman" pitchFamily="18" charset="0"/>
              <a:cs typeface="Times New Roman" pitchFamily="18" charset="0"/>
            </a:endParaRPr>
          </a:p>
          <a:p>
            <a:pPr algn="just">
              <a:lnSpc>
                <a:spcPct val="150000"/>
              </a:lnSpc>
            </a:pPr>
            <a:r>
              <a:rPr lang="en-US" sz="2600" dirty="0" smtClean="0">
                <a:latin typeface="Times New Roman" pitchFamily="18" charset="0"/>
                <a:cs typeface="Times New Roman" pitchFamily="18" charset="0"/>
              </a:rPr>
              <a:t>	6</a:t>
            </a:r>
            <a:r>
              <a:rPr lang="en-US" sz="2600" dirty="0">
                <a:latin typeface="Times New Roman" pitchFamily="18" charset="0"/>
                <a:cs typeface="Times New Roman" pitchFamily="18" charset="0"/>
              </a:rPr>
              <a:t>. Frontend displays the response to the user.</a:t>
            </a:r>
            <a:endParaRPr lang="en-IN" sz="2600" b="1" dirty="0">
              <a:latin typeface="Times New Roman" pitchFamily="18" charset="0"/>
              <a:cs typeface="Times New Roman" pitchFamily="18" charset="0"/>
            </a:endParaRPr>
          </a:p>
        </p:txBody>
      </p:sp>
      <p:pic>
        <p:nvPicPr>
          <p:cNvPr id="7" name="Picture 6" descr="C:\Users\swarn\AppData\Local\Packages\5319275A.WhatsAppDesktop_cv1g1gvanyjgm\TempState\FEF925C04B92110C58BDAFF3AB80DE40\WhatsApp Image 2024-07-25 at 11.55.45_a9fd700d.jpg"/>
          <p:cNvPicPr/>
          <p:nvPr/>
        </p:nvPicPr>
        <p:blipFill>
          <a:blip r:embed="rId2">
            <a:extLst>
              <a:ext uri="{28A0092B-C50C-407E-A947-70E740481C1C}">
                <a14:useLocalDpi xmlns:a14="http://schemas.microsoft.com/office/drawing/2010/main" val="0"/>
              </a:ext>
            </a:extLst>
          </a:blip>
          <a:srcRect/>
          <a:stretch>
            <a:fillRect/>
          </a:stretch>
        </p:blipFill>
        <p:spPr bwMode="auto">
          <a:xfrm>
            <a:off x="8912505" y="1294948"/>
            <a:ext cx="3171465" cy="4955382"/>
          </a:xfrm>
          <a:prstGeom prst="rect">
            <a:avLst/>
          </a:prstGeom>
          <a:noFill/>
          <a:ln>
            <a:noFill/>
          </a:ln>
        </p:spPr>
      </p:pic>
    </p:spTree>
    <p:extLst>
      <p:ext uri="{BB962C8B-B14F-4D97-AF65-F5344CB8AC3E}">
        <p14:creationId xmlns:p14="http://schemas.microsoft.com/office/powerpoint/2010/main" val="4956150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F5DD8043-131F-9928-64CB-14D6D35EB6D0}"/>
              </a:ext>
            </a:extLst>
          </p:cNvPr>
          <p:cNvSpPr txBox="1"/>
          <p:nvPr/>
        </p:nvSpPr>
        <p:spPr>
          <a:xfrm>
            <a:off x="457202" y="428351"/>
            <a:ext cx="8270110" cy="5634235"/>
          </a:xfrm>
          <a:prstGeom prst="rect">
            <a:avLst/>
          </a:prstGeom>
          <a:noFill/>
        </p:spPr>
        <p:txBody>
          <a:bodyPr wrap="square">
            <a:spAutoFit/>
          </a:bodyPr>
          <a:lstStyle/>
          <a:p>
            <a:pPr>
              <a:lnSpc>
                <a:spcPct val="150000"/>
              </a:lnSpc>
            </a:pPr>
            <a:r>
              <a:rPr lang="en-IN" b="1" dirty="0" smtClean="0">
                <a:latin typeface="Times New Roman" pitchFamily="18" charset="0"/>
                <a:cs typeface="Times New Roman" pitchFamily="18" charset="0"/>
              </a:rPr>
              <a:t>    </a:t>
            </a:r>
            <a:endParaRPr lang="en-IN" sz="2600" b="1" dirty="0">
              <a:latin typeface="Times New Roman" pitchFamily="18" charset="0"/>
              <a:cs typeface="Times New Roman" pitchFamily="18" charset="0"/>
            </a:endParaRPr>
          </a:p>
          <a:p>
            <a:pPr marL="514350" indent="-514350">
              <a:lnSpc>
                <a:spcPct val="150000"/>
              </a:lnSpc>
              <a:buFont typeface="+mj-lt"/>
              <a:buAutoNum type="arabicPeriod" startAt="2"/>
            </a:pPr>
            <a:r>
              <a:rPr lang="en-US" sz="2600" dirty="0">
                <a:latin typeface="Times New Roman" pitchFamily="18" charset="0"/>
                <a:cs typeface="Times New Roman" pitchFamily="18" charset="0"/>
              </a:rPr>
              <a:t>INTERACTION</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FLOW </a:t>
            </a:r>
            <a:r>
              <a:rPr lang="en-US" sz="2600" dirty="0" smtClean="0">
                <a:latin typeface="Times New Roman" pitchFamily="18" charset="0"/>
                <a:cs typeface="Times New Roman" pitchFamily="18" charset="0"/>
              </a:rPr>
              <a:t>DIAGRAM</a:t>
            </a:r>
            <a:endParaRPr lang="en-US" sz="2600" dirty="0">
              <a:latin typeface="Times New Roman" pitchFamily="18" charset="0"/>
              <a:cs typeface="Times New Roman" pitchFamily="18" charset="0"/>
            </a:endParaRPr>
          </a:p>
          <a:p>
            <a:pPr algn="just">
              <a:lnSpc>
                <a:spcPct val="150000"/>
              </a:lnSpc>
            </a:pP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This diagram details the interactions between the user </a:t>
            </a:r>
            <a:r>
              <a:rPr lang="en-US" sz="2600" dirty="0" smtClean="0">
                <a:latin typeface="Times New Roman" pitchFamily="18" charset="0"/>
                <a:cs typeface="Times New Roman" pitchFamily="18" charset="0"/>
              </a:rPr>
              <a:t>	and </a:t>
            </a:r>
            <a:r>
              <a:rPr lang="en-US" sz="2600" dirty="0">
                <a:latin typeface="Times New Roman" pitchFamily="18" charset="0"/>
                <a:cs typeface="Times New Roman" pitchFamily="18" charset="0"/>
              </a:rPr>
              <a:t>the </a:t>
            </a:r>
            <a:r>
              <a:rPr lang="en-US" sz="2600" dirty="0" smtClean="0">
                <a:latin typeface="Times New Roman" pitchFamily="18" charset="0"/>
                <a:cs typeface="Times New Roman" pitchFamily="18" charset="0"/>
              </a:rPr>
              <a:t>system components </a:t>
            </a:r>
            <a:r>
              <a:rPr lang="en-US" sz="2600" dirty="0">
                <a:latin typeface="Times New Roman" pitchFamily="18" charset="0"/>
                <a:cs typeface="Times New Roman" pitchFamily="18" charset="0"/>
              </a:rPr>
              <a:t>for different actions like chat, </a:t>
            </a:r>
            <a:r>
              <a:rPr lang="en-US" sz="2600" dirty="0" smtClean="0">
                <a:latin typeface="Times New Roman" pitchFamily="18" charset="0"/>
                <a:cs typeface="Times New Roman" pitchFamily="18" charset="0"/>
              </a:rPr>
              <a:t>	itinerary generation, and</a:t>
            </a:r>
            <a:r>
              <a:rPr lang="en-US" sz="2600" dirty="0">
                <a:latin typeface="Times New Roman" pitchFamily="18" charset="0"/>
                <a:cs typeface="Times New Roman" pitchFamily="18" charset="0"/>
              </a:rPr>
              <a:t> admin login</a:t>
            </a:r>
            <a:r>
              <a:rPr lang="en-US" sz="2600" dirty="0" smtClean="0">
                <a:latin typeface="Times New Roman" pitchFamily="18" charset="0"/>
                <a:cs typeface="Times New Roman" pitchFamily="18" charset="0"/>
              </a:rPr>
              <a:t>.</a:t>
            </a:r>
            <a:endParaRPr lang="en-IN" sz="2600" b="1" dirty="0">
              <a:latin typeface="Times New Roman" pitchFamily="18" charset="0"/>
              <a:cs typeface="Times New Roman" pitchFamily="18" charset="0"/>
            </a:endParaRPr>
          </a:p>
          <a:p>
            <a:pPr algn="just">
              <a:lnSpc>
                <a:spcPct val="150000"/>
              </a:lnSpc>
            </a:pPr>
            <a:r>
              <a:rPr lang="en-US" sz="2600" dirty="0">
                <a:latin typeface="Times New Roman" pitchFamily="18" charset="0"/>
                <a:cs typeface="Times New Roman" pitchFamily="18" charset="0"/>
              </a:rPr>
              <a:t>	1. User inputs a message in the </a:t>
            </a:r>
            <a:r>
              <a:rPr lang="en-US" sz="2600" dirty="0" err="1">
                <a:latin typeface="Times New Roman" pitchFamily="18" charset="0"/>
                <a:cs typeface="Times New Roman" pitchFamily="18" charset="0"/>
              </a:rPr>
              <a:t>chatbox</a:t>
            </a:r>
            <a:r>
              <a:rPr lang="en-US" sz="2600" dirty="0">
                <a:latin typeface="Times New Roman" pitchFamily="18" charset="0"/>
                <a:cs typeface="Times New Roman" pitchFamily="18" charset="0"/>
              </a:rPr>
              <a:t>.</a:t>
            </a:r>
            <a:endParaRPr lang="en-IN" sz="2600" b="1" dirty="0">
              <a:latin typeface="Times New Roman" pitchFamily="18" charset="0"/>
              <a:cs typeface="Times New Roman" pitchFamily="18" charset="0"/>
            </a:endParaRPr>
          </a:p>
          <a:p>
            <a:pPr algn="just">
              <a:lnSpc>
                <a:spcPct val="150000"/>
              </a:lnSpc>
            </a:pPr>
            <a:r>
              <a:rPr lang="en-US" sz="2600" dirty="0" smtClean="0">
                <a:latin typeface="Times New Roman" pitchFamily="18" charset="0"/>
                <a:cs typeface="Times New Roman" pitchFamily="18" charset="0"/>
              </a:rPr>
              <a:t>	2</a:t>
            </a:r>
            <a:r>
              <a:rPr lang="en-US" sz="2600" dirty="0">
                <a:latin typeface="Times New Roman" pitchFamily="18" charset="0"/>
                <a:cs typeface="Times New Roman" pitchFamily="18" charset="0"/>
              </a:rPr>
              <a:t>. User requests an itinerary.</a:t>
            </a:r>
            <a:endParaRPr lang="en-IN" sz="2600" b="1" dirty="0">
              <a:latin typeface="Times New Roman" pitchFamily="18" charset="0"/>
              <a:cs typeface="Times New Roman" pitchFamily="18" charset="0"/>
            </a:endParaRPr>
          </a:p>
          <a:p>
            <a:pPr algn="just">
              <a:lnSpc>
                <a:spcPct val="150000"/>
              </a:lnSpc>
            </a:pPr>
            <a:r>
              <a:rPr lang="en-US" sz="2600" dirty="0" smtClean="0">
                <a:latin typeface="Times New Roman" pitchFamily="18" charset="0"/>
                <a:cs typeface="Times New Roman" pitchFamily="18" charset="0"/>
              </a:rPr>
              <a:t>	3</a:t>
            </a:r>
            <a:r>
              <a:rPr lang="en-US" sz="2600" dirty="0">
                <a:latin typeface="Times New Roman" pitchFamily="18" charset="0"/>
                <a:cs typeface="Times New Roman" pitchFamily="18" charset="0"/>
              </a:rPr>
              <a:t>. User logs in as admin and accesses the database.</a:t>
            </a:r>
            <a:endParaRPr lang="en-IN" sz="2600" b="1" dirty="0">
              <a:latin typeface="Times New Roman" pitchFamily="18" charset="0"/>
              <a:cs typeface="Times New Roman" pitchFamily="18" charset="0"/>
            </a:endParaRPr>
          </a:p>
          <a:p>
            <a:pPr algn="just">
              <a:lnSpc>
                <a:spcPct val="150000"/>
              </a:lnSpc>
            </a:pPr>
            <a:r>
              <a:rPr lang="en-US" sz="2600" dirty="0" smtClean="0">
                <a:latin typeface="Times New Roman" pitchFamily="18" charset="0"/>
                <a:cs typeface="Times New Roman" pitchFamily="18" charset="0"/>
              </a:rPr>
              <a:t>	4</a:t>
            </a:r>
            <a:r>
              <a:rPr lang="en-US" sz="2600" dirty="0">
                <a:latin typeface="Times New Roman" pitchFamily="18" charset="0"/>
                <a:cs typeface="Times New Roman" pitchFamily="18" charset="0"/>
              </a:rPr>
              <a:t>. Visual Representation</a:t>
            </a:r>
            <a:endParaRPr lang="en-IN" sz="2600" b="1" dirty="0">
              <a:latin typeface="Times New Roman" pitchFamily="18" charset="0"/>
              <a:cs typeface="Times New Roman" pitchFamily="18" charset="0"/>
            </a:endParaRPr>
          </a:p>
          <a:p>
            <a:pPr lvl="1">
              <a:lnSpc>
                <a:spcPct val="150000"/>
              </a:lnSpc>
            </a:pPr>
            <a:endParaRPr lang="en-IN" sz="1600" i="0" dirty="0">
              <a:solidFill>
                <a:srgbClr val="161616"/>
              </a:solidFill>
              <a:effectLst/>
              <a:highlight>
                <a:srgbClr val="FFFFFF"/>
              </a:highlight>
              <a:latin typeface="Times New Roman" pitchFamily="18" charset="0"/>
              <a:cs typeface="Times New Roman" pitchFamily="18" charset="0"/>
            </a:endParaRPr>
          </a:p>
        </p:txBody>
      </p:sp>
      <p:pic>
        <p:nvPicPr>
          <p:cNvPr id="5" name="Picture 4" descr="C:\Users\swarn\AppData\Local\Packages\5319275A.WhatsAppDesktop_cv1g1gvanyjgm\TempState\55628007EC02CA84552F2E90F4A9E618\WhatsApp Image 2024-07-25 at 11.58.11_916934bd.jpg"/>
          <p:cNvPicPr/>
          <p:nvPr/>
        </p:nvPicPr>
        <p:blipFill>
          <a:blip r:embed="rId2">
            <a:extLst>
              <a:ext uri="{28A0092B-C50C-407E-A947-70E740481C1C}">
                <a14:useLocalDpi xmlns:a14="http://schemas.microsoft.com/office/drawing/2010/main" val="0"/>
              </a:ext>
            </a:extLst>
          </a:blip>
          <a:srcRect/>
          <a:stretch>
            <a:fillRect/>
          </a:stretch>
        </p:blipFill>
        <p:spPr bwMode="auto">
          <a:xfrm>
            <a:off x="8646290" y="1333017"/>
            <a:ext cx="3545710" cy="4928886"/>
          </a:xfrm>
          <a:prstGeom prst="rect">
            <a:avLst/>
          </a:prstGeom>
          <a:noFill/>
          <a:ln>
            <a:noFill/>
          </a:ln>
        </p:spPr>
      </p:pic>
    </p:spTree>
    <p:extLst>
      <p:ext uri="{BB962C8B-B14F-4D97-AF65-F5344CB8AC3E}">
        <p14:creationId xmlns:p14="http://schemas.microsoft.com/office/powerpoint/2010/main" val="27570476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F1504AAC-070B-67D9-B095-15476A9A2A9D}"/>
              </a:ext>
            </a:extLst>
          </p:cNvPr>
          <p:cNvSpPr txBox="1"/>
          <p:nvPr/>
        </p:nvSpPr>
        <p:spPr>
          <a:xfrm>
            <a:off x="309006" y="53019"/>
            <a:ext cx="8965624" cy="6324808"/>
          </a:xfrm>
          <a:prstGeom prst="rect">
            <a:avLst/>
          </a:prstGeom>
          <a:noFill/>
        </p:spPr>
        <p:txBody>
          <a:bodyPr wrap="square">
            <a:spAutoFit/>
          </a:bodyPr>
          <a:lstStyle/>
          <a:p>
            <a:pPr>
              <a:lnSpc>
                <a:spcPct val="150000"/>
              </a:lnSpc>
            </a:pPr>
            <a:r>
              <a:rPr lang="en-IN" b="1" dirty="0">
                <a:latin typeface="Times New Roman" pitchFamily="18" charset="0"/>
                <a:cs typeface="Times New Roman" pitchFamily="18" charset="0"/>
              </a:rPr>
              <a:t> </a:t>
            </a:r>
          </a:p>
          <a:p>
            <a:pPr marL="514350" indent="-514350" algn="just">
              <a:lnSpc>
                <a:spcPct val="150000"/>
              </a:lnSpc>
              <a:buFont typeface="+mj-lt"/>
              <a:buAutoNum type="arabicPeriod" startAt="3"/>
            </a:pPr>
            <a:r>
              <a:rPr lang="en-US" sz="2600" dirty="0" smtClean="0">
                <a:latin typeface="Times New Roman" pitchFamily="18" charset="0"/>
                <a:cs typeface="Times New Roman" pitchFamily="18" charset="0"/>
              </a:rPr>
              <a:t>RESPONSE CYCLE DIAGRAM</a:t>
            </a:r>
            <a:endParaRPr lang="en-US" sz="2600" dirty="0">
              <a:latin typeface="Times New Roman" pitchFamily="18" charset="0"/>
              <a:cs typeface="Times New Roman" pitchFamily="18" charset="0"/>
            </a:endParaRPr>
          </a:p>
          <a:p>
            <a:pPr algn="just">
              <a:lnSpc>
                <a:spcPct val="150000"/>
              </a:lnSpc>
            </a:pPr>
            <a:r>
              <a:rPr lang="en-US" sz="2600" dirty="0" smtClean="0">
                <a:latin typeface="Times New Roman" pitchFamily="18" charset="0"/>
                <a:cs typeface="Times New Roman" pitchFamily="18" charset="0"/>
              </a:rPr>
              <a:t>	This </a:t>
            </a:r>
            <a:r>
              <a:rPr lang="en-US" sz="2600" dirty="0">
                <a:latin typeface="Times New Roman" pitchFamily="18" charset="0"/>
                <a:cs typeface="Times New Roman" pitchFamily="18" charset="0"/>
              </a:rPr>
              <a:t>diagram shows how the system responds to </a:t>
            </a:r>
            <a:r>
              <a:rPr lang="en-US" sz="2600" dirty="0" smtClean="0">
                <a:latin typeface="Times New Roman" pitchFamily="18" charset="0"/>
                <a:cs typeface="Times New Roman" pitchFamily="18" charset="0"/>
              </a:rPr>
              <a:t>different user 	inputs</a:t>
            </a:r>
            <a:r>
              <a:rPr lang="en-US" sz="2600" dirty="0">
                <a:latin typeface="Times New Roman" pitchFamily="18" charset="0"/>
                <a:cs typeface="Times New Roman" pitchFamily="18" charset="0"/>
              </a:rPr>
              <a:t>, including the request and </a:t>
            </a:r>
            <a:r>
              <a:rPr lang="en-US" sz="2600" dirty="0" smtClean="0">
                <a:latin typeface="Times New Roman" pitchFamily="18" charset="0"/>
                <a:cs typeface="Times New Roman" pitchFamily="18" charset="0"/>
              </a:rPr>
              <a:t>response cycle.</a:t>
            </a:r>
            <a:endParaRPr lang="en-IN" sz="2600" b="1" dirty="0">
              <a:latin typeface="Times New Roman" pitchFamily="18" charset="0"/>
              <a:cs typeface="Times New Roman" pitchFamily="18" charset="0"/>
            </a:endParaRPr>
          </a:p>
          <a:p>
            <a:pPr algn="just">
              <a:lnSpc>
                <a:spcPct val="150000"/>
              </a:lnSpc>
            </a:pPr>
            <a:r>
              <a:rPr lang="en-US" sz="2600" dirty="0" smtClean="0">
                <a:latin typeface="Times New Roman" pitchFamily="18" charset="0"/>
                <a:cs typeface="Times New Roman" pitchFamily="18" charset="0"/>
              </a:rPr>
              <a:t>	1</a:t>
            </a:r>
            <a:r>
              <a:rPr lang="en-US" sz="2600" dirty="0">
                <a:latin typeface="Times New Roman" pitchFamily="18" charset="0"/>
                <a:cs typeface="Times New Roman" pitchFamily="18" charset="0"/>
              </a:rPr>
              <a:t>. User sends a request (chat message, itinerary, admin login).</a:t>
            </a:r>
            <a:endParaRPr lang="en-IN" sz="2600" b="1" dirty="0">
              <a:latin typeface="Times New Roman" pitchFamily="18" charset="0"/>
              <a:cs typeface="Times New Roman" pitchFamily="18" charset="0"/>
            </a:endParaRPr>
          </a:p>
          <a:p>
            <a:pPr algn="just">
              <a:lnSpc>
                <a:spcPct val="150000"/>
              </a:lnSpc>
            </a:pPr>
            <a:r>
              <a:rPr lang="en-US" sz="2600" dirty="0" smtClean="0">
                <a:latin typeface="Times New Roman" pitchFamily="18" charset="0"/>
                <a:cs typeface="Times New Roman" pitchFamily="18" charset="0"/>
              </a:rPr>
              <a:t>	2</a:t>
            </a:r>
            <a:r>
              <a:rPr lang="en-US" sz="2600" dirty="0">
                <a:latin typeface="Times New Roman" pitchFamily="18" charset="0"/>
                <a:cs typeface="Times New Roman" pitchFamily="18" charset="0"/>
              </a:rPr>
              <a:t>. Frontend captures the request and sends it to the backend.</a:t>
            </a:r>
            <a:endParaRPr lang="en-IN" sz="2600" b="1" dirty="0">
              <a:latin typeface="Times New Roman" pitchFamily="18" charset="0"/>
              <a:cs typeface="Times New Roman" pitchFamily="18" charset="0"/>
            </a:endParaRPr>
          </a:p>
          <a:p>
            <a:pPr algn="just">
              <a:lnSpc>
                <a:spcPct val="150000"/>
              </a:lnSpc>
            </a:pPr>
            <a:r>
              <a:rPr lang="en-US" sz="2600" dirty="0" smtClean="0">
                <a:latin typeface="Times New Roman" pitchFamily="18" charset="0"/>
                <a:cs typeface="Times New Roman" pitchFamily="18" charset="0"/>
              </a:rPr>
              <a:t>	3</a:t>
            </a:r>
            <a:r>
              <a:rPr lang="en-US" sz="2600" dirty="0">
                <a:latin typeface="Times New Roman" pitchFamily="18" charset="0"/>
                <a:cs typeface="Times New Roman" pitchFamily="18" charset="0"/>
              </a:rPr>
              <a:t>. Backend processes the request and interacts with external </a:t>
            </a:r>
            <a:r>
              <a:rPr lang="en-US" sz="2600" dirty="0" smtClean="0">
                <a:latin typeface="Times New Roman" pitchFamily="18" charset="0"/>
                <a:cs typeface="Times New Roman" pitchFamily="18" charset="0"/>
              </a:rPr>
              <a:t>	 	    APIs </a:t>
            </a:r>
            <a:r>
              <a:rPr lang="en-US" sz="2600" dirty="0">
                <a:latin typeface="Times New Roman" pitchFamily="18" charset="0"/>
                <a:cs typeface="Times New Roman" pitchFamily="18" charset="0"/>
              </a:rPr>
              <a:t>or databases as needed.</a:t>
            </a:r>
            <a:endParaRPr lang="en-IN" sz="2600" b="1" dirty="0">
              <a:latin typeface="Times New Roman" pitchFamily="18" charset="0"/>
              <a:cs typeface="Times New Roman" pitchFamily="18" charset="0"/>
            </a:endParaRPr>
          </a:p>
          <a:p>
            <a:pPr algn="just">
              <a:lnSpc>
                <a:spcPct val="150000"/>
              </a:lnSpc>
            </a:pPr>
            <a:r>
              <a:rPr lang="en-US" sz="2600" dirty="0" smtClean="0">
                <a:latin typeface="Times New Roman" pitchFamily="18" charset="0"/>
                <a:cs typeface="Times New Roman" pitchFamily="18" charset="0"/>
              </a:rPr>
              <a:t>	4</a:t>
            </a:r>
            <a:r>
              <a:rPr lang="en-US" sz="2600" dirty="0">
                <a:latin typeface="Times New Roman" pitchFamily="18" charset="0"/>
                <a:cs typeface="Times New Roman" pitchFamily="18" charset="0"/>
              </a:rPr>
              <a:t>. Backend sends the response back to the frontend.</a:t>
            </a:r>
            <a:endParaRPr lang="en-IN" sz="2600" b="1" dirty="0">
              <a:latin typeface="Times New Roman" pitchFamily="18" charset="0"/>
              <a:cs typeface="Times New Roman" pitchFamily="18" charset="0"/>
            </a:endParaRPr>
          </a:p>
          <a:p>
            <a:pPr algn="just">
              <a:lnSpc>
                <a:spcPct val="150000"/>
              </a:lnSpc>
            </a:pPr>
            <a:r>
              <a:rPr lang="en-US" sz="2600" dirty="0" smtClean="0">
                <a:latin typeface="Times New Roman" pitchFamily="18" charset="0"/>
                <a:cs typeface="Times New Roman" pitchFamily="18" charset="0"/>
              </a:rPr>
              <a:t>	5</a:t>
            </a:r>
            <a:r>
              <a:rPr lang="en-US" sz="2600" dirty="0">
                <a:latin typeface="Times New Roman" pitchFamily="18" charset="0"/>
                <a:cs typeface="Times New Roman" pitchFamily="18" charset="0"/>
              </a:rPr>
              <a:t>. Frontend updates the UI with the response.</a:t>
            </a:r>
            <a:endParaRPr lang="en-IN" sz="2600" b="1" dirty="0">
              <a:latin typeface="Times New Roman" pitchFamily="18" charset="0"/>
              <a:cs typeface="Times New Roman" pitchFamily="18" charset="0"/>
            </a:endParaRPr>
          </a:p>
          <a:p>
            <a:pPr>
              <a:lnSpc>
                <a:spcPct val="150000"/>
              </a:lnSpc>
            </a:pPr>
            <a:endParaRPr lang="en-IN" b="1" dirty="0">
              <a:latin typeface="Times New Roman" pitchFamily="18" charset="0"/>
              <a:cs typeface="Times New Roman" pitchFamily="18" charset="0"/>
            </a:endParaRPr>
          </a:p>
        </p:txBody>
      </p:sp>
      <p:pic>
        <p:nvPicPr>
          <p:cNvPr id="5" name="Picture 4" descr="C:\Users\swarn\AppData\Local\Packages\5319275A.WhatsAppDesktop_cv1g1gvanyjgm\TempState\01E8318C286A584CAFFBB596A95652D2\WhatsApp Image 2024-07-25 at 12.16.53_aee65bb7.jpg"/>
          <p:cNvPicPr/>
          <p:nvPr/>
        </p:nvPicPr>
        <p:blipFill>
          <a:blip r:embed="rId3">
            <a:extLst>
              <a:ext uri="{28A0092B-C50C-407E-A947-70E740481C1C}">
                <a14:useLocalDpi xmlns:a14="http://schemas.microsoft.com/office/drawing/2010/main" val="0"/>
              </a:ext>
            </a:extLst>
          </a:blip>
          <a:srcRect/>
          <a:stretch>
            <a:fillRect/>
          </a:stretch>
        </p:blipFill>
        <p:spPr bwMode="auto">
          <a:xfrm>
            <a:off x="9274630" y="1388963"/>
            <a:ext cx="2917370" cy="4803492"/>
          </a:xfrm>
          <a:prstGeom prst="rect">
            <a:avLst/>
          </a:prstGeom>
          <a:noFill/>
          <a:ln>
            <a:noFill/>
          </a:ln>
        </p:spPr>
      </p:pic>
    </p:spTree>
    <p:extLst>
      <p:ext uri="{BB962C8B-B14F-4D97-AF65-F5344CB8AC3E}">
        <p14:creationId xmlns:p14="http://schemas.microsoft.com/office/powerpoint/2010/main" val="23589449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B1CA2F68-D1D0-0B55-F41A-55616323FC00}"/>
              </a:ext>
            </a:extLst>
          </p:cNvPr>
          <p:cNvSpPr txBox="1"/>
          <p:nvPr/>
        </p:nvSpPr>
        <p:spPr>
          <a:xfrm>
            <a:off x="119449" y="-391071"/>
            <a:ext cx="9914698" cy="7335341"/>
          </a:xfrm>
          <a:prstGeom prst="rect">
            <a:avLst/>
          </a:prstGeom>
          <a:noFill/>
        </p:spPr>
        <p:txBody>
          <a:bodyPr wrap="square">
            <a:spAutoFit/>
          </a:bodyPr>
          <a:lstStyle/>
          <a:p>
            <a:pPr>
              <a:lnSpc>
                <a:spcPct val="150000"/>
              </a:lnSpc>
            </a:pPr>
            <a:endParaRPr lang="en-IN" sz="2600" b="1" dirty="0" smtClean="0">
              <a:latin typeface="Times New Roman" pitchFamily="18" charset="0"/>
              <a:cs typeface="Times New Roman" pitchFamily="18" charset="0"/>
            </a:endParaRPr>
          </a:p>
          <a:p>
            <a:pPr marL="514350" indent="-514350">
              <a:lnSpc>
                <a:spcPct val="150000"/>
              </a:lnSpc>
              <a:buFont typeface="+mj-lt"/>
              <a:buAutoNum type="arabicPeriod" startAt="4"/>
            </a:pPr>
            <a:r>
              <a:rPr lang="en-US" sz="2600" dirty="0" smtClean="0">
                <a:latin typeface="Times New Roman" pitchFamily="18" charset="0"/>
                <a:cs typeface="Times New Roman" pitchFamily="18" charset="0"/>
              </a:rPr>
              <a:t>API REQUEST CYCLE DIAGRAM:</a:t>
            </a:r>
            <a:endParaRPr lang="en-IN" sz="2600" b="1" dirty="0" smtClean="0">
              <a:latin typeface="Times New Roman" pitchFamily="18" charset="0"/>
              <a:cs typeface="Times New Roman" pitchFamily="18" charset="0"/>
            </a:endParaRPr>
          </a:p>
          <a:p>
            <a:pPr>
              <a:lnSpc>
                <a:spcPct val="150000"/>
              </a:lnSpc>
            </a:pPr>
            <a:r>
              <a:rPr lang="en-US" sz="2600" dirty="0" smtClean="0">
                <a:latin typeface="Times New Roman" pitchFamily="18" charset="0"/>
                <a:cs typeface="Times New Roman" pitchFamily="18" charset="0"/>
              </a:rPr>
              <a:t>	This </a:t>
            </a:r>
            <a:r>
              <a:rPr lang="en-US" sz="2600" dirty="0">
                <a:latin typeface="Times New Roman" pitchFamily="18" charset="0"/>
                <a:cs typeface="Times New Roman" pitchFamily="18" charset="0"/>
              </a:rPr>
              <a:t>diagram illustrates the detailed process of an API </a:t>
            </a:r>
            <a:r>
              <a:rPr lang="en-US" sz="2600" dirty="0" smtClean="0">
                <a:latin typeface="Times New Roman" pitchFamily="18" charset="0"/>
                <a:cs typeface="Times New Roman" pitchFamily="18" charset="0"/>
              </a:rPr>
              <a:t>request</a:t>
            </a:r>
          </a:p>
          <a:p>
            <a:pPr>
              <a:lnSpc>
                <a:spcPct val="150000"/>
              </a:lnSpc>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from the </a:t>
            </a:r>
            <a:r>
              <a:rPr lang="en-US" sz="2600" dirty="0">
                <a:latin typeface="Times New Roman" pitchFamily="18" charset="0"/>
                <a:cs typeface="Times New Roman" pitchFamily="18" charset="0"/>
              </a:rPr>
              <a:t>frontend to the backend and back</a:t>
            </a:r>
            <a:r>
              <a:rPr lang="en-US" sz="2600" dirty="0" smtClean="0">
                <a:latin typeface="Times New Roman" pitchFamily="18" charset="0"/>
                <a:cs typeface="Times New Roman" pitchFamily="18" charset="0"/>
              </a:rPr>
              <a:t>.</a:t>
            </a:r>
          </a:p>
          <a:p>
            <a:pPr>
              <a:lnSpc>
                <a:spcPct val="150000"/>
              </a:lnSpc>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1</a:t>
            </a:r>
            <a:r>
              <a:rPr lang="en-US" sz="2600" dirty="0">
                <a:latin typeface="Times New Roman" pitchFamily="18" charset="0"/>
                <a:cs typeface="Times New Roman" pitchFamily="18" charset="0"/>
              </a:rPr>
              <a:t>. User interaction triggers an API request from </a:t>
            </a:r>
            <a:r>
              <a:rPr lang="en-US" sz="2600" dirty="0" smtClean="0">
                <a:latin typeface="Times New Roman" pitchFamily="18" charset="0"/>
                <a:cs typeface="Times New Roman" pitchFamily="18" charset="0"/>
              </a:rPr>
              <a:t>the frontend. 	       </a:t>
            </a:r>
            <a:r>
              <a:rPr lang="en-US" sz="2600" dirty="0" smtClean="0">
                <a:solidFill>
                  <a:schemeClr val="bg1"/>
                </a:solidFill>
                <a:latin typeface="Times New Roman" pitchFamily="18" charset="0"/>
                <a:cs typeface="Times New Roman" pitchFamily="18" charset="0"/>
              </a:rPr>
              <a:t>A 	    	</a:t>
            </a:r>
            <a:r>
              <a:rPr lang="en-US" sz="2600" dirty="0" smtClean="0">
                <a:latin typeface="Times New Roman" pitchFamily="18" charset="0"/>
                <a:cs typeface="Times New Roman" pitchFamily="18" charset="0"/>
              </a:rPr>
              <a:t>2</a:t>
            </a:r>
            <a:r>
              <a:rPr lang="en-US" sz="2600" dirty="0">
                <a:latin typeface="Times New Roman" pitchFamily="18" charset="0"/>
                <a:cs typeface="Times New Roman" pitchFamily="18" charset="0"/>
              </a:rPr>
              <a:t>. Frontend sends the request to the Flask server.</a:t>
            </a:r>
            <a:endParaRPr lang="en-IN" sz="2600" b="1" dirty="0">
              <a:latin typeface="Times New Roman" pitchFamily="18" charset="0"/>
              <a:cs typeface="Times New Roman" pitchFamily="18" charset="0"/>
            </a:endParaRPr>
          </a:p>
          <a:p>
            <a:pPr>
              <a:lnSpc>
                <a:spcPct val="150000"/>
              </a:lnSpc>
            </a:pPr>
            <a:r>
              <a:rPr lang="en-US" sz="2600" dirty="0" smtClean="0">
                <a:latin typeface="Times New Roman" pitchFamily="18" charset="0"/>
                <a:cs typeface="Times New Roman" pitchFamily="18" charset="0"/>
              </a:rPr>
              <a:t>	3</a:t>
            </a:r>
            <a:r>
              <a:rPr lang="en-US" sz="2600" dirty="0">
                <a:latin typeface="Times New Roman" pitchFamily="18" charset="0"/>
                <a:cs typeface="Times New Roman" pitchFamily="18" charset="0"/>
              </a:rPr>
              <a:t>. Flask server processes the request and interacts with </a:t>
            </a:r>
            <a:r>
              <a:rPr lang="en-US" sz="2600" dirty="0" smtClean="0">
                <a:latin typeface="Times New Roman" pitchFamily="18" charset="0"/>
                <a:cs typeface="Times New Roman" pitchFamily="18" charset="0"/>
              </a:rPr>
              <a:t>	the </a:t>
            </a:r>
          </a:p>
          <a:p>
            <a:pPr>
              <a:lnSpc>
                <a:spcPct val="150000"/>
              </a:lnSpc>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    necessary external </a:t>
            </a:r>
            <a:r>
              <a:rPr lang="en-US" sz="2600" dirty="0">
                <a:latin typeface="Times New Roman" pitchFamily="18" charset="0"/>
                <a:cs typeface="Times New Roman" pitchFamily="18" charset="0"/>
              </a:rPr>
              <a:t>APIs or databases.</a:t>
            </a:r>
            <a:endParaRPr lang="en-IN" sz="2600" b="1" dirty="0">
              <a:latin typeface="Times New Roman" pitchFamily="18" charset="0"/>
              <a:cs typeface="Times New Roman" pitchFamily="18" charset="0"/>
            </a:endParaRPr>
          </a:p>
          <a:p>
            <a:pPr>
              <a:lnSpc>
                <a:spcPct val="150000"/>
              </a:lnSpc>
            </a:pPr>
            <a:r>
              <a:rPr lang="en-US" sz="2600" dirty="0" smtClean="0">
                <a:latin typeface="Times New Roman" pitchFamily="18" charset="0"/>
                <a:cs typeface="Times New Roman" pitchFamily="18" charset="0"/>
              </a:rPr>
              <a:t>	4</a:t>
            </a:r>
            <a:r>
              <a:rPr lang="en-US" sz="2600" dirty="0">
                <a:latin typeface="Times New Roman" pitchFamily="18" charset="0"/>
                <a:cs typeface="Times New Roman" pitchFamily="18" charset="0"/>
              </a:rPr>
              <a:t>. Flask server receives data from external APIs or databases.</a:t>
            </a:r>
            <a:endParaRPr lang="en-IN" sz="2600" b="1" dirty="0">
              <a:latin typeface="Times New Roman" pitchFamily="18" charset="0"/>
              <a:cs typeface="Times New Roman" pitchFamily="18" charset="0"/>
            </a:endParaRPr>
          </a:p>
          <a:p>
            <a:pPr>
              <a:lnSpc>
                <a:spcPct val="150000"/>
              </a:lnSpc>
            </a:pPr>
            <a:r>
              <a:rPr lang="en-US" sz="2600" dirty="0" smtClean="0">
                <a:latin typeface="Times New Roman" pitchFamily="18" charset="0"/>
                <a:cs typeface="Times New Roman" pitchFamily="18" charset="0"/>
              </a:rPr>
              <a:t>	5</a:t>
            </a:r>
            <a:r>
              <a:rPr lang="en-US" sz="2600" dirty="0">
                <a:latin typeface="Times New Roman" pitchFamily="18" charset="0"/>
                <a:cs typeface="Times New Roman" pitchFamily="18" charset="0"/>
              </a:rPr>
              <a:t>. Flask server sends the response back to the frontend.</a:t>
            </a:r>
            <a:endParaRPr lang="en-IN" sz="2600" b="1" dirty="0">
              <a:latin typeface="Times New Roman" pitchFamily="18" charset="0"/>
              <a:cs typeface="Times New Roman" pitchFamily="18" charset="0"/>
            </a:endParaRPr>
          </a:p>
          <a:p>
            <a:pPr>
              <a:lnSpc>
                <a:spcPct val="150000"/>
              </a:lnSpc>
            </a:pPr>
            <a:r>
              <a:rPr lang="en-US" sz="2600" dirty="0" smtClean="0">
                <a:latin typeface="Times New Roman" pitchFamily="18" charset="0"/>
                <a:cs typeface="Times New Roman" pitchFamily="18" charset="0"/>
              </a:rPr>
              <a:t>	6</a:t>
            </a:r>
            <a:r>
              <a:rPr lang="en-US" sz="2600" dirty="0">
                <a:latin typeface="Times New Roman" pitchFamily="18" charset="0"/>
                <a:cs typeface="Times New Roman" pitchFamily="18" charset="0"/>
              </a:rPr>
              <a:t>. Frontend updates the UI with the received data.</a:t>
            </a:r>
            <a:endParaRPr lang="en-IN" sz="2600" b="1" dirty="0">
              <a:latin typeface="Times New Roman" pitchFamily="18" charset="0"/>
              <a:cs typeface="Times New Roman" pitchFamily="18" charset="0"/>
            </a:endParaRPr>
          </a:p>
          <a:p>
            <a:pPr marR="0" lvl="0" algn="l" rtl="0">
              <a:lnSpc>
                <a:spcPct val="150000"/>
              </a:lnSpc>
              <a:spcBef>
                <a:spcPts val="1400"/>
              </a:spcBef>
              <a:spcAft>
                <a:spcPts val="0"/>
              </a:spcAft>
              <a:buClr>
                <a:srgbClr val="000000"/>
              </a:buClr>
              <a:buSzPts val="2600"/>
            </a:pPr>
            <a:endParaRPr lang="en-US" sz="2000" b="1" dirty="0">
              <a:latin typeface="Times New Roman" panose="02020603050405020304" pitchFamily="18" charset="0"/>
              <a:cs typeface="Times New Roman" panose="02020603050405020304" pitchFamily="18" charset="0"/>
            </a:endParaRPr>
          </a:p>
        </p:txBody>
      </p:sp>
      <p:sp>
        <p:nvSpPr>
          <p:cNvPr id="2" name="AutoShape 2">
            <a:extLst>
              <a:ext uri="{FF2B5EF4-FFF2-40B4-BE49-F238E27FC236}">
                <a16:creationId xmlns="" xmlns:a16="http://schemas.microsoft.com/office/drawing/2014/main" id="{7CF83D18-5280-0D5F-13A9-A7978931F65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descr="C:\Users\swarn\AppData\Local\Packages\5319275A.WhatsAppDesktop_cv1g1gvanyjgm\TempState\D4AC7F481D76802A91EF538610AFAD62\WhatsApp Image 2024-07-25 at 12.17.49_ee8fbd92.jpg"/>
          <p:cNvPicPr/>
          <p:nvPr/>
        </p:nvPicPr>
        <p:blipFill>
          <a:blip r:embed="rId2">
            <a:extLst>
              <a:ext uri="{28A0092B-C50C-407E-A947-70E740481C1C}">
                <a14:useLocalDpi xmlns:a14="http://schemas.microsoft.com/office/drawing/2010/main" val="0"/>
              </a:ext>
            </a:extLst>
          </a:blip>
          <a:srcRect/>
          <a:stretch>
            <a:fillRect/>
          </a:stretch>
        </p:blipFill>
        <p:spPr bwMode="auto">
          <a:xfrm>
            <a:off x="9167149" y="1077642"/>
            <a:ext cx="3024851" cy="5007516"/>
          </a:xfrm>
          <a:prstGeom prst="rect">
            <a:avLst/>
          </a:prstGeom>
          <a:noFill/>
          <a:ln>
            <a:noFill/>
          </a:ln>
        </p:spPr>
      </p:pic>
    </p:spTree>
    <p:extLst>
      <p:ext uri="{BB962C8B-B14F-4D97-AF65-F5344CB8AC3E}">
        <p14:creationId xmlns:p14="http://schemas.microsoft.com/office/powerpoint/2010/main" val="92912370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1125</TotalTime>
  <Words>510</Words>
  <Application>Microsoft Office PowerPoint</Application>
  <PresentationFormat>Custom</PresentationFormat>
  <Paragraphs>133</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harshitha sudhir</dc:creator>
  <cp:lastModifiedBy>Swarnashree DS</cp:lastModifiedBy>
  <cp:revision>64</cp:revision>
  <dcterms:created xsi:type="dcterms:W3CDTF">2024-05-17T04:00:39Z</dcterms:created>
  <dcterms:modified xsi:type="dcterms:W3CDTF">2024-07-27T03:53:38Z</dcterms:modified>
</cp:coreProperties>
</file>