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GB" sz="2400" dirty="0"/>
              <a:t> </a:t>
            </a:r>
            <a:r>
              <a:rPr lang="en-GB" sz="2400" dirty="0" err="1"/>
              <a:t>S.Raveena</a:t>
            </a:r>
            <a:endParaRPr lang="en-US" sz="2400" dirty="0"/>
          </a:p>
          <a:p>
            <a:r>
              <a:rPr lang="en-US" sz="2400" dirty="0"/>
              <a:t>REGISTER NO:</a:t>
            </a:r>
            <a:r>
              <a:rPr lang="en-GB" sz="2400" dirty="0"/>
              <a:t> 312217033(F57C13CD17AB5BBA57140E64A2D40490)</a:t>
            </a:r>
            <a:endParaRPr lang="en-US" sz="2400" dirty="0"/>
          </a:p>
          <a:p>
            <a:r>
              <a:rPr lang="en-US" sz="2400" dirty="0"/>
              <a:t>DEPARTMENT:</a:t>
            </a:r>
            <a:r>
              <a:rPr lang="en-GB" sz="2400" dirty="0"/>
              <a:t> </a:t>
            </a:r>
            <a:r>
              <a:rPr lang="en-GB" sz="2400" dirty="0" err="1"/>
              <a:t>B.Com</a:t>
            </a:r>
            <a:r>
              <a:rPr lang="en-GB" sz="2400" dirty="0"/>
              <a:t> General</a:t>
            </a:r>
            <a:endParaRPr lang="en-US" sz="2400" dirty="0"/>
          </a:p>
          <a:p>
            <a:r>
              <a:rPr lang="en-US" sz="2400" dirty="0"/>
              <a:t>COLLEGE</a:t>
            </a:r>
            <a:r>
              <a:rPr lang="en-GB" sz="2400" dirty="0"/>
              <a:t>: Shri </a:t>
            </a:r>
            <a:r>
              <a:rPr lang="en-GB" sz="2400" dirty="0" err="1"/>
              <a:t>Krishnaswamy</a:t>
            </a:r>
            <a:r>
              <a:rPr lang="en-GB" sz="2400" dirty="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54087" y="98234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2CFB462-2BE4-C7B3-3E7E-99FEF3B98832}"/>
              </a:ext>
            </a:extLst>
          </p:cNvPr>
          <p:cNvSpPr txBox="1"/>
          <p:nvPr/>
        </p:nvSpPr>
        <p:spPr>
          <a:xfrm>
            <a:off x="1479352" y="1740531"/>
            <a:ext cx="5819180" cy="3416320"/>
          </a:xfrm>
          <a:prstGeom prst="rect">
            <a:avLst/>
          </a:prstGeom>
          <a:noFill/>
        </p:spPr>
        <p:txBody>
          <a:bodyPr wrap="square">
            <a:spAutoFit/>
          </a:bodyPr>
          <a:lstStyle/>
          <a:p>
            <a:r>
              <a:rPr lang="en-US" b="1" dirty="0"/>
              <a:t> </a:t>
            </a:r>
            <a:endParaRPr lang="en-GB" b="1" dirty="0"/>
          </a:p>
          <a:p>
            <a:endParaRPr lang="en-GB" b="1" dirty="0"/>
          </a:p>
          <a:p>
            <a:r>
              <a:rPr lang="en-US" b="1" dirty="0">
                <a:solidFill>
                  <a:schemeClr val="accent2"/>
                </a:solidFill>
              </a:rPr>
              <a:t> Pivot Table Construction</a:t>
            </a:r>
            <a:r>
              <a:rPr lang="en-GB" b="1" dirty="0"/>
              <a:t>: </a:t>
            </a:r>
            <a:r>
              <a:rPr lang="en-US" b="1" dirty="0"/>
              <a:t> Creating pivot tables to </a:t>
            </a:r>
            <a:r>
              <a:rPr lang="en-US" b="1" dirty="0" err="1"/>
              <a:t>summarise</a:t>
            </a:r>
            <a:r>
              <a:rPr lang="en-US" b="1" dirty="0"/>
              <a:t> and </a:t>
            </a:r>
            <a:r>
              <a:rPr lang="en-US" b="1" dirty="0" err="1"/>
              <a:t>analyse</a:t>
            </a:r>
            <a:r>
              <a:rPr lang="en-US" b="1" dirty="0"/>
              <a:t> the data across various dimensions, such as department, tenure, and turnover reasons.- </a:t>
            </a:r>
            <a:endParaRPr lang="en-GB" b="1" dirty="0"/>
          </a:p>
          <a:p>
            <a:endParaRPr lang="en-GB" b="1" dirty="0"/>
          </a:p>
          <a:p>
            <a:r>
              <a:rPr lang="en-US" b="1" dirty="0">
                <a:solidFill>
                  <a:schemeClr val="accent2"/>
                </a:solidFill>
              </a:rPr>
              <a:t>Trend Analysis</a:t>
            </a:r>
            <a:r>
              <a:rPr lang="en-GB" b="1" dirty="0"/>
              <a:t>: </a:t>
            </a:r>
            <a:r>
              <a:rPr lang="en-US" b="1" dirty="0"/>
              <a:t>Using pivot tables to identify trends and patterns in the data.-</a:t>
            </a:r>
            <a:endParaRPr lang="en-GB" b="1" dirty="0"/>
          </a:p>
          <a:p>
            <a:endParaRPr lang="en-GB" b="1" dirty="0"/>
          </a:p>
          <a:p>
            <a:r>
              <a:rPr lang="en-GB" b="1" dirty="0">
                <a:solidFill>
                  <a:schemeClr val="accent2"/>
                </a:solidFill>
              </a:rPr>
              <a:t>Correlation Analysis: </a:t>
            </a:r>
            <a:r>
              <a:rPr lang="en-GB" b="1" dirty="0"/>
              <a:t>E</a:t>
            </a:r>
            <a:r>
              <a:rPr lang="en-US" b="1" dirty="0" err="1"/>
              <a:t>xamining</a:t>
            </a:r>
            <a:r>
              <a:rPr lang="en-US" b="1" dirty="0"/>
              <a:t> relationships between turnover and factors like job satisfaction, performance, and tenure.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D3164A09-C76E-BA53-5018-07CD71084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755" y="1372369"/>
            <a:ext cx="6613526" cy="39902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AA055E-5741-5C00-1512-F5E070247BEC}"/>
              </a:ext>
            </a:extLst>
          </p:cNvPr>
          <p:cNvSpPr txBox="1"/>
          <p:nvPr/>
        </p:nvSpPr>
        <p:spPr>
          <a:xfrm>
            <a:off x="1131094" y="1738313"/>
            <a:ext cx="7605116" cy="2585323"/>
          </a:xfrm>
          <a:prstGeom prst="rect">
            <a:avLst/>
          </a:prstGeom>
          <a:noFill/>
        </p:spPr>
        <p:txBody>
          <a:bodyPr wrap="square">
            <a:spAutoFit/>
          </a:bodyPr>
          <a:lstStyle/>
          <a:p>
            <a:pPr marL="285750" indent="-285750">
              <a:buFont typeface="Arial" panose="020B0604020202020204" pitchFamily="34" charset="0"/>
              <a:buChar char="•"/>
            </a:pPr>
            <a:r>
              <a:rPr lang="en-US" b="1" dirty="0"/>
              <a:t>The analysis using pivot tables has provided valuable insights into the factors driving employee turnover within the </a:t>
            </a:r>
            <a:r>
              <a:rPr lang="en-US" b="1" dirty="0" err="1"/>
              <a:t>organisation</a:t>
            </a:r>
            <a:r>
              <a:rPr lang="en-US" b="1" dirty="0"/>
              <a:t>. </a:t>
            </a:r>
            <a:endParaRPr lang="en-GB" b="1"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US" b="1" dirty="0"/>
              <a:t>Key trends and areas of concern have been identified, allowing HR and management to focus on specific strategies to improve retention. </a:t>
            </a:r>
            <a:endParaRPr lang="en-GB" b="1" dirty="0"/>
          </a:p>
          <a:p>
            <a:pPr marL="285750" indent="-285750">
              <a:buFont typeface="Arial" panose="020B0604020202020204" pitchFamily="34" charset="0"/>
              <a:buChar char="•"/>
            </a:pPr>
            <a:endParaRPr lang="en-GB" b="1" dirty="0"/>
          </a:p>
          <a:p>
            <a:pPr marL="285750" indent="-285750">
              <a:buFont typeface="Arial" panose="020B0604020202020204" pitchFamily="34" charset="0"/>
              <a:buChar char="•"/>
            </a:pPr>
            <a:r>
              <a:rPr lang="en-US" b="1" dirty="0"/>
              <a:t>Future work could involve more advanced analytics, such as predictive modelling, to further enhance the understanding of employee turnover dynamics.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2"/>
                </a:solidFill>
              </a:rPr>
              <a:t>PROJECT</a:t>
            </a:r>
            <a:r>
              <a:rPr sz="4250" spc="-85" dirty="0">
                <a:solidFill>
                  <a:schemeClr val="accent2"/>
                </a:solidFill>
              </a:rPr>
              <a:t> </a:t>
            </a:r>
            <a:r>
              <a:rPr sz="4250" spc="25" dirty="0">
                <a:solidFill>
                  <a:schemeClr val="accent2"/>
                </a:solidFill>
              </a:rPr>
              <a:t>TITLE</a:t>
            </a:r>
            <a:endParaRPr sz="4250">
              <a:solidFill>
                <a:schemeClr val="accent2"/>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a:solidFill>
                  <a:srgbClr val="0F0F0F"/>
                </a:solidFill>
                <a:latin typeface="Times New Roman" panose="02020603050405020304" pitchFamily="18" charset="0"/>
                <a:cs typeface="Times New Roman" panose="02020603050405020304" pitchFamily="18" charset="0"/>
              </a:rPr>
              <a:t>USING PIVOT TABLES FOR EMPLOYEE TURNOVER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2"/>
                </a:solidFill>
              </a:rPr>
              <a:t>A</a:t>
            </a:r>
            <a:r>
              <a:rPr spc="-5" dirty="0">
                <a:solidFill>
                  <a:schemeClr val="accent2"/>
                </a:solidFill>
              </a:rPr>
              <a:t>G</a:t>
            </a:r>
            <a:r>
              <a:rPr spc="-35" dirty="0">
                <a:solidFill>
                  <a:schemeClr val="accent2"/>
                </a:solidFill>
              </a:rPr>
              <a:t>E</a:t>
            </a:r>
            <a:r>
              <a:rPr spc="15" dirty="0">
                <a:solidFill>
                  <a:schemeClr val="accent2"/>
                </a:solidFill>
              </a:rPr>
              <a:t>N</a:t>
            </a:r>
            <a:r>
              <a:rPr dirty="0">
                <a:solidFill>
                  <a:schemeClr val="accent2"/>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2"/>
                </a:solidFill>
              </a:rPr>
              <a:t>P</a:t>
            </a:r>
            <a:r>
              <a:rPr sz="4250" spc="15" dirty="0">
                <a:solidFill>
                  <a:schemeClr val="accent2"/>
                </a:solidFill>
              </a:rPr>
              <a:t>ROB</a:t>
            </a:r>
            <a:r>
              <a:rPr sz="4250" spc="55" dirty="0">
                <a:solidFill>
                  <a:schemeClr val="accent2"/>
                </a:solidFill>
              </a:rPr>
              <a:t>L</a:t>
            </a:r>
            <a:r>
              <a:rPr sz="4250" spc="-20" dirty="0">
                <a:solidFill>
                  <a:schemeClr val="accent2"/>
                </a:solidFill>
              </a:rPr>
              <a:t>E</a:t>
            </a:r>
            <a:r>
              <a:rPr sz="4250" spc="20" dirty="0">
                <a:solidFill>
                  <a:schemeClr val="accent2"/>
                </a:solidFill>
              </a:rPr>
              <a:t>M</a:t>
            </a:r>
            <a:r>
              <a:rPr sz="4250" dirty="0">
                <a:solidFill>
                  <a:schemeClr val="accent2"/>
                </a:solidFill>
              </a:rPr>
              <a:t>	</a:t>
            </a:r>
            <a:r>
              <a:rPr sz="4250" spc="10" dirty="0">
                <a:solidFill>
                  <a:schemeClr val="accent2"/>
                </a:solidFill>
              </a:rPr>
              <a:t>S</a:t>
            </a:r>
            <a:r>
              <a:rPr sz="4250" spc="-370" dirty="0">
                <a:solidFill>
                  <a:schemeClr val="accent2"/>
                </a:solidFill>
              </a:rPr>
              <a:t>T</a:t>
            </a:r>
            <a:r>
              <a:rPr sz="4250" spc="-375" dirty="0">
                <a:solidFill>
                  <a:schemeClr val="accent2"/>
                </a:solidFill>
              </a:rPr>
              <a:t>A</a:t>
            </a:r>
            <a:r>
              <a:rPr sz="4250" spc="15" dirty="0">
                <a:solidFill>
                  <a:schemeClr val="accent2"/>
                </a:solidFill>
              </a:rPr>
              <a:t>T</a:t>
            </a:r>
            <a:r>
              <a:rPr sz="4250" spc="-10" dirty="0">
                <a:solidFill>
                  <a:schemeClr val="accent2"/>
                </a:solidFill>
              </a:rPr>
              <a:t>E</a:t>
            </a:r>
            <a:r>
              <a:rPr sz="4250" spc="-20" dirty="0">
                <a:solidFill>
                  <a:schemeClr val="accent2"/>
                </a:solidFill>
              </a:rPr>
              <a:t>ME</a:t>
            </a:r>
            <a:r>
              <a:rPr sz="4250" spc="10" dirty="0">
                <a:solidFill>
                  <a:schemeClr val="accent2"/>
                </a:solidFill>
              </a:rPr>
              <a:t>NT</a:t>
            </a:r>
            <a:endParaRPr sz="4250">
              <a:solidFill>
                <a:schemeClr val="accent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850504B-9D44-ADA9-7906-DACA129BE533}"/>
              </a:ext>
            </a:extLst>
          </p:cNvPr>
          <p:cNvSpPr txBox="1"/>
          <p:nvPr/>
        </p:nvSpPr>
        <p:spPr>
          <a:xfrm>
            <a:off x="751285" y="2412861"/>
            <a:ext cx="6101952" cy="1754326"/>
          </a:xfrm>
          <a:prstGeom prst="rect">
            <a:avLst/>
          </a:prstGeom>
          <a:noFill/>
        </p:spPr>
        <p:txBody>
          <a:bodyPr wrap="square">
            <a:spAutoFit/>
          </a:bodyPr>
          <a:lstStyle/>
          <a:p>
            <a:r>
              <a:rPr lang="en-US" b="1" dirty="0"/>
              <a:t>Employee turnover is a significant challenge for </a:t>
            </a:r>
            <a:r>
              <a:rPr lang="en-US" b="1" dirty="0" err="1"/>
              <a:t>organisations</a:t>
            </a:r>
            <a:r>
              <a:rPr lang="en-US" b="1" dirty="0"/>
              <a:t>, leading to increased recruitment costs, loss of valuable knowledge, and disruptions in team dynamics</a:t>
            </a:r>
            <a:endParaRPr lang="en-GB" b="1" dirty="0"/>
          </a:p>
          <a:p>
            <a:r>
              <a:rPr lang="en-US" b="1" dirty="0"/>
              <a:t>.The challenge is to identify the patterns and factors contributing to employee turnover, which could help in devising strategies to retain talent.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2"/>
                </a:solidFill>
              </a:rPr>
              <a:t>PROJECT	</a:t>
            </a:r>
            <a:r>
              <a:rPr sz="4250" spc="-20" dirty="0">
                <a:solidFill>
                  <a:schemeClr val="accent2"/>
                </a:solidFill>
              </a:rPr>
              <a:t>OVERVIEW</a:t>
            </a:r>
            <a:endParaRPr sz="4250">
              <a:solidFill>
                <a:schemeClr val="accent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7175817-8493-C346-90E3-F9F09E42F556}"/>
              </a:ext>
            </a:extLst>
          </p:cNvPr>
          <p:cNvSpPr txBox="1"/>
          <p:nvPr/>
        </p:nvSpPr>
        <p:spPr>
          <a:xfrm>
            <a:off x="1247393" y="1941328"/>
            <a:ext cx="7924800" cy="4524315"/>
          </a:xfrm>
          <a:prstGeom prst="rect">
            <a:avLst/>
          </a:prstGeom>
          <a:noFill/>
        </p:spPr>
        <p:txBody>
          <a:bodyPr wrap="square" rtlCol="0">
            <a:spAutoFit/>
          </a:bodyPr>
          <a:lstStyle/>
          <a:p>
            <a:pPr marL="342900" indent="-342900"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This project aims to leverage pivot tables as a tool for analysing employee turnover within an organisation. </a:t>
            </a:r>
          </a:p>
          <a:p>
            <a:pPr marL="342900" indent="-342900" algn="l">
              <a:buFont typeface="Arial" panose="020B0604020202020204" pitchFamily="34" charset="0"/>
              <a:buChar char="•"/>
            </a:pPr>
            <a:endParaRPr lang="en-GB" sz="2400" b="1"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By organising and summarising large datasets, pivot tables can reveal insights about turnover rates, identifying trends across different departments, tenure, job roles, and other demographic factors. </a:t>
            </a:r>
          </a:p>
          <a:p>
            <a:pPr marL="342900" indent="-342900" algn="l">
              <a:buFont typeface="Arial" panose="020B0604020202020204" pitchFamily="34" charset="0"/>
              <a:buChar char="•"/>
            </a:pPr>
            <a:endParaRPr lang="en-GB" sz="2400" b="1"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400" b="1" i="0" dirty="0">
                <a:solidFill>
                  <a:srgbClr val="0D0D0D"/>
                </a:solidFill>
                <a:effectLst/>
                <a:latin typeface="Times New Roman" panose="02020603050405020304" pitchFamily="18" charset="0"/>
                <a:cs typeface="Times New Roman" panose="02020603050405020304" pitchFamily="18" charset="0"/>
              </a:rPr>
              <a:t>The project seeks to provide actionable insights to reduce turnover and improve employee retention strategies.</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2"/>
                </a:solidFill>
              </a:rPr>
              <a:t>W</a:t>
            </a:r>
            <a:r>
              <a:rPr sz="3200" spc="-20" dirty="0">
                <a:solidFill>
                  <a:schemeClr val="accent2"/>
                </a:solidFill>
              </a:rPr>
              <a:t>H</a:t>
            </a:r>
            <a:r>
              <a:rPr sz="3200" spc="20" dirty="0">
                <a:solidFill>
                  <a:schemeClr val="accent2"/>
                </a:solidFill>
              </a:rPr>
              <a:t>O</a:t>
            </a:r>
            <a:r>
              <a:rPr sz="3200" spc="-235" dirty="0">
                <a:solidFill>
                  <a:schemeClr val="accent2"/>
                </a:solidFill>
              </a:rPr>
              <a:t> </a:t>
            </a:r>
            <a:r>
              <a:rPr sz="3200" spc="-10" dirty="0">
                <a:solidFill>
                  <a:schemeClr val="accent2"/>
                </a:solidFill>
              </a:rPr>
              <a:t>AR</a:t>
            </a:r>
            <a:r>
              <a:rPr sz="3200" spc="15" dirty="0">
                <a:solidFill>
                  <a:schemeClr val="accent2"/>
                </a:solidFill>
              </a:rPr>
              <a:t>E</a:t>
            </a:r>
            <a:r>
              <a:rPr sz="3200" spc="-35" dirty="0">
                <a:solidFill>
                  <a:schemeClr val="accent2"/>
                </a:solidFill>
              </a:rPr>
              <a:t> </a:t>
            </a:r>
            <a:r>
              <a:rPr sz="3200" spc="-10" dirty="0">
                <a:solidFill>
                  <a:schemeClr val="accent2"/>
                </a:solidFill>
              </a:rPr>
              <a:t>T</a:t>
            </a:r>
            <a:r>
              <a:rPr sz="3200" spc="-15" dirty="0">
                <a:solidFill>
                  <a:schemeClr val="accent2"/>
                </a:solidFill>
              </a:rPr>
              <a:t>H</a:t>
            </a:r>
            <a:r>
              <a:rPr sz="3200" spc="15" dirty="0">
                <a:solidFill>
                  <a:schemeClr val="accent2"/>
                </a:solidFill>
              </a:rPr>
              <a:t>E</a:t>
            </a:r>
            <a:r>
              <a:rPr sz="3200" spc="-35" dirty="0">
                <a:solidFill>
                  <a:schemeClr val="accent2"/>
                </a:solidFill>
              </a:rPr>
              <a:t> </a:t>
            </a:r>
            <a:r>
              <a:rPr sz="3200" spc="-20" dirty="0">
                <a:solidFill>
                  <a:schemeClr val="accent2"/>
                </a:solidFill>
              </a:rPr>
              <a:t>E</a:t>
            </a:r>
            <a:r>
              <a:rPr sz="3200" spc="30" dirty="0">
                <a:solidFill>
                  <a:schemeClr val="accent2"/>
                </a:solidFill>
              </a:rPr>
              <a:t>N</a:t>
            </a:r>
            <a:r>
              <a:rPr sz="3200" spc="15" dirty="0">
                <a:solidFill>
                  <a:schemeClr val="accent2"/>
                </a:solidFill>
              </a:rPr>
              <a:t>D</a:t>
            </a:r>
            <a:r>
              <a:rPr sz="3200" spc="-45" dirty="0">
                <a:solidFill>
                  <a:schemeClr val="accent2"/>
                </a:solidFill>
              </a:rPr>
              <a:t> </a:t>
            </a:r>
            <a:r>
              <a:rPr sz="3200" dirty="0">
                <a:solidFill>
                  <a:schemeClr val="accent2"/>
                </a:solidFill>
              </a:rPr>
              <a:t>U</a:t>
            </a:r>
            <a:r>
              <a:rPr sz="3200" spc="10" dirty="0">
                <a:solidFill>
                  <a:schemeClr val="accent2"/>
                </a:solidFill>
              </a:rPr>
              <a:t>S</a:t>
            </a:r>
            <a:r>
              <a:rPr sz="3200" spc="-25" dirty="0">
                <a:solidFill>
                  <a:schemeClr val="accent2"/>
                </a:solidFill>
              </a:rPr>
              <a:t>E</a:t>
            </a:r>
            <a:r>
              <a:rPr sz="3200" spc="-10" dirty="0">
                <a:solidFill>
                  <a:schemeClr val="accent2"/>
                </a:solidFill>
              </a:rPr>
              <a:t>R</a:t>
            </a:r>
            <a:r>
              <a:rPr sz="3200" spc="5" dirty="0">
                <a:solidFill>
                  <a:schemeClr val="accent2"/>
                </a:solidFill>
              </a:rPr>
              <a:t>S?</a:t>
            </a:r>
            <a:endParaRPr sz="3200">
              <a:solidFill>
                <a:schemeClr val="accent2"/>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EB80F5-616D-18EF-5119-E7417F62216B}"/>
              </a:ext>
            </a:extLst>
          </p:cNvPr>
          <p:cNvSpPr txBox="1"/>
          <p:nvPr/>
        </p:nvSpPr>
        <p:spPr>
          <a:xfrm>
            <a:off x="1253133" y="2105353"/>
            <a:ext cx="6101952" cy="2308324"/>
          </a:xfrm>
          <a:prstGeom prst="rect">
            <a:avLst/>
          </a:prstGeom>
          <a:noFill/>
        </p:spPr>
        <p:txBody>
          <a:bodyPr wrap="square">
            <a:spAutoFit/>
          </a:bodyPr>
          <a:lstStyle/>
          <a:p>
            <a:pPr marL="285750" indent="-285750">
              <a:buFontTx/>
              <a:buChar char="-"/>
            </a:pPr>
            <a:r>
              <a:rPr lang="en-US" b="1" dirty="0">
                <a:solidFill>
                  <a:schemeClr val="accent2"/>
                </a:solidFill>
              </a:rPr>
              <a:t>HR Departments:</a:t>
            </a:r>
            <a:r>
              <a:rPr lang="en-US" b="1" dirty="0"/>
              <a:t> To identify trends in employee turnover and implement strategies to retain employees.- </a:t>
            </a:r>
            <a:endParaRPr lang="en-GB" b="1" dirty="0"/>
          </a:p>
          <a:p>
            <a:pPr marL="285750" indent="-285750">
              <a:buFontTx/>
              <a:buChar char="-"/>
            </a:pPr>
            <a:endParaRPr lang="en-GB" b="1" dirty="0"/>
          </a:p>
          <a:p>
            <a:pPr marL="285750" indent="-285750">
              <a:buFontTx/>
              <a:buChar char="-"/>
            </a:pPr>
            <a:r>
              <a:rPr lang="en-US" b="1" dirty="0">
                <a:solidFill>
                  <a:schemeClr val="accent2"/>
                </a:solidFill>
              </a:rPr>
              <a:t>Senior Management</a:t>
            </a:r>
            <a:r>
              <a:rPr lang="en-GB" b="1" dirty="0"/>
              <a:t>:</a:t>
            </a:r>
            <a:r>
              <a:rPr lang="en-US" b="1" dirty="0"/>
              <a:t> To understand the impact of turnover on the business and allocate resources effectively.</a:t>
            </a:r>
            <a:endParaRPr lang="en-GB" b="1" dirty="0"/>
          </a:p>
          <a:p>
            <a:pPr marL="285750" indent="-285750">
              <a:buFontTx/>
              <a:buChar char="-"/>
            </a:pPr>
            <a:endParaRPr lang="en-GB" b="1" dirty="0"/>
          </a:p>
          <a:p>
            <a:pPr marL="285750" indent="-285750">
              <a:buFontTx/>
              <a:buChar char="-"/>
            </a:pPr>
            <a:r>
              <a:rPr lang="en-US" b="1" dirty="0">
                <a:solidFill>
                  <a:schemeClr val="accent2"/>
                </a:solidFill>
              </a:rPr>
              <a:t>Team Leaders</a:t>
            </a:r>
            <a:r>
              <a:rPr lang="en-GB" b="1" dirty="0"/>
              <a:t>: </a:t>
            </a:r>
            <a:r>
              <a:rPr lang="en-US" b="1" dirty="0"/>
              <a:t>To address turnover at the team level and improve employee engagement.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186D30C-4E0A-2A13-05C5-FFF59A13E703}"/>
              </a:ext>
            </a:extLst>
          </p:cNvPr>
          <p:cNvSpPr txBox="1"/>
          <p:nvPr/>
        </p:nvSpPr>
        <p:spPr>
          <a:xfrm>
            <a:off x="3045024" y="2696289"/>
            <a:ext cx="6101952" cy="2308324"/>
          </a:xfrm>
          <a:prstGeom prst="rect">
            <a:avLst/>
          </a:prstGeom>
          <a:noFill/>
        </p:spPr>
        <p:txBody>
          <a:bodyPr wrap="square">
            <a:spAutoFit/>
          </a:bodyPr>
          <a:lstStyle/>
          <a:p>
            <a:r>
              <a:rPr lang="en-US" b="1" dirty="0">
                <a:solidFill>
                  <a:schemeClr val="accent2"/>
                </a:solidFill>
              </a:rPr>
              <a:t>Dynamic Analysis</a:t>
            </a:r>
            <a:r>
              <a:rPr lang="en-GB" b="1" dirty="0">
                <a:solidFill>
                  <a:schemeClr val="accent2"/>
                </a:solidFill>
              </a:rPr>
              <a:t> </a:t>
            </a:r>
            <a:r>
              <a:rPr lang="en-US" b="1" dirty="0"/>
              <a:t>: The ability to drill down into specific categories and time periods.</a:t>
            </a:r>
            <a:endParaRPr lang="en-GB" b="1" dirty="0"/>
          </a:p>
          <a:p>
            <a:endParaRPr lang="en-GB" b="1" dirty="0"/>
          </a:p>
          <a:p>
            <a:r>
              <a:rPr lang="en-US" b="1" dirty="0">
                <a:solidFill>
                  <a:schemeClr val="accent2"/>
                </a:solidFill>
              </a:rPr>
              <a:t>Trend Identification</a:t>
            </a:r>
            <a:r>
              <a:rPr lang="en-GB" b="1" dirty="0">
                <a:solidFill>
                  <a:schemeClr val="accent2"/>
                </a:solidFill>
              </a:rPr>
              <a:t> </a:t>
            </a:r>
            <a:r>
              <a:rPr lang="en-US" b="1" dirty="0"/>
              <a:t>: Highlighting departments or roles with high turnover rates.</a:t>
            </a:r>
            <a:endParaRPr lang="en-GB" b="1" dirty="0"/>
          </a:p>
          <a:p>
            <a:endParaRPr lang="en-GB" b="1" dirty="0"/>
          </a:p>
          <a:p>
            <a:r>
              <a:rPr lang="en-US" b="1" dirty="0">
                <a:solidFill>
                  <a:schemeClr val="accent2"/>
                </a:solidFill>
              </a:rPr>
              <a:t>Root Cause Analysis</a:t>
            </a:r>
            <a:r>
              <a:rPr lang="en-GB" b="1" dirty="0">
                <a:solidFill>
                  <a:schemeClr val="accent2"/>
                </a:solidFill>
              </a:rPr>
              <a:t> </a:t>
            </a:r>
            <a:r>
              <a:rPr lang="en-US" b="1" dirty="0"/>
              <a:t>: Identifying potential reasons for turnover to inform retention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DCEBD9A-5417-CCCE-F67B-FC998913F876}"/>
              </a:ext>
            </a:extLst>
          </p:cNvPr>
          <p:cNvSpPr txBox="1"/>
          <p:nvPr/>
        </p:nvSpPr>
        <p:spPr>
          <a:xfrm>
            <a:off x="1428750" y="2419291"/>
            <a:ext cx="7724179" cy="3139321"/>
          </a:xfrm>
          <a:prstGeom prst="rect">
            <a:avLst/>
          </a:prstGeom>
          <a:noFill/>
        </p:spPr>
        <p:txBody>
          <a:bodyPr wrap="square">
            <a:spAutoFit/>
          </a:bodyPr>
          <a:lstStyle/>
          <a:p>
            <a:r>
              <a:rPr lang="en-US" b="1" dirty="0">
                <a:solidFill>
                  <a:schemeClr val="accent2"/>
                </a:solidFill>
              </a:rPr>
              <a:t>Employee Demographics</a:t>
            </a:r>
            <a:r>
              <a:rPr lang="en-GB" b="1" dirty="0"/>
              <a:t> </a:t>
            </a:r>
            <a:r>
              <a:rPr lang="en-US" b="1" dirty="0"/>
              <a:t>: Age, gender, tenure, department, job role, and education level.</a:t>
            </a:r>
            <a:endParaRPr lang="en-GB" b="1" dirty="0"/>
          </a:p>
          <a:p>
            <a:endParaRPr lang="en-GB" b="1" dirty="0"/>
          </a:p>
          <a:p>
            <a:r>
              <a:rPr lang="en-GB" b="1" dirty="0">
                <a:solidFill>
                  <a:schemeClr val="accent2"/>
                </a:solidFill>
              </a:rPr>
              <a:t>E</a:t>
            </a:r>
            <a:r>
              <a:rPr lang="en-US" b="1" dirty="0" err="1">
                <a:solidFill>
                  <a:schemeClr val="accent2"/>
                </a:solidFill>
              </a:rPr>
              <a:t>mployment</a:t>
            </a:r>
            <a:r>
              <a:rPr lang="en-US" b="1" dirty="0">
                <a:solidFill>
                  <a:schemeClr val="accent2"/>
                </a:solidFill>
              </a:rPr>
              <a:t> History:</a:t>
            </a:r>
            <a:r>
              <a:rPr lang="en-US" b="1" dirty="0"/>
              <a:t> Start and end dates, promotions, and job changes within the </a:t>
            </a:r>
            <a:r>
              <a:rPr lang="en-US" b="1" dirty="0" err="1"/>
              <a:t>organisation</a:t>
            </a:r>
            <a:r>
              <a:rPr lang="en-US" b="1" dirty="0"/>
              <a:t>.</a:t>
            </a:r>
            <a:endParaRPr lang="en-GB" b="1" dirty="0"/>
          </a:p>
          <a:p>
            <a:endParaRPr lang="en-GB" b="1" dirty="0"/>
          </a:p>
          <a:p>
            <a:r>
              <a:rPr lang="en-US" b="1" dirty="0">
                <a:solidFill>
                  <a:schemeClr val="accent2"/>
                </a:solidFill>
              </a:rPr>
              <a:t>Turnover Information</a:t>
            </a:r>
            <a:r>
              <a:rPr lang="en-US" b="1" dirty="0"/>
              <a:t>: Reason for leaving, voluntary or involuntary termination, and exit interview feedback.</a:t>
            </a:r>
            <a:endParaRPr lang="en-GB" b="1" dirty="0"/>
          </a:p>
          <a:p>
            <a:endParaRPr lang="en-GB" b="1" dirty="0"/>
          </a:p>
          <a:p>
            <a:r>
              <a:rPr lang="en-US" b="1" dirty="0">
                <a:solidFill>
                  <a:schemeClr val="accent2"/>
                </a:solidFill>
              </a:rPr>
              <a:t> </a:t>
            </a:r>
            <a:r>
              <a:rPr lang="en-GB" b="1" dirty="0" err="1">
                <a:solidFill>
                  <a:schemeClr val="accent2"/>
                </a:solidFill>
              </a:rPr>
              <a:t>Pe</a:t>
            </a:r>
            <a:r>
              <a:rPr lang="en-US" b="1" dirty="0" err="1">
                <a:solidFill>
                  <a:schemeClr val="accent2"/>
                </a:solidFill>
              </a:rPr>
              <a:t>rformance</a:t>
            </a:r>
            <a:r>
              <a:rPr lang="en-US" b="1" dirty="0">
                <a:solidFill>
                  <a:schemeClr val="accent2"/>
                </a:solidFill>
              </a:rPr>
              <a:t> Data:</a:t>
            </a:r>
            <a:r>
              <a:rPr lang="en-US" b="1" dirty="0"/>
              <a:t> Annual reviews, performance ratings, and attendance records.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849FCF32-C5FF-6FFB-F5AC-BBDCBFDEDA50}"/>
              </a:ext>
            </a:extLst>
          </p:cNvPr>
          <p:cNvSpPr txBox="1"/>
          <p:nvPr/>
        </p:nvSpPr>
        <p:spPr>
          <a:xfrm>
            <a:off x="2646164" y="2538354"/>
            <a:ext cx="6101952" cy="2031325"/>
          </a:xfrm>
          <a:prstGeom prst="rect">
            <a:avLst/>
          </a:prstGeom>
          <a:noFill/>
        </p:spPr>
        <p:txBody>
          <a:bodyPr wrap="square">
            <a:spAutoFit/>
          </a:bodyPr>
          <a:lstStyle/>
          <a:p>
            <a:r>
              <a:rPr lang="en-US" b="1" dirty="0"/>
              <a:t>Wow, this solution provides a clear and practical approach to tackling employee turnover using pivot tables, making it easy for HR and management to gain deep insights and take actionable steps to improve retention. The dynamic analysis and trend identification features are particularly impressive, allowing </a:t>
            </a:r>
            <a:r>
              <a:rPr lang="en-US" b="1" dirty="0" err="1"/>
              <a:t>organisations</a:t>
            </a:r>
            <a:r>
              <a:rPr lang="en-US" b="1" dirty="0"/>
              <a:t> to pinpoint exactly where their retention efforts need to focus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569</Words>
  <Application>Microsoft Office PowerPoint</Application>
  <PresentationFormat>Widescreen</PresentationFormat>
  <Paragraphs>78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raveena s</cp:lastModifiedBy>
  <cp:revision>23</cp:revision>
  <dcterms:created xsi:type="dcterms:W3CDTF">2024-03-29T15:07:22Z</dcterms:created>
  <dcterms:modified xsi:type="dcterms:W3CDTF">2024-09-10T06:03:23Z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