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  <p:sldMasterId id="2147483663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128">
          <p15:clr>
            <a:srgbClr val="A4A3A4"/>
          </p15:clr>
        </p15:guide>
        <p15:guide id="2" orient="horz" pos="9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>
        <p:guide pos="4128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600"/>
              <a:buFont typeface="Arial"/>
              <a:buNone/>
            </a:pPr>
            <a:endParaRPr/>
          </a:p>
        </p:txBody>
      </p:sp>
      <p:sp>
        <p:nvSpPr>
          <p:cNvPr id="197" name="Google Shape;1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1028700" y="5078187"/>
            <a:ext cx="3222058" cy="96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1400"/>
              <a:buNone/>
              <a:defRPr sz="1400">
                <a:solidFill>
                  <a:srgbClr val="5A695E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sz="1400">
                <a:solidFill>
                  <a:srgbClr val="555555"/>
                </a:solidFill>
              </a:defRPr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sz="1400">
                <a:solidFill>
                  <a:srgbClr val="555555"/>
                </a:solidFill>
              </a:defRPr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sz="1400">
                <a:solidFill>
                  <a:srgbClr val="555555"/>
                </a:solidFill>
              </a:defRPr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sz="1400">
                <a:solidFill>
                  <a:srgbClr val="55555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>
            <a:spLocks noGrp="1"/>
          </p:cNvSpPr>
          <p:nvPr>
            <p:ph type="pic" idx="2"/>
          </p:nvPr>
        </p:nvSpPr>
        <p:spPr>
          <a:xfrm>
            <a:off x="6221413" y="0"/>
            <a:ext cx="4941887" cy="572611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2"/>
          <p:cNvCxnSpPr/>
          <p:nvPr/>
        </p:nvCxnSpPr>
        <p:spPr>
          <a:xfrm>
            <a:off x="1028700" y="457211"/>
            <a:ext cx="1142999" cy="0"/>
          </a:xfrm>
          <a:prstGeom prst="straightConnector1">
            <a:avLst/>
          </a:prstGeom>
          <a:noFill/>
          <a:ln w="15875" cap="flat" cmpd="sng">
            <a:solidFill>
              <a:srgbClr val="5A695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7200"/>
              <a:buFont typeface="Arial"/>
              <a:buNone/>
              <a:defRPr sz="7200">
                <a:solidFill>
                  <a:srgbClr val="5A695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rgbClr val="5A695E"/>
                </a:solidFill>
              </a:defRPr>
            </a:lvl1pPr>
            <a:lvl2pPr lvl="1">
              <a:buNone/>
              <a:defRPr sz="1300">
                <a:solidFill>
                  <a:srgbClr val="5A695E"/>
                </a:solidFill>
              </a:defRPr>
            </a:lvl2pPr>
            <a:lvl3pPr lvl="2">
              <a:buNone/>
              <a:defRPr sz="1300">
                <a:solidFill>
                  <a:srgbClr val="5A695E"/>
                </a:solidFill>
              </a:defRPr>
            </a:lvl3pPr>
            <a:lvl4pPr lvl="3">
              <a:buNone/>
              <a:defRPr sz="1300">
                <a:solidFill>
                  <a:srgbClr val="5A695E"/>
                </a:solidFill>
              </a:defRPr>
            </a:lvl4pPr>
            <a:lvl5pPr lvl="4">
              <a:buNone/>
              <a:defRPr sz="1300">
                <a:solidFill>
                  <a:srgbClr val="5A695E"/>
                </a:solidFill>
              </a:defRPr>
            </a:lvl5pPr>
            <a:lvl6pPr lvl="5">
              <a:buNone/>
              <a:defRPr sz="1300">
                <a:solidFill>
                  <a:srgbClr val="5A695E"/>
                </a:solidFill>
              </a:defRPr>
            </a:lvl6pPr>
            <a:lvl7pPr lvl="6">
              <a:buNone/>
              <a:defRPr sz="1300">
                <a:solidFill>
                  <a:srgbClr val="5A695E"/>
                </a:solidFill>
              </a:defRPr>
            </a:lvl7pPr>
            <a:lvl8pPr lvl="7">
              <a:buNone/>
              <a:defRPr sz="1300">
                <a:solidFill>
                  <a:srgbClr val="5A695E"/>
                </a:solidFill>
              </a:defRPr>
            </a:lvl8pPr>
            <a:lvl9pPr lvl="8">
              <a:buNone/>
              <a:defRPr sz="1300">
                <a:solidFill>
                  <a:srgbClr val="5A695E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accent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761917" y="517972"/>
            <a:ext cx="310896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  <a:defRPr sz="88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>
            <a:spLocks noGrp="1"/>
          </p:cNvSpPr>
          <p:nvPr>
            <p:ph type="pic" idx="2"/>
          </p:nvPr>
        </p:nvSpPr>
        <p:spPr>
          <a:xfrm>
            <a:off x="1036601" y="3552677"/>
            <a:ext cx="1874874" cy="2848123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2"/>
          <p:cNvSpPr>
            <a:spLocks noGrp="1"/>
          </p:cNvSpPr>
          <p:nvPr>
            <p:ph type="pic" idx="3"/>
          </p:nvPr>
        </p:nvSpPr>
        <p:spPr>
          <a:xfrm>
            <a:off x="3101197" y="3552677"/>
            <a:ext cx="1874874" cy="2848123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2"/>
          <p:cNvSpPr>
            <a:spLocks noGrp="1"/>
          </p:cNvSpPr>
          <p:nvPr>
            <p:ph type="pic" idx="4"/>
          </p:nvPr>
        </p:nvSpPr>
        <p:spPr>
          <a:xfrm>
            <a:off x="5166324" y="3552677"/>
            <a:ext cx="1874874" cy="2848123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2"/>
          <p:cNvSpPr>
            <a:spLocks noGrp="1"/>
          </p:cNvSpPr>
          <p:nvPr>
            <p:ph type="pic" idx="5"/>
          </p:nvPr>
        </p:nvSpPr>
        <p:spPr>
          <a:xfrm>
            <a:off x="7239069" y="3552677"/>
            <a:ext cx="1874874" cy="2848123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2"/>
          <p:cNvSpPr>
            <a:spLocks noGrp="1"/>
          </p:cNvSpPr>
          <p:nvPr>
            <p:ph type="pic" idx="6"/>
          </p:nvPr>
        </p:nvSpPr>
        <p:spPr>
          <a:xfrm>
            <a:off x="9296046" y="3552677"/>
            <a:ext cx="1874874" cy="2848123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4400"/>
              <a:buFont typeface="Arial"/>
              <a:buNone/>
              <a:defRPr>
                <a:solidFill>
                  <a:srgbClr val="5A695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7"/>
          </p:nvPr>
        </p:nvSpPr>
        <p:spPr>
          <a:xfrm>
            <a:off x="1036638" y="2717800"/>
            <a:ext cx="18669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  <a:defRPr sz="1800">
                <a:solidFill>
                  <a:srgbClr val="5A695E"/>
                </a:solidFill>
              </a:defRPr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marL="1371600" lvl="2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marL="1828800" lvl="3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8"/>
          </p:nvPr>
        </p:nvSpPr>
        <p:spPr>
          <a:xfrm>
            <a:off x="3086100" y="2718405"/>
            <a:ext cx="18669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  <a:defRPr sz="1800">
                <a:solidFill>
                  <a:srgbClr val="5A695E"/>
                </a:solidFill>
              </a:defRPr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marL="1371600" lvl="2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marL="1828800" lvl="3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9"/>
          </p:nvPr>
        </p:nvSpPr>
        <p:spPr>
          <a:xfrm>
            <a:off x="5143500" y="2718405"/>
            <a:ext cx="18669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  <a:defRPr sz="1800">
                <a:solidFill>
                  <a:srgbClr val="5A695E"/>
                </a:solidFill>
              </a:defRPr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marL="1371600" lvl="2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marL="1828800" lvl="3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3"/>
          </p:nvPr>
        </p:nvSpPr>
        <p:spPr>
          <a:xfrm>
            <a:off x="7239070" y="2718405"/>
            <a:ext cx="18669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  <a:defRPr sz="1800">
                <a:solidFill>
                  <a:srgbClr val="5A695E"/>
                </a:solidFill>
              </a:defRPr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marL="1371600" lvl="2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marL="1828800" lvl="3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body" idx="14"/>
          </p:nvPr>
        </p:nvSpPr>
        <p:spPr>
          <a:xfrm>
            <a:off x="9304020" y="2718405"/>
            <a:ext cx="18669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  <a:defRPr sz="1800">
                <a:solidFill>
                  <a:srgbClr val="5A695E"/>
                </a:solidFill>
              </a:defRPr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marL="1371600" lvl="2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marL="1828800" lvl="3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1 Column">
  <p:cSld name="Content 1 Column">
    <p:bg>
      <p:bgPr>
        <a:solidFill>
          <a:schemeClr val="lt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>
            <a:spLocks noGrp="1"/>
          </p:cNvSpPr>
          <p:nvPr>
            <p:ph type="pic" idx="2"/>
          </p:nvPr>
        </p:nvSpPr>
        <p:spPr>
          <a:xfrm>
            <a:off x="1028700" y="3543300"/>
            <a:ext cx="3924300" cy="3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3"/>
          <p:cNvSpPr txBox="1">
            <a:spLocks noGrp="1"/>
          </p:cNvSpPr>
          <p:nvPr>
            <p:ph type="body" idx="1"/>
          </p:nvPr>
        </p:nvSpPr>
        <p:spPr>
          <a:xfrm>
            <a:off x="6191250" y="1981200"/>
            <a:ext cx="4972050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95534" y="539225"/>
            <a:ext cx="3924300" cy="2434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7200"/>
              <a:buFont typeface="Arial"/>
              <a:buNone/>
              <a:defRPr sz="7200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1" name="Google Shape;101;p13"/>
          <p:cNvCxnSpPr/>
          <p:nvPr/>
        </p:nvCxnSpPr>
        <p:spPr>
          <a:xfrm>
            <a:off x="1028700" y="457211"/>
            <a:ext cx="1142999" cy="0"/>
          </a:xfrm>
          <a:prstGeom prst="straightConnector1">
            <a:avLst/>
          </a:prstGeom>
          <a:noFill/>
          <a:ln w="15875" cap="flat" cmpd="sng">
            <a:solidFill>
              <a:srgbClr val="5A695E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3 Column">
  <p:cSld name="Content 3 Column">
    <p:bg>
      <p:bgPr>
        <a:solidFill>
          <a:schemeClr val="accen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>
            <a:spLocks noGrp="1"/>
          </p:cNvSpPr>
          <p:nvPr>
            <p:ph type="pic" idx="2"/>
          </p:nvPr>
        </p:nvSpPr>
        <p:spPr>
          <a:xfrm>
            <a:off x="6210300" y="0"/>
            <a:ext cx="4953000" cy="33020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1028700" y="3556002"/>
            <a:ext cx="310896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800"/>
              <a:buChar char="•"/>
              <a:defRPr>
                <a:solidFill>
                  <a:srgbClr val="5A695E"/>
                </a:solidFill>
              </a:defRPr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body" idx="3"/>
          </p:nvPr>
        </p:nvSpPr>
        <p:spPr>
          <a:xfrm>
            <a:off x="4541520" y="3556001"/>
            <a:ext cx="3108960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800"/>
              <a:buChar char="•"/>
              <a:defRPr>
                <a:solidFill>
                  <a:srgbClr val="5A695E"/>
                </a:solidFill>
              </a:defRPr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4"/>
          </p:nvPr>
        </p:nvSpPr>
        <p:spPr>
          <a:xfrm>
            <a:off x="8054340" y="3556001"/>
            <a:ext cx="3108960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800"/>
              <a:buChar char="•"/>
              <a:defRPr>
                <a:solidFill>
                  <a:srgbClr val="5A695E"/>
                </a:solidFill>
              </a:defRPr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895530" y="539225"/>
            <a:ext cx="3924300" cy="2434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7200"/>
              <a:buFont typeface="Arial"/>
              <a:buNone/>
              <a:defRPr sz="7200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0" name="Google Shape;110;p14"/>
          <p:cNvCxnSpPr/>
          <p:nvPr/>
        </p:nvCxnSpPr>
        <p:spPr>
          <a:xfrm>
            <a:off x="1028700" y="457211"/>
            <a:ext cx="1142999" cy="0"/>
          </a:xfrm>
          <a:prstGeom prst="straightConnector1">
            <a:avLst/>
          </a:prstGeom>
          <a:noFill/>
          <a:ln w="15875" cap="flat" cmpd="sng">
            <a:solidFill>
              <a:srgbClr val="5A695E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bg>
      <p:bgPr>
        <a:solidFill>
          <a:schemeClr val="accent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896829" y="573503"/>
            <a:ext cx="10156826" cy="136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7200"/>
              <a:buFont typeface="Arial"/>
              <a:buNone/>
              <a:defRPr sz="7200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>
            <a:off x="1028700" y="457211"/>
            <a:ext cx="1142999" cy="0"/>
          </a:xfrm>
          <a:prstGeom prst="straightConnector1">
            <a:avLst/>
          </a:prstGeom>
          <a:noFill/>
          <a:ln w="15875" cap="flat" cmpd="sng">
            <a:solidFill>
              <a:srgbClr val="5A695E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">
  <p:cSld name="Contact">
    <p:bg>
      <p:bgPr>
        <a:solidFill>
          <a:schemeClr val="lt2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>
            <a:spLocks noGrp="1"/>
          </p:cNvSpPr>
          <p:nvPr>
            <p:ph type="pic" idx="2"/>
          </p:nvPr>
        </p:nvSpPr>
        <p:spPr>
          <a:xfrm>
            <a:off x="6210300" y="3543302"/>
            <a:ext cx="4953000" cy="2849562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6"/>
          <p:cNvSpPr>
            <a:spLocks noGrp="1"/>
          </p:cNvSpPr>
          <p:nvPr>
            <p:ph type="pic" idx="3"/>
          </p:nvPr>
        </p:nvSpPr>
        <p:spPr>
          <a:xfrm>
            <a:off x="6210300" y="465138"/>
            <a:ext cx="4953000" cy="2849562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761917" y="517972"/>
            <a:ext cx="295656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  <a:defRPr sz="88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4"/>
          </p:nvPr>
        </p:nvSpPr>
        <p:spPr>
          <a:xfrm>
            <a:off x="1040130" y="2009776"/>
            <a:ext cx="3924300" cy="284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ts val="1600"/>
              <a:buNone/>
              <a:defRPr sz="1600">
                <a:solidFill>
                  <a:srgbClr val="555555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2000"/>
              <a:buNone/>
              <a:defRPr sz="2000">
                <a:solidFill>
                  <a:srgbClr val="555555"/>
                </a:solidFill>
              </a:defRPr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800"/>
              <a:buNone/>
              <a:defRPr sz="1800">
                <a:solidFill>
                  <a:srgbClr val="555555"/>
                </a:solidFill>
              </a:defRPr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600"/>
              <a:buNone/>
              <a:defRPr sz="1600">
                <a:solidFill>
                  <a:srgbClr val="555555"/>
                </a:solidFill>
              </a:defRPr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600"/>
              <a:buNone/>
              <a:defRPr sz="1600">
                <a:solidFill>
                  <a:srgbClr val="55555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5"/>
          </p:nvPr>
        </p:nvSpPr>
        <p:spPr>
          <a:xfrm>
            <a:off x="1039813" y="5067300"/>
            <a:ext cx="3913187" cy="131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sz="16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1040130" y="465136"/>
            <a:ext cx="3935647" cy="1340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4400"/>
              <a:buFont typeface="Arial"/>
              <a:buNone/>
              <a:defRPr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accen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761917" y="517972"/>
            <a:ext cx="310896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  <a:defRPr sz="88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>
            <a:spLocks noGrp="1"/>
          </p:cNvSpPr>
          <p:nvPr>
            <p:ph type="pic" idx="2"/>
          </p:nvPr>
        </p:nvSpPr>
        <p:spPr>
          <a:xfrm>
            <a:off x="1036601" y="3552677"/>
            <a:ext cx="1874874" cy="2848123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3"/>
          <p:cNvSpPr>
            <a:spLocks noGrp="1"/>
          </p:cNvSpPr>
          <p:nvPr>
            <p:ph type="pic" idx="3"/>
          </p:nvPr>
        </p:nvSpPr>
        <p:spPr>
          <a:xfrm>
            <a:off x="3101197" y="3552677"/>
            <a:ext cx="1874874" cy="2848123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3"/>
          <p:cNvSpPr>
            <a:spLocks noGrp="1"/>
          </p:cNvSpPr>
          <p:nvPr>
            <p:ph type="pic" idx="4"/>
          </p:nvPr>
        </p:nvSpPr>
        <p:spPr>
          <a:xfrm>
            <a:off x="5166324" y="3552677"/>
            <a:ext cx="1874874" cy="2848123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3"/>
          <p:cNvSpPr>
            <a:spLocks noGrp="1"/>
          </p:cNvSpPr>
          <p:nvPr>
            <p:ph type="pic" idx="5"/>
          </p:nvPr>
        </p:nvSpPr>
        <p:spPr>
          <a:xfrm>
            <a:off x="7239069" y="3552677"/>
            <a:ext cx="1874874" cy="2848123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3"/>
          <p:cNvSpPr>
            <a:spLocks noGrp="1"/>
          </p:cNvSpPr>
          <p:nvPr>
            <p:ph type="pic" idx="6"/>
          </p:nvPr>
        </p:nvSpPr>
        <p:spPr>
          <a:xfrm>
            <a:off x="9296046" y="3552677"/>
            <a:ext cx="1874874" cy="2848123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4400"/>
              <a:buFont typeface="Arial"/>
              <a:buNone/>
              <a:defRPr>
                <a:solidFill>
                  <a:srgbClr val="5A695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7"/>
          </p:nvPr>
        </p:nvSpPr>
        <p:spPr>
          <a:xfrm>
            <a:off x="1036638" y="2717800"/>
            <a:ext cx="18669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  <a:defRPr sz="1800">
                <a:solidFill>
                  <a:srgbClr val="5A695E"/>
                </a:solidFill>
              </a:defRPr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marL="1371600" lvl="2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marL="1828800" lvl="3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8"/>
          </p:nvPr>
        </p:nvSpPr>
        <p:spPr>
          <a:xfrm>
            <a:off x="3086100" y="2718405"/>
            <a:ext cx="18669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  <a:defRPr sz="1800">
                <a:solidFill>
                  <a:srgbClr val="5A695E"/>
                </a:solidFill>
              </a:defRPr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marL="1371600" lvl="2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marL="1828800" lvl="3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9"/>
          </p:nvPr>
        </p:nvSpPr>
        <p:spPr>
          <a:xfrm>
            <a:off x="5143500" y="2718405"/>
            <a:ext cx="18669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  <a:defRPr sz="1800">
                <a:solidFill>
                  <a:srgbClr val="5A695E"/>
                </a:solidFill>
              </a:defRPr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marL="1371600" lvl="2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marL="1828800" lvl="3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body" idx="13"/>
          </p:nvPr>
        </p:nvSpPr>
        <p:spPr>
          <a:xfrm>
            <a:off x="7239070" y="2718405"/>
            <a:ext cx="18669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  <a:defRPr sz="1800">
                <a:solidFill>
                  <a:srgbClr val="5A695E"/>
                </a:solidFill>
              </a:defRPr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marL="1371600" lvl="2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marL="1828800" lvl="3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4"/>
          </p:nvPr>
        </p:nvSpPr>
        <p:spPr>
          <a:xfrm>
            <a:off x="9304020" y="2718405"/>
            <a:ext cx="18669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  <a:defRPr sz="1800">
                <a:solidFill>
                  <a:srgbClr val="5A695E"/>
                </a:solidFill>
              </a:defRPr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marL="1371600" lvl="2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marL="1828800" lvl="3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bg>
      <p:bgPr>
        <a:solidFill>
          <a:schemeClr val="accen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>
            <a:spLocks noGrp="1"/>
          </p:cNvSpPr>
          <p:nvPr>
            <p:ph type="pic" idx="2"/>
          </p:nvPr>
        </p:nvSpPr>
        <p:spPr>
          <a:xfrm>
            <a:off x="8847137" y="3862387"/>
            <a:ext cx="2316163" cy="2538413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5"/>
          <p:cNvSpPr>
            <a:spLocks noGrp="1"/>
          </p:cNvSpPr>
          <p:nvPr>
            <p:ph type="pic" idx="3"/>
          </p:nvPr>
        </p:nvSpPr>
        <p:spPr>
          <a:xfrm>
            <a:off x="6210300" y="3854450"/>
            <a:ext cx="2316163" cy="2538413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5"/>
          <p:cNvSpPr>
            <a:spLocks noGrp="1"/>
          </p:cNvSpPr>
          <p:nvPr>
            <p:ph type="pic" idx="4"/>
          </p:nvPr>
        </p:nvSpPr>
        <p:spPr>
          <a:xfrm>
            <a:off x="6210300" y="465138"/>
            <a:ext cx="4953000" cy="3090862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761917" y="517972"/>
            <a:ext cx="295656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  <a:defRPr sz="8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5"/>
          </p:nvPr>
        </p:nvSpPr>
        <p:spPr>
          <a:xfrm>
            <a:off x="1040130" y="2009775"/>
            <a:ext cx="3924300" cy="439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1600"/>
              <a:buNone/>
              <a:defRPr sz="1600">
                <a:solidFill>
                  <a:srgbClr val="5A695E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2000"/>
              <a:buNone/>
              <a:defRPr sz="2000">
                <a:solidFill>
                  <a:srgbClr val="555555"/>
                </a:solidFill>
              </a:defRPr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800"/>
              <a:buNone/>
              <a:defRPr sz="1800">
                <a:solidFill>
                  <a:srgbClr val="555555"/>
                </a:solidFill>
              </a:defRPr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600"/>
              <a:buNone/>
              <a:defRPr sz="1600">
                <a:solidFill>
                  <a:srgbClr val="555555"/>
                </a:solidFill>
              </a:defRPr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600"/>
              <a:buNone/>
              <a:defRPr sz="1600">
                <a:solidFill>
                  <a:srgbClr val="55555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1028700" y="465137"/>
            <a:ext cx="3935647" cy="1340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4400"/>
              <a:buFont typeface="Arial"/>
              <a:buNone/>
              <a:defRPr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accen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1028700" y="5078187"/>
            <a:ext cx="3222058" cy="96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1400"/>
              <a:buNone/>
              <a:defRPr sz="1400">
                <a:solidFill>
                  <a:srgbClr val="5A695E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sz="1400">
                <a:solidFill>
                  <a:srgbClr val="555555"/>
                </a:solidFill>
              </a:defRPr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sz="1400">
                <a:solidFill>
                  <a:srgbClr val="555555"/>
                </a:solidFill>
              </a:defRPr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sz="1400">
                <a:solidFill>
                  <a:srgbClr val="555555"/>
                </a:solidFill>
              </a:defRPr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sz="1400">
                <a:solidFill>
                  <a:srgbClr val="55555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>
            <a:spLocks noGrp="1"/>
          </p:cNvSpPr>
          <p:nvPr>
            <p:ph type="pic" idx="2"/>
          </p:nvPr>
        </p:nvSpPr>
        <p:spPr>
          <a:xfrm>
            <a:off x="6221413" y="0"/>
            <a:ext cx="4941887" cy="572611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54" name="Google Shape;54;p6"/>
          <p:cNvCxnSpPr/>
          <p:nvPr/>
        </p:nvCxnSpPr>
        <p:spPr>
          <a:xfrm>
            <a:off x="1028700" y="457211"/>
            <a:ext cx="1142999" cy="0"/>
          </a:xfrm>
          <a:prstGeom prst="straightConnector1">
            <a:avLst/>
          </a:prstGeom>
          <a:noFill/>
          <a:ln w="15875" cap="flat" cmpd="sng">
            <a:solidFill>
              <a:srgbClr val="5A695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7200"/>
              <a:buFont typeface="Arial"/>
              <a:buNone/>
              <a:defRPr sz="7200">
                <a:solidFill>
                  <a:srgbClr val="5A695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rgbClr val="5A695E"/>
                </a:solidFill>
              </a:defRPr>
            </a:lvl1pPr>
            <a:lvl2pPr lvl="1">
              <a:buNone/>
              <a:defRPr sz="1300">
                <a:solidFill>
                  <a:srgbClr val="5A695E"/>
                </a:solidFill>
              </a:defRPr>
            </a:lvl2pPr>
            <a:lvl3pPr lvl="2">
              <a:buNone/>
              <a:defRPr sz="1300">
                <a:solidFill>
                  <a:srgbClr val="5A695E"/>
                </a:solidFill>
              </a:defRPr>
            </a:lvl3pPr>
            <a:lvl4pPr lvl="3">
              <a:buNone/>
              <a:defRPr sz="1300">
                <a:solidFill>
                  <a:srgbClr val="5A695E"/>
                </a:solidFill>
              </a:defRPr>
            </a:lvl4pPr>
            <a:lvl5pPr lvl="4">
              <a:buNone/>
              <a:defRPr sz="1300">
                <a:solidFill>
                  <a:srgbClr val="5A695E"/>
                </a:solidFill>
              </a:defRPr>
            </a:lvl5pPr>
            <a:lvl6pPr lvl="5">
              <a:buNone/>
              <a:defRPr sz="1300">
                <a:solidFill>
                  <a:srgbClr val="5A695E"/>
                </a:solidFill>
              </a:defRPr>
            </a:lvl6pPr>
            <a:lvl7pPr lvl="6">
              <a:buNone/>
              <a:defRPr sz="1300">
                <a:solidFill>
                  <a:srgbClr val="5A695E"/>
                </a:solidFill>
              </a:defRPr>
            </a:lvl7pPr>
            <a:lvl8pPr lvl="7">
              <a:buNone/>
              <a:defRPr sz="1300">
                <a:solidFill>
                  <a:srgbClr val="5A695E"/>
                </a:solidFill>
              </a:defRPr>
            </a:lvl8pPr>
            <a:lvl9pPr lvl="8">
              <a:buNone/>
              <a:defRPr sz="1300">
                <a:solidFill>
                  <a:srgbClr val="5A695E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bg>
      <p:bgPr>
        <a:solidFill>
          <a:schemeClr val="lt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body" idx="1"/>
          </p:nvPr>
        </p:nvSpPr>
        <p:spPr>
          <a:xfrm>
            <a:off x="7258050" y="2000250"/>
            <a:ext cx="4667250" cy="3398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000"/>
              <a:buNone/>
              <a:defRPr sz="2000">
                <a:solidFill>
                  <a:srgbClr val="5A695E"/>
                </a:solidFill>
              </a:defRPr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7200"/>
              <a:buFont typeface="Arial"/>
              <a:buNone/>
              <a:defRPr sz="7200">
                <a:solidFill>
                  <a:srgbClr val="5A695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1028700" y="457211"/>
            <a:ext cx="1142999" cy="0"/>
          </a:xfrm>
          <a:prstGeom prst="straightConnector1">
            <a:avLst/>
          </a:prstGeom>
          <a:noFill/>
          <a:ln w="15875" cap="flat" cmpd="sng">
            <a:solidFill>
              <a:srgbClr val="5A695E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">
  <p:cSld name="Section Break">
    <p:bg>
      <p:bgPr>
        <a:solidFill>
          <a:schemeClr val="accent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body" idx="1"/>
          </p:nvPr>
        </p:nvSpPr>
        <p:spPr>
          <a:xfrm>
            <a:off x="2773045" y="2426610"/>
            <a:ext cx="2378075" cy="11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  <a:defRPr sz="8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4400"/>
              <a:buFont typeface="Arial"/>
              <a:buNone/>
              <a:defRPr>
                <a:solidFill>
                  <a:srgbClr val="5A695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chemeClr val="lt1"/>
                </a:solidFill>
              </a:defRPr>
            </a:lvl1pPr>
            <a:lvl2pPr lvl="1">
              <a:buNone/>
              <a:defRPr sz="1300">
                <a:solidFill>
                  <a:schemeClr val="lt1"/>
                </a:solidFill>
              </a:defRPr>
            </a:lvl2pPr>
            <a:lvl3pPr lvl="2">
              <a:buNone/>
              <a:defRPr sz="1300">
                <a:solidFill>
                  <a:schemeClr val="lt1"/>
                </a:solidFill>
              </a:defRPr>
            </a:lvl3pPr>
            <a:lvl4pPr lvl="3">
              <a:buNone/>
              <a:defRPr sz="1300">
                <a:solidFill>
                  <a:schemeClr val="lt1"/>
                </a:solidFill>
              </a:defRPr>
            </a:lvl4pPr>
            <a:lvl5pPr lvl="4">
              <a:buNone/>
              <a:defRPr sz="1300">
                <a:solidFill>
                  <a:schemeClr val="lt1"/>
                </a:solidFill>
              </a:defRPr>
            </a:lvl5pPr>
            <a:lvl6pPr lvl="5">
              <a:buNone/>
              <a:defRPr sz="1300">
                <a:solidFill>
                  <a:schemeClr val="lt1"/>
                </a:solidFill>
              </a:defRPr>
            </a:lvl6pPr>
            <a:lvl7pPr lvl="6">
              <a:buNone/>
              <a:defRPr sz="1300">
                <a:solidFill>
                  <a:schemeClr val="lt1"/>
                </a:solidFill>
              </a:defRPr>
            </a:lvl7pPr>
            <a:lvl8pPr lvl="7">
              <a:buNone/>
              <a:defRPr sz="1300">
                <a:solidFill>
                  <a:schemeClr val="lt1"/>
                </a:solidFill>
              </a:defRPr>
            </a:lvl8pPr>
            <a:lvl9pPr lvl="8">
              <a:buNone/>
              <a:defRPr sz="13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Graph">
  <p:cSld name="Chart and Graph">
    <p:bg>
      <p:bgPr>
        <a:solidFill>
          <a:schemeClr val="lt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1022147" y="0"/>
            <a:ext cx="3938588" cy="64008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000"/>
              <a:buFont typeface="Arial"/>
              <a:buNone/>
              <a:defRPr sz="2000">
                <a:solidFill>
                  <a:srgbClr val="5A695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lt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854075" y="1625600"/>
            <a:ext cx="10499725" cy="486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854074" y="122239"/>
            <a:ext cx="10499725" cy="1355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4400"/>
              <a:buFont typeface="Arial"/>
              <a:buNone/>
              <a:defRPr>
                <a:solidFill>
                  <a:srgbClr val="5A695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648">
          <p15:clr>
            <a:srgbClr val="F26B43"/>
          </p15:clr>
        </p15:guide>
        <p15:guide id="2" pos="1176">
          <p15:clr>
            <a:srgbClr val="F26B43"/>
          </p15:clr>
        </p15:guide>
        <p15:guide id="3" pos="1296">
          <p15:clr>
            <a:srgbClr val="F26B43"/>
          </p15:clr>
        </p15:guide>
        <p15:guide id="4" pos="1824">
          <p15:clr>
            <a:srgbClr val="F26B43"/>
          </p15:clr>
        </p15:guide>
        <p15:guide id="5" pos="1944">
          <p15:clr>
            <a:srgbClr val="F26B43"/>
          </p15:clr>
        </p15:guide>
        <p15:guide id="6" pos="2472">
          <p15:clr>
            <a:srgbClr val="F26B43"/>
          </p15:clr>
        </p15:guide>
        <p15:guide id="7" pos="2592">
          <p15:clr>
            <a:srgbClr val="F26B43"/>
          </p15:clr>
        </p15:guide>
        <p15:guide id="8" pos="3120">
          <p15:clr>
            <a:srgbClr val="F26B43"/>
          </p15:clr>
        </p15:guide>
        <p15:guide id="9" pos="3240">
          <p15:clr>
            <a:srgbClr val="F26B43"/>
          </p15:clr>
        </p15:guide>
        <p15:guide id="10" pos="3792">
          <p15:clr>
            <a:srgbClr val="F26B43"/>
          </p15:clr>
        </p15:guide>
        <p15:guide id="11" pos="3912">
          <p15:clr>
            <a:srgbClr val="F26B43"/>
          </p15:clr>
        </p15:guide>
        <p15:guide id="12" pos="4416">
          <p15:clr>
            <a:srgbClr val="F26B43"/>
          </p15:clr>
        </p15:guide>
        <p15:guide id="13" pos="4560">
          <p15:clr>
            <a:srgbClr val="F26B43"/>
          </p15:clr>
        </p15:guide>
        <p15:guide id="14" pos="5088">
          <p15:clr>
            <a:srgbClr val="F26B43"/>
          </p15:clr>
        </p15:guide>
        <p15:guide id="15" pos="5208">
          <p15:clr>
            <a:srgbClr val="F26B43"/>
          </p15:clr>
        </p15:guide>
        <p15:guide id="16" pos="5736">
          <p15:clr>
            <a:srgbClr val="F26B43"/>
          </p15:clr>
        </p15:guide>
        <p15:guide id="17" pos="5856">
          <p15:clr>
            <a:srgbClr val="F26B43"/>
          </p15:clr>
        </p15:guide>
        <p15:guide id="18" pos="6384">
          <p15:clr>
            <a:srgbClr val="F26B43"/>
          </p15:clr>
        </p15:guide>
        <p15:guide id="19" pos="6504">
          <p15:clr>
            <a:srgbClr val="F26B43"/>
          </p15:clr>
        </p15:guide>
        <p15:guide id="20" pos="7032">
          <p15:clr>
            <a:srgbClr val="F26B43"/>
          </p15:clr>
        </p15:guide>
        <p15:guide id="21" orient="horz" pos="288">
          <p15:clr>
            <a:srgbClr val="F26B43"/>
          </p15:clr>
        </p15:guide>
        <p15:guide id="22" orient="horz" pos="1128">
          <p15:clr>
            <a:srgbClr val="F26B43"/>
          </p15:clr>
        </p15:guide>
        <p15:guide id="23" orient="horz" pos="1248">
          <p15:clr>
            <a:srgbClr val="F26B43"/>
          </p15:clr>
        </p15:guide>
        <p15:guide id="24" orient="horz" pos="2088">
          <p15:clr>
            <a:srgbClr val="F26B43"/>
          </p15:clr>
        </p15:guide>
        <p15:guide id="25" orient="horz" pos="2232">
          <p15:clr>
            <a:srgbClr val="F26B43"/>
          </p15:clr>
        </p15:guide>
        <p15:guide id="26" orient="horz" pos="3048">
          <p15:clr>
            <a:srgbClr val="F26B43"/>
          </p15:clr>
        </p15:guide>
        <p15:guide id="27" orient="horz" pos="3192">
          <p15:clr>
            <a:srgbClr val="F26B43"/>
          </p15:clr>
        </p15:guide>
        <p15:guide id="28" orient="horz" pos="40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648">
          <p15:clr>
            <a:srgbClr val="F26B43"/>
          </p15:clr>
        </p15:guide>
        <p15:guide id="2" pos="1176">
          <p15:clr>
            <a:srgbClr val="F26B43"/>
          </p15:clr>
        </p15:guide>
        <p15:guide id="3" pos="1296">
          <p15:clr>
            <a:srgbClr val="F26B43"/>
          </p15:clr>
        </p15:guide>
        <p15:guide id="4" pos="1824">
          <p15:clr>
            <a:srgbClr val="F26B43"/>
          </p15:clr>
        </p15:guide>
        <p15:guide id="5" pos="1944">
          <p15:clr>
            <a:srgbClr val="F26B43"/>
          </p15:clr>
        </p15:guide>
        <p15:guide id="6" pos="2472">
          <p15:clr>
            <a:srgbClr val="F26B43"/>
          </p15:clr>
        </p15:guide>
        <p15:guide id="7" pos="2592">
          <p15:clr>
            <a:srgbClr val="F26B43"/>
          </p15:clr>
        </p15:guide>
        <p15:guide id="8" pos="3120">
          <p15:clr>
            <a:srgbClr val="F26B43"/>
          </p15:clr>
        </p15:guide>
        <p15:guide id="9" pos="3240">
          <p15:clr>
            <a:srgbClr val="F26B43"/>
          </p15:clr>
        </p15:guide>
        <p15:guide id="10" pos="3792">
          <p15:clr>
            <a:srgbClr val="F26B43"/>
          </p15:clr>
        </p15:guide>
        <p15:guide id="11" pos="3912">
          <p15:clr>
            <a:srgbClr val="F26B43"/>
          </p15:clr>
        </p15:guide>
        <p15:guide id="12" pos="4416">
          <p15:clr>
            <a:srgbClr val="F26B43"/>
          </p15:clr>
        </p15:guide>
        <p15:guide id="13" pos="4560">
          <p15:clr>
            <a:srgbClr val="F26B43"/>
          </p15:clr>
        </p15:guide>
        <p15:guide id="14" pos="5088">
          <p15:clr>
            <a:srgbClr val="F26B43"/>
          </p15:clr>
        </p15:guide>
        <p15:guide id="15" pos="5208">
          <p15:clr>
            <a:srgbClr val="F26B43"/>
          </p15:clr>
        </p15:guide>
        <p15:guide id="16" pos="5736">
          <p15:clr>
            <a:srgbClr val="F26B43"/>
          </p15:clr>
        </p15:guide>
        <p15:guide id="17" pos="5856">
          <p15:clr>
            <a:srgbClr val="F26B43"/>
          </p15:clr>
        </p15:guide>
        <p15:guide id="18" pos="6384">
          <p15:clr>
            <a:srgbClr val="F26B43"/>
          </p15:clr>
        </p15:guide>
        <p15:guide id="19" pos="6504">
          <p15:clr>
            <a:srgbClr val="F26B43"/>
          </p15:clr>
        </p15:guide>
        <p15:guide id="20" pos="7032">
          <p15:clr>
            <a:srgbClr val="F26B43"/>
          </p15:clr>
        </p15:guide>
        <p15:guide id="21" orient="horz" pos="288">
          <p15:clr>
            <a:srgbClr val="F26B43"/>
          </p15:clr>
        </p15:guide>
        <p15:guide id="22" orient="horz" pos="1128">
          <p15:clr>
            <a:srgbClr val="F26B43"/>
          </p15:clr>
        </p15:guide>
        <p15:guide id="23" orient="horz" pos="1248">
          <p15:clr>
            <a:srgbClr val="F26B43"/>
          </p15:clr>
        </p15:guide>
        <p15:guide id="24" orient="horz" pos="2088">
          <p15:clr>
            <a:srgbClr val="F26B43"/>
          </p15:clr>
        </p15:guide>
        <p15:guide id="25" orient="horz" pos="2232">
          <p15:clr>
            <a:srgbClr val="F26B43"/>
          </p15:clr>
        </p15:guide>
        <p15:guide id="26" orient="horz" pos="3048">
          <p15:clr>
            <a:srgbClr val="F26B43"/>
          </p15:clr>
        </p15:guide>
        <p15:guide id="27" orient="horz" pos="3192">
          <p15:clr>
            <a:srgbClr val="F26B43"/>
          </p15:clr>
        </p15:guide>
        <p15:guide id="28" orient="horz" pos="4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7200"/>
              <a:buFont typeface="Arial"/>
              <a:buNone/>
            </a:pPr>
            <a:r>
              <a:rPr lang="en-US"/>
              <a:t>Elevator Optimising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1028700" y="5078187"/>
            <a:ext cx="10134600" cy="96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400"/>
              <a:buNone/>
            </a:pPr>
            <a:r>
              <a:rPr lang="en-US" dirty="0"/>
              <a:t>Deep Learning Hackathon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1400"/>
              <a:buNone/>
            </a:pPr>
            <a:r>
              <a:rPr lang="en-US" dirty="0"/>
              <a:t>30 Sept 2022 – 3 Oct 2022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1400"/>
              <a:buNone/>
            </a:pPr>
            <a:r>
              <a:rPr lang="en-US" dirty="0" err="1"/>
              <a:t>sword_turing</a:t>
            </a:r>
            <a:r>
              <a:rPr lang="en-US"/>
              <a:t> Team (Brief video: https://youtu.be/utA7Va1xaNg)</a:t>
            </a:r>
            <a:br>
              <a:rPr lang="en-US" dirty="0"/>
            </a:br>
            <a:r>
              <a:rPr lang="en-US" dirty="0"/>
              <a:t>Gong Zerui, Bryan Lu We </a:t>
            </a:r>
            <a:r>
              <a:rPr lang="en-US" dirty="0" err="1"/>
              <a:t>Zhern</a:t>
            </a:r>
            <a:r>
              <a:rPr lang="en-US" dirty="0"/>
              <a:t>, Aden Ong Yew, Chang </a:t>
            </a:r>
            <a:r>
              <a:rPr lang="en-US" dirty="0" err="1"/>
              <a:t>Chieh</a:t>
            </a:r>
            <a:r>
              <a:rPr lang="en-US" dirty="0"/>
              <a:t> Hsiang, Chang Ren You</a:t>
            </a: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1400"/>
              <a:buNone/>
            </a:pPr>
            <a:r>
              <a:rPr lang="en-US" dirty="0"/>
              <a:t> 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1400"/>
              <a:buNone/>
            </a:pPr>
            <a:endParaRPr dirty="0"/>
          </a:p>
        </p:txBody>
      </p:sp>
      <p:pic>
        <p:nvPicPr>
          <p:cNvPr id="132" name="Google Shape;132;p17" descr="Why Riding An Elevator Is Like Changing Gravity : 13.7: Cosmos And Culture  : NPR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7636" r="17636"/>
          <a:stretch/>
        </p:blipFill>
        <p:spPr>
          <a:xfrm>
            <a:off x="6221413" y="0"/>
            <a:ext cx="4941887" cy="572611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3"/>
                </a:solidFill>
              </a:rPr>
              <a:t>1</a:t>
            </a:fld>
            <a:endParaRPr sz="5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body" idx="1"/>
          </p:nvPr>
        </p:nvSpPr>
        <p:spPr>
          <a:xfrm>
            <a:off x="761917" y="517972"/>
            <a:ext cx="310896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800"/>
              <a:buNone/>
            </a:pPr>
            <a:r>
              <a:rPr lang="en-US">
                <a:solidFill>
                  <a:srgbClr val="D9D9D9"/>
                </a:solidFill>
              </a:rPr>
              <a:t>01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10/1/2022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3"/>
                </a:solidFill>
              </a:rPr>
              <a:t>2</a:t>
            </a:fld>
            <a:endParaRPr>
              <a:solidFill>
                <a:schemeClr val="accent3"/>
              </a:solidFill>
            </a:endParaRPr>
          </a:p>
        </p:txBody>
      </p:sp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4400"/>
              <a:buFont typeface="Arial"/>
              <a:buNone/>
            </a:pPr>
            <a:r>
              <a:rPr lang="en-US" b="1"/>
              <a:t>Problem Statement and Aim</a:t>
            </a:r>
            <a:endParaRPr b="1"/>
          </a:p>
        </p:txBody>
      </p:sp>
      <p:sp>
        <p:nvSpPr>
          <p:cNvPr id="142" name="Google Shape;142;p18"/>
          <p:cNvSpPr txBox="1"/>
          <p:nvPr/>
        </p:nvSpPr>
        <p:spPr>
          <a:xfrm>
            <a:off x="686391" y="1676742"/>
            <a:ext cx="106668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Traditional </a:t>
            </a:r>
            <a:r>
              <a:rPr lang="en-US" sz="2400">
                <a:solidFill>
                  <a:schemeClr val="accent3"/>
                </a:solidFill>
              </a:rPr>
              <a:t>elevators</a:t>
            </a:r>
            <a:r>
              <a:rPr lang="en-US"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>
                <a:solidFill>
                  <a:schemeClr val="accent3"/>
                </a:solidFill>
              </a:rPr>
              <a:t>do not factor in the usage of the elevators based on time or </a:t>
            </a:r>
            <a:r>
              <a:rPr lang="en-US" sz="2400" b="1">
                <a:solidFill>
                  <a:schemeClr val="accent3"/>
                </a:solidFill>
              </a:rPr>
              <a:t>events</a:t>
            </a:r>
            <a:r>
              <a:rPr lang="en-US"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. For example, office buildings’ elevators would be frequently used during </a:t>
            </a:r>
            <a:r>
              <a:rPr lang="en-US" sz="2400">
                <a:solidFill>
                  <a:schemeClr val="accent3"/>
                </a:solidFill>
              </a:rPr>
              <a:t>peak</a:t>
            </a:r>
            <a:r>
              <a:rPr lang="en-US"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hours such as start of work, lunch and end of work</a:t>
            </a:r>
            <a:r>
              <a:rPr lang="en-US" sz="2400">
                <a:solidFill>
                  <a:schemeClr val="accent3"/>
                </a:solidFill>
              </a:rPr>
              <a:t>, w</a:t>
            </a:r>
            <a:r>
              <a:rPr lang="en-US"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hich would </a:t>
            </a:r>
            <a:r>
              <a:rPr lang="en-US" sz="2400">
                <a:solidFill>
                  <a:schemeClr val="accent3"/>
                </a:solidFill>
              </a:rPr>
              <a:t>increase</a:t>
            </a:r>
            <a:r>
              <a:rPr lang="en-US"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the traveling time needed for workers to get to their office. </a:t>
            </a:r>
            <a:r>
              <a:rPr lang="en-US" sz="2400">
                <a:solidFill>
                  <a:schemeClr val="accent3"/>
                </a:solidFill>
              </a:rPr>
              <a:t>D</a:t>
            </a:r>
            <a:r>
              <a:rPr lang="en-US"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espite more and more elevator companies concerned about how their elevator's functionality, not all of their products are running with IoT devices embedded.</a:t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761916" y="4374213"/>
            <a:ext cx="106668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We want to provide a solution that can be </a:t>
            </a:r>
            <a:r>
              <a:rPr lang="en-US" sz="2800" b="1">
                <a:solidFill>
                  <a:schemeClr val="dk1"/>
                </a:solidFill>
              </a:rPr>
              <a:t>retrofitted to any existing elevator</a:t>
            </a:r>
            <a:r>
              <a:rPr lang="en-US" sz="2800">
                <a:solidFill>
                  <a:schemeClr val="dk1"/>
                </a:solidFill>
              </a:rPr>
              <a:t> and provide companies with a range of data about </a:t>
            </a:r>
            <a:r>
              <a:rPr lang="en-US" sz="2800" b="1">
                <a:solidFill>
                  <a:schemeClr val="dk1"/>
                </a:solidFill>
              </a:rPr>
              <a:t>user experience </a:t>
            </a:r>
            <a:r>
              <a:rPr lang="en-US" sz="2800">
                <a:solidFill>
                  <a:schemeClr val="dk1"/>
                </a:solidFill>
              </a:rPr>
              <a:t>and </a:t>
            </a:r>
            <a:r>
              <a:rPr lang="en-US" sz="2800" b="1">
                <a:solidFill>
                  <a:schemeClr val="dk1"/>
                </a:solidFill>
              </a:rPr>
              <a:t>elevator performance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2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761917" y="517972"/>
            <a:ext cx="2956560" cy="1102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1028700" y="583692"/>
            <a:ext cx="10401383" cy="110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4400"/>
              <a:buFont typeface="Arial"/>
              <a:buNone/>
            </a:pPr>
            <a:r>
              <a:rPr lang="en-US" b="1"/>
              <a:t>Current Elevator Algorithm</a:t>
            </a:r>
            <a:endParaRPr b="1"/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5"/>
          </p:nvPr>
        </p:nvSpPr>
        <p:spPr>
          <a:xfrm>
            <a:off x="1028700" y="1572665"/>
            <a:ext cx="3373200" cy="3009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b="1" u="sng">
                <a:solidFill>
                  <a:schemeClr val="dk1"/>
                </a:solidFill>
              </a:rPr>
              <a:t>First Come First Serve (FCFS)</a:t>
            </a:r>
            <a:endParaRPr b="1"/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1400"/>
              <a:buFont typeface="Arial"/>
              <a:buChar char="-"/>
            </a:pPr>
            <a:r>
              <a:rPr lang="en-US" sz="1400"/>
              <a:t>Whichever floor presses the button first, the lift would be sent there first, and the order continues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1400"/>
              <a:buFont typeface="Arial"/>
              <a:buChar char="-"/>
            </a:pPr>
            <a:r>
              <a:rPr lang="en-US" sz="1400"/>
              <a:t>This would cause the elevator to have the highest distance travelled</a:t>
            </a:r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10/1/2022</a:t>
            </a:r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4401900" y="1572665"/>
            <a:ext cx="3373200" cy="3009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sng" strike="noStrike" cap="none">
                <a:solidFill>
                  <a:schemeClr val="dk1"/>
                </a:solidFill>
              </a:rPr>
              <a:t>Shortest Seek Time First (SSTF)</a:t>
            </a:r>
            <a:endParaRPr b="1"/>
          </a:p>
          <a:p>
            <a:pPr marL="285750" marR="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1400"/>
              <a:buFont typeface="Arial"/>
              <a:buChar char="-"/>
            </a:pPr>
            <a:r>
              <a:rPr lang="en-US" sz="14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The elevator would travel to the next closest request from its current position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1400"/>
              <a:buFont typeface="Arial"/>
              <a:buChar char="-"/>
            </a:pPr>
            <a:r>
              <a:rPr lang="en-US" sz="14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This would reduce the distance travelled. However, floors at the extreme ends would have a very high waiting time</a:t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7775100" y="1572665"/>
            <a:ext cx="3373200" cy="3009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600"/>
              <a:buFont typeface="Arial"/>
              <a:buNone/>
            </a:pPr>
            <a:r>
              <a:rPr lang="en-US" sz="1600" b="1" i="0" u="sng" strike="noStrike" cap="none">
                <a:solidFill>
                  <a:schemeClr val="dk1"/>
                </a:solidFill>
              </a:rPr>
              <a:t>SCAN</a:t>
            </a:r>
            <a:endParaRPr sz="1600" b="1" i="0" u="none" strike="noStrike" cap="none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1400"/>
              <a:buFont typeface="Arial"/>
              <a:buChar char="-"/>
            </a:pPr>
            <a:r>
              <a:rPr lang="en-US" sz="14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When going up/down, it would travel to the next closest request in the direction of the elevator 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1400"/>
              <a:buFont typeface="Arial"/>
              <a:buChar char="-"/>
            </a:pPr>
            <a:r>
              <a:rPr lang="en-US">
                <a:solidFill>
                  <a:srgbClr val="5A695E"/>
                </a:solidFill>
              </a:rPr>
              <a:t>Although SCAN has a higher distance travelled compared to SSTF, it does not have extreme wait times</a:t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1040128" y="4800834"/>
            <a:ext cx="10117504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Taking requests : 51 64 56 66 17 88 59 12 29 9 as example. Assuming elevator is at the 13 floor</a:t>
            </a: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1040128" y="5384516"/>
            <a:ext cx="3373200" cy="1102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Total distance travelled: 302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Sequence: 13 </a:t>
            </a:r>
            <a:r>
              <a:rPr lang="en-US">
                <a:solidFill>
                  <a:srgbClr val="5A695E"/>
                </a:solidFill>
              </a:rPr>
              <a:t>→</a:t>
            </a:r>
            <a:r>
              <a:rPr lang="en-US" sz="14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 51 </a:t>
            </a:r>
            <a:r>
              <a:rPr lang="en-US">
                <a:solidFill>
                  <a:srgbClr val="5A695E"/>
                </a:solidFill>
              </a:rPr>
              <a:t>→</a:t>
            </a:r>
            <a:r>
              <a:rPr lang="en-US" sz="14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 64 </a:t>
            </a:r>
            <a:r>
              <a:rPr lang="en-US">
                <a:solidFill>
                  <a:srgbClr val="5A695E"/>
                </a:solidFill>
              </a:rPr>
              <a:t>→</a:t>
            </a:r>
            <a:r>
              <a:rPr lang="en-US" sz="14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 56 </a:t>
            </a:r>
            <a:r>
              <a:rPr lang="en-US">
                <a:solidFill>
                  <a:srgbClr val="5A695E"/>
                </a:solidFill>
              </a:rPr>
              <a:t>→</a:t>
            </a:r>
            <a:r>
              <a:rPr lang="en-US" sz="14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 66 </a:t>
            </a:r>
            <a:r>
              <a:rPr lang="en-US">
                <a:solidFill>
                  <a:srgbClr val="5A695E"/>
                </a:solidFill>
              </a:rPr>
              <a:t>→</a:t>
            </a:r>
            <a:r>
              <a:rPr lang="en-US" sz="14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 17 </a:t>
            </a:r>
            <a:r>
              <a:rPr lang="en-US">
                <a:solidFill>
                  <a:srgbClr val="5A695E"/>
                </a:solidFill>
              </a:rPr>
              <a:t>→</a:t>
            </a:r>
            <a:r>
              <a:rPr lang="en-US" sz="14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 88 </a:t>
            </a:r>
            <a:r>
              <a:rPr lang="en-US">
                <a:solidFill>
                  <a:srgbClr val="5A695E"/>
                </a:solidFill>
              </a:rPr>
              <a:t>→</a:t>
            </a:r>
            <a:r>
              <a:rPr lang="en-US" sz="14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 59 </a:t>
            </a:r>
            <a:r>
              <a:rPr lang="en-US">
                <a:solidFill>
                  <a:srgbClr val="5A695E"/>
                </a:solidFill>
              </a:rPr>
              <a:t>→</a:t>
            </a:r>
            <a:r>
              <a:rPr lang="en-US" sz="14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 12 </a:t>
            </a:r>
            <a:r>
              <a:rPr lang="en-US">
                <a:solidFill>
                  <a:srgbClr val="5A695E"/>
                </a:solidFill>
              </a:rPr>
              <a:t>→</a:t>
            </a:r>
            <a:r>
              <a:rPr lang="en-US" sz="14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 29 </a:t>
            </a:r>
            <a:r>
              <a:rPr lang="en-US">
                <a:solidFill>
                  <a:srgbClr val="5A695E"/>
                </a:solidFill>
              </a:rPr>
              <a:t>→</a:t>
            </a:r>
            <a:r>
              <a:rPr lang="en-US" sz="14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 9 </a:t>
            </a: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4413328" y="5384516"/>
            <a:ext cx="3373200" cy="1102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Total distance travelled: 83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Sequence: 13 </a:t>
            </a:r>
            <a:r>
              <a:rPr lang="en-US">
                <a:solidFill>
                  <a:srgbClr val="5A695E"/>
                </a:solidFill>
              </a:rPr>
              <a:t>→</a:t>
            </a:r>
            <a:r>
              <a:rPr lang="en-US" sz="14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 12 </a:t>
            </a:r>
            <a:r>
              <a:rPr lang="en-US">
                <a:solidFill>
                  <a:srgbClr val="5A695E"/>
                </a:solidFill>
              </a:rPr>
              <a:t>→</a:t>
            </a:r>
            <a:r>
              <a:rPr lang="en-US" sz="14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 9 </a:t>
            </a:r>
            <a:r>
              <a:rPr lang="en-US">
                <a:solidFill>
                  <a:srgbClr val="5A695E"/>
                </a:solidFill>
              </a:rPr>
              <a:t>→</a:t>
            </a:r>
            <a:r>
              <a:rPr lang="en-US" sz="14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 17 </a:t>
            </a:r>
            <a:r>
              <a:rPr lang="en-US">
                <a:solidFill>
                  <a:srgbClr val="5A695E"/>
                </a:solidFill>
              </a:rPr>
              <a:t>→</a:t>
            </a:r>
            <a:r>
              <a:rPr lang="en-US" sz="14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 29 </a:t>
            </a:r>
            <a:r>
              <a:rPr lang="en-US">
                <a:solidFill>
                  <a:srgbClr val="5A695E"/>
                </a:solidFill>
              </a:rPr>
              <a:t>→</a:t>
            </a:r>
            <a:r>
              <a:rPr lang="en-US" sz="14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 51 </a:t>
            </a:r>
            <a:r>
              <a:rPr lang="en-US">
                <a:solidFill>
                  <a:srgbClr val="5A695E"/>
                </a:solidFill>
              </a:rPr>
              <a:t>→</a:t>
            </a:r>
            <a:r>
              <a:rPr lang="en-US" sz="14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 56 </a:t>
            </a:r>
            <a:r>
              <a:rPr lang="en-US">
                <a:solidFill>
                  <a:srgbClr val="5A695E"/>
                </a:solidFill>
              </a:rPr>
              <a:t>→</a:t>
            </a:r>
            <a:r>
              <a:rPr lang="en-US" sz="14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 59 </a:t>
            </a:r>
            <a:r>
              <a:rPr lang="en-US">
                <a:solidFill>
                  <a:srgbClr val="5A695E"/>
                </a:solidFill>
              </a:rPr>
              <a:t>→</a:t>
            </a:r>
            <a:r>
              <a:rPr lang="en-US" sz="14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 64 </a:t>
            </a:r>
            <a:r>
              <a:rPr lang="en-US">
                <a:solidFill>
                  <a:srgbClr val="5A695E"/>
                </a:solidFill>
              </a:rPr>
              <a:t>→</a:t>
            </a:r>
            <a:r>
              <a:rPr lang="en-US" sz="14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 66 </a:t>
            </a:r>
            <a:r>
              <a:rPr lang="en-US">
                <a:solidFill>
                  <a:srgbClr val="5A695E"/>
                </a:solidFill>
              </a:rPr>
              <a:t>→</a:t>
            </a:r>
            <a:r>
              <a:rPr lang="en-US" sz="14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 88</a:t>
            </a:r>
            <a:endParaRPr/>
          </a:p>
        </p:txBody>
      </p:sp>
      <p:sp>
        <p:nvSpPr>
          <p:cNvPr id="158" name="Google Shape;158;p19"/>
          <p:cNvSpPr txBox="1"/>
          <p:nvPr/>
        </p:nvSpPr>
        <p:spPr>
          <a:xfrm>
            <a:off x="7786528" y="5384516"/>
            <a:ext cx="3373200" cy="1102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Total distance travelled: </a:t>
            </a:r>
            <a:r>
              <a:rPr lang="en-US">
                <a:solidFill>
                  <a:srgbClr val="5A695E"/>
                </a:solidFill>
              </a:rPr>
              <a:t>154</a:t>
            </a:r>
            <a:r>
              <a:rPr lang="en-US" sz="14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Sequence: 13 </a:t>
            </a:r>
            <a:r>
              <a:rPr lang="en-US">
                <a:solidFill>
                  <a:srgbClr val="5A695E"/>
                </a:solidFill>
              </a:rPr>
              <a:t>→</a:t>
            </a:r>
            <a:r>
              <a:rPr lang="en-US" sz="14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 17 </a:t>
            </a:r>
            <a:r>
              <a:rPr lang="en-US">
                <a:solidFill>
                  <a:srgbClr val="5A695E"/>
                </a:solidFill>
              </a:rPr>
              <a:t>→</a:t>
            </a:r>
            <a:r>
              <a:rPr lang="en-US" sz="14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 29 </a:t>
            </a:r>
            <a:r>
              <a:rPr lang="en-US">
                <a:solidFill>
                  <a:srgbClr val="5A695E"/>
                </a:solidFill>
              </a:rPr>
              <a:t>→</a:t>
            </a:r>
            <a:r>
              <a:rPr lang="en-US" sz="14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 51 </a:t>
            </a:r>
            <a:r>
              <a:rPr lang="en-US">
                <a:solidFill>
                  <a:srgbClr val="5A695E"/>
                </a:solidFill>
              </a:rPr>
              <a:t>→</a:t>
            </a:r>
            <a:r>
              <a:rPr lang="en-US" sz="14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 56 </a:t>
            </a:r>
            <a:r>
              <a:rPr lang="en-US">
                <a:solidFill>
                  <a:srgbClr val="5A695E"/>
                </a:solidFill>
              </a:rPr>
              <a:t>→</a:t>
            </a:r>
            <a:r>
              <a:rPr lang="en-US" sz="14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 59 </a:t>
            </a:r>
            <a:r>
              <a:rPr lang="en-US">
                <a:solidFill>
                  <a:srgbClr val="5A695E"/>
                </a:solidFill>
              </a:rPr>
              <a:t>→</a:t>
            </a:r>
            <a:r>
              <a:rPr lang="en-US" sz="14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 64 </a:t>
            </a:r>
            <a:r>
              <a:rPr lang="en-US">
                <a:solidFill>
                  <a:srgbClr val="5A695E"/>
                </a:solidFill>
              </a:rPr>
              <a:t>→</a:t>
            </a:r>
            <a:r>
              <a:rPr lang="en-US" sz="14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 66 </a:t>
            </a:r>
            <a:r>
              <a:rPr lang="en-US">
                <a:solidFill>
                  <a:srgbClr val="5A695E"/>
                </a:solidFill>
              </a:rPr>
              <a:t>→</a:t>
            </a:r>
            <a:r>
              <a:rPr lang="en-US" sz="14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 88 </a:t>
            </a:r>
            <a:r>
              <a:rPr lang="en-US">
                <a:solidFill>
                  <a:srgbClr val="5A695E"/>
                </a:solidFill>
              </a:rPr>
              <a:t>→</a:t>
            </a:r>
            <a:r>
              <a:rPr lang="en-US" sz="14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 12 </a:t>
            </a:r>
            <a:r>
              <a:rPr lang="en-US">
                <a:solidFill>
                  <a:srgbClr val="5A695E"/>
                </a:solidFill>
              </a:rPr>
              <a:t>→</a:t>
            </a:r>
            <a:r>
              <a:rPr lang="en-US" sz="14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 9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body" idx="1"/>
          </p:nvPr>
        </p:nvSpPr>
        <p:spPr>
          <a:xfrm>
            <a:off x="793958" y="90280"/>
            <a:ext cx="2956560" cy="103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096836" y="204872"/>
            <a:ext cx="8502758" cy="103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4400"/>
              <a:buFont typeface="Arial"/>
              <a:buNone/>
            </a:pPr>
            <a:r>
              <a:rPr lang="en-US" b="1"/>
              <a:t>Dataset</a:t>
            </a:r>
            <a:endParaRPr b="1"/>
          </a:p>
        </p:txBody>
      </p:sp>
      <p:sp>
        <p:nvSpPr>
          <p:cNvPr id="165" name="Google Shape;165;p20"/>
          <p:cNvSpPr txBox="1"/>
          <p:nvPr/>
        </p:nvSpPr>
        <p:spPr>
          <a:xfrm>
            <a:off x="761918" y="1142667"/>
            <a:ext cx="48447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people.csv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 documented all of the swipes into the buildings security system</a:t>
            </a:r>
            <a:endParaRPr/>
          </a:p>
        </p:txBody>
      </p:sp>
      <p:sp>
        <p:nvSpPr>
          <p:cNvPr id="166" name="Google Shape;166;p20"/>
          <p:cNvSpPr txBox="1"/>
          <p:nvPr/>
        </p:nvSpPr>
        <p:spPr>
          <a:xfrm>
            <a:off x="761924" y="2372300"/>
            <a:ext cx="47799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simulation.csv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long of each elevator’s status and operations, there were total 4 elevators in the 20 story building.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roughly equal numbers of up and down calls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this dataset, we reshape the data to what we need</a:t>
            </a:r>
            <a:endParaRPr/>
          </a:p>
        </p:txBody>
      </p:sp>
      <p:pic>
        <p:nvPicPr>
          <p:cNvPr id="167" name="Google Shape;16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2372293"/>
            <a:ext cx="5334083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877596"/>
            <a:ext cx="5094258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0"/>
          <p:cNvSpPr/>
          <p:nvPr/>
        </p:nvSpPr>
        <p:spPr>
          <a:xfrm>
            <a:off x="5606717" y="1359664"/>
            <a:ext cx="324852" cy="2213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12700" cap="flat" cmpd="sng">
            <a:solidFill>
              <a:srgbClr val="9D999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5606717" y="2592534"/>
            <a:ext cx="324852" cy="2213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12700" cap="flat" cmpd="sng">
            <a:solidFill>
              <a:srgbClr val="9D999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06717" y="4044135"/>
            <a:ext cx="650148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0"/>
          <p:cNvSpPr/>
          <p:nvPr/>
        </p:nvSpPr>
        <p:spPr>
          <a:xfrm rot="5400000">
            <a:off x="8600615" y="3727548"/>
            <a:ext cx="324852" cy="2213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12700" cap="flat" cmpd="sng">
            <a:solidFill>
              <a:srgbClr val="9D999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0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body" idx="5"/>
          </p:nvPr>
        </p:nvSpPr>
        <p:spPr>
          <a:xfrm>
            <a:off x="623550" y="495900"/>
            <a:ext cx="10944900" cy="10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600"/>
              <a:buNone/>
            </a:pPr>
            <a:r>
              <a:rPr lang="en-US" sz="2400">
                <a:solidFill>
                  <a:schemeClr val="dk1"/>
                </a:solidFill>
              </a:rPr>
              <a:t>Using different EDA techniques, we discovered several trends that are important to answering our problem statement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600"/>
              <a:buNone/>
            </a:pPr>
            <a:endParaRPr sz="2400"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900" y="1524000"/>
            <a:ext cx="5361900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9800" y="1524000"/>
            <a:ext cx="536190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 txBox="1"/>
          <p:nvPr/>
        </p:nvSpPr>
        <p:spPr>
          <a:xfrm>
            <a:off x="749900" y="4934850"/>
            <a:ext cx="5269800" cy="10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The average wait time for the elevator </a:t>
            </a:r>
            <a:r>
              <a:rPr lang="en-US" sz="1900" b="1">
                <a:solidFill>
                  <a:schemeClr val="dk1"/>
                </a:solidFill>
              </a:rPr>
              <a:t>peaks at certain periods</a:t>
            </a:r>
            <a:r>
              <a:rPr lang="en-US" sz="1900">
                <a:solidFill>
                  <a:schemeClr val="dk1"/>
                </a:solidFill>
              </a:rPr>
              <a:t> of the day (start work and end work timing)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6210300" y="4934850"/>
            <a:ext cx="5269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The </a:t>
            </a:r>
            <a:r>
              <a:rPr lang="en-US" sz="1900" b="1"/>
              <a:t>average wait time spikes</a:t>
            </a:r>
            <a:r>
              <a:rPr lang="en-US" sz="1900"/>
              <a:t> at around the 15th floor, as shown the by the orange line</a:t>
            </a:r>
            <a:endParaRPr sz="1900"/>
          </a:p>
        </p:txBody>
      </p:sp>
      <p:sp>
        <p:nvSpPr>
          <p:cNvPr id="183" name="Google Shape;183;p21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body" idx="5"/>
          </p:nvPr>
        </p:nvSpPr>
        <p:spPr>
          <a:xfrm>
            <a:off x="895200" y="5485401"/>
            <a:ext cx="106683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600"/>
              <a:buNone/>
            </a:pPr>
            <a:r>
              <a:rPr lang="en-US" sz="1800"/>
              <a:t>Using the model we are able to achieve a relatively high accuracy of 0.8637 with the above parameters. </a:t>
            </a:r>
            <a:endParaRPr sz="1800"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761925" y="340958"/>
            <a:ext cx="2956500" cy="10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5"/>
          </p:nvPr>
        </p:nvSpPr>
        <p:spPr>
          <a:xfrm>
            <a:off x="761925" y="1524001"/>
            <a:ext cx="106683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600"/>
              <a:buNone/>
            </a:pPr>
            <a:r>
              <a:rPr lang="en-US" sz="1800" b="1"/>
              <a:t>Light-GBM model</a:t>
            </a:r>
            <a:r>
              <a:rPr lang="en-US" sz="1800"/>
              <a:t> with RandomizedSearchCV for Hyperparameter Tuning</a:t>
            </a: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600"/>
              <a:buNone/>
            </a:pPr>
            <a:r>
              <a:rPr lang="en-US" sz="1800" b="1"/>
              <a:t>Predicts the likelihood of requests</a:t>
            </a:r>
            <a:r>
              <a:rPr lang="en-US" sz="1800"/>
              <a:t> at every time instance</a:t>
            </a: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1028708" y="465128"/>
            <a:ext cx="10401300" cy="10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4400"/>
              <a:buFont typeface="Arial"/>
              <a:buNone/>
            </a:pPr>
            <a:r>
              <a:rPr lang="en-US" b="1"/>
              <a:t>Model Training and Testing</a:t>
            </a:r>
            <a:endParaRPr b="1"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922" y="2609263"/>
            <a:ext cx="7738300" cy="117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6913" y="3792288"/>
            <a:ext cx="7694972" cy="147671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body" idx="5"/>
          </p:nvPr>
        </p:nvSpPr>
        <p:spPr>
          <a:xfrm>
            <a:off x="686400" y="1707925"/>
            <a:ext cx="10666800" cy="46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600"/>
              <a:buNone/>
            </a:pPr>
            <a:r>
              <a:rPr lang="en-US" sz="2000"/>
              <a:t>Despite our model performing at a high accuracy with our current dataset, </a:t>
            </a:r>
            <a:r>
              <a:rPr lang="en-US" sz="2000" b="1"/>
              <a:t>relevant data from other sources are not readily available</a:t>
            </a:r>
            <a:r>
              <a:rPr lang="en-US" sz="2000"/>
              <a:t> for training and testing purposes. </a:t>
            </a:r>
            <a:endParaRPr sz="20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600"/>
              <a:buNone/>
            </a:pPr>
            <a:endParaRPr sz="20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600"/>
              <a:buNone/>
            </a:pPr>
            <a:r>
              <a:rPr lang="en-US" sz="2000"/>
              <a:t>Besides, there are also </a:t>
            </a:r>
            <a:r>
              <a:rPr lang="en-US" sz="2000" b="1"/>
              <a:t>many other factors that may affect the outcome of our model</a:t>
            </a:r>
            <a:r>
              <a:rPr lang="en-US" sz="2000"/>
              <a:t> in real life, such as having multiple elevators, or different elevators design and layouts.</a:t>
            </a:r>
            <a:endParaRPr sz="20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600"/>
              <a:buNone/>
            </a:pPr>
            <a:endParaRPr sz="20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600"/>
              <a:buNone/>
            </a:pPr>
            <a:r>
              <a:rPr lang="en-US" sz="2000"/>
              <a:t>Therefore, due to technical and time constraints, our model might not be able to perform as well and as accurate in a real world scenario.</a:t>
            </a:r>
            <a:endParaRPr sz="20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600"/>
              <a:buNone/>
            </a:pPr>
            <a:endParaRPr sz="2000"/>
          </a:p>
        </p:txBody>
      </p:sp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686408" y="457203"/>
            <a:ext cx="10401300" cy="10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4400"/>
              <a:buFont typeface="Arial"/>
              <a:buNone/>
            </a:pPr>
            <a:r>
              <a:rPr lang="en-US" b="1"/>
              <a:t>Model Outcome and Thoughts</a:t>
            </a:r>
            <a:endParaRPr b="1"/>
          </a:p>
        </p:txBody>
      </p:sp>
      <p:sp>
        <p:nvSpPr>
          <p:cNvPr id="201" name="Google Shape;201;p23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>
            <a:spLocks noGrp="1"/>
          </p:cNvSpPr>
          <p:nvPr>
            <p:ph type="body" idx="1"/>
          </p:nvPr>
        </p:nvSpPr>
        <p:spPr>
          <a:xfrm>
            <a:off x="761917" y="517972"/>
            <a:ext cx="295656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</a:pPr>
            <a:r>
              <a:rPr lang="en-US"/>
              <a:t>05</a:t>
            </a:r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body" idx="5"/>
          </p:nvPr>
        </p:nvSpPr>
        <p:spPr>
          <a:xfrm>
            <a:off x="761916" y="2001838"/>
            <a:ext cx="10666800" cy="439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600"/>
              <a:buNone/>
            </a:pPr>
            <a:r>
              <a:rPr lang="en-US" sz="2000"/>
              <a:t>Despite the setbacks we faced, our analysis results showed that </a:t>
            </a:r>
            <a:r>
              <a:rPr lang="en-US" sz="2000" b="1"/>
              <a:t>modern elevators clearly has room for improvement</a:t>
            </a:r>
            <a:r>
              <a:rPr lang="en-US" sz="2000"/>
              <a:t>. And perhaps by using a simple embedded system in each elevator, data can be collected and processed through an algorithm to create a model that will minimise elevator waiting time. For example, multiple elevators can be programmed to serve certain levels where it’s expected to have high flow of people, or to have a better seeking algorithm to travel to the different floors.</a:t>
            </a:r>
            <a:endParaRPr sz="20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208" name="Google Shape;208;p24"/>
          <p:cNvSpPr txBox="1">
            <a:spLocks noGrp="1"/>
          </p:cNvSpPr>
          <p:nvPr>
            <p:ph type="title"/>
          </p:nvPr>
        </p:nvSpPr>
        <p:spPr>
          <a:xfrm>
            <a:off x="412731" y="514374"/>
            <a:ext cx="8502900" cy="13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4400"/>
              <a:buFont typeface="Arial"/>
              <a:buNone/>
            </a:pPr>
            <a:r>
              <a:rPr lang="en-US" b="1"/>
              <a:t>What We Hoped to Achieve</a:t>
            </a:r>
            <a:endParaRPr b="1"/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rgbClr val="000000"/>
      </a:dk1>
      <a:lt1>
        <a:srgbClr val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inimalist Presentation">
      <a:dk1>
        <a:srgbClr val="000000"/>
      </a:dk1>
      <a:lt1>
        <a:srgbClr val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748</Words>
  <Application>Microsoft Office PowerPoint</Application>
  <PresentationFormat>Widescreen</PresentationFormat>
  <Paragraphs>63</Paragraphs>
  <Slides>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Office Theme</vt:lpstr>
      <vt:lpstr>Office Theme</vt:lpstr>
      <vt:lpstr>Elevator Optimising</vt:lpstr>
      <vt:lpstr>Problem Statement and Aim</vt:lpstr>
      <vt:lpstr>Current Elevator Algorithm</vt:lpstr>
      <vt:lpstr>Dataset</vt:lpstr>
      <vt:lpstr>PowerPoint Presentation</vt:lpstr>
      <vt:lpstr>Model Training and Testing</vt:lpstr>
      <vt:lpstr>Model Outcome and Thoughts</vt:lpstr>
      <vt:lpstr>What We Hoped to Achieve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Elevator Optimising</dc:title>
  <cp:lastModifiedBy>#GONG ZERUI#</cp:lastModifiedBy>
  <cp:revision>1</cp:revision>
  <dcterms:modified xsi:type="dcterms:W3CDTF">2022-10-02T16:51:46Z</dcterms:modified>
</cp:coreProperties>
</file>