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3" r:id="rId5"/>
    <p:sldId id="265" r:id="rId6"/>
    <p:sldId id="260" r:id="rId7"/>
    <p:sldId id="261" r:id="rId8"/>
    <p:sldId id="262" r:id="rId9"/>
    <p:sldId id="266" r:id="rId10"/>
    <p:sldId id="267" r:id="rId11"/>
    <p:sldId id="268" r:id="rId12"/>
    <p:sldId id="269" r:id="rId13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0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8CB99D11-B8C1-4950-A8BC-25E661F60D6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1560370E-F51F-4DDB-AE92-7656393E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6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54243" indent="-29009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60374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24523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88672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52822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3016971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81121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945270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6115077-62BC-438C-8C2E-990C7340DB63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54243" indent="-29009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60374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24523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88672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52822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3016971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81121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945270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0FA1FF2-E38D-4B1A-BC97-279268F33510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54243" indent="-29009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60374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24523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88672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52822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3016971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81121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945270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4BFC9FA6-E128-4E9E-8511-68A1606A4DDA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54243" indent="-29009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60374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24523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88672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52822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3016971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81121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945270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C19836BD-09CA-48DB-BE9B-BF6ECB17F24B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54243" indent="-29009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60374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24523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88672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52822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3016971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81121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945270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01D3F49-7083-4C27-B712-CAF3C0ADEA67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54243" indent="-29009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60374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24523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88672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52822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3016971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81121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945270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11BC92D-6AC9-4DA2-B461-8F6020AA9CA2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54243" indent="-29009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60374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24523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88672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52822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3016971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81121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945270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F15E434-F14C-456C-9804-59D2E52743EC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54243" indent="-29009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60374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24523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88672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52822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3016971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81121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945270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7881B4F-81B5-47EF-A853-46611A8BBD97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54243" indent="-29009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60374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24523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88672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52822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3016971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81121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945270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9BA934B0-A440-4A06-A060-AFA87F06A3E5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54243" indent="-29009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60374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24523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88672" indent="-2320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52822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3016971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81121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945270" indent="-23207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4FFC156-7939-479A-93A0-71FDDAC84DE9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D377-8A22-4B00-BB20-859A3CE30C6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C69D-A808-4475-8343-D27EB50B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6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D377-8A22-4B00-BB20-859A3CE30C6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C69D-A808-4475-8343-D27EB50B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7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D377-8A22-4B00-BB20-859A3CE30C6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C69D-A808-4475-8343-D27EB50B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D377-8A22-4B00-BB20-859A3CE30C6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C69D-A808-4475-8343-D27EB50B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6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D377-8A22-4B00-BB20-859A3CE30C6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C69D-A808-4475-8343-D27EB50B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D377-8A22-4B00-BB20-859A3CE30C6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C69D-A808-4475-8343-D27EB50B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1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D377-8A22-4B00-BB20-859A3CE30C6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C69D-A808-4475-8343-D27EB50B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9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D377-8A22-4B00-BB20-859A3CE30C6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C69D-A808-4475-8343-D27EB50B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7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D377-8A22-4B00-BB20-859A3CE30C6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C69D-A808-4475-8343-D27EB50B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D377-8A22-4B00-BB20-859A3CE30C6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C69D-A808-4475-8343-D27EB50B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D377-8A22-4B00-BB20-859A3CE30C6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C69D-A808-4475-8343-D27EB50B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5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6D377-8A22-4B00-BB20-859A3CE30C6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1C69D-A808-4475-8343-D27EB50B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2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EndlessRecursio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actorialDemo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Recursive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RecursionDemo.jav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3F6D4E8E-F7FE-4574-8630-951029512628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Recursion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294688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We have been calling other methods from a method.</a:t>
            </a:r>
          </a:p>
          <a:p>
            <a:pPr eaLnBrk="1" hangingPunct="1"/>
            <a:r>
              <a:rPr lang="en-US" altLang="en-US" dirty="0"/>
              <a:t>It’s also possible for a method to call itself. </a:t>
            </a:r>
          </a:p>
          <a:p>
            <a:pPr eaLnBrk="1" hangingPunct="1"/>
            <a:r>
              <a:rPr lang="en-US" altLang="en-US" dirty="0"/>
              <a:t>A method that calls itself is a </a:t>
            </a:r>
            <a:r>
              <a:rPr lang="en-US" altLang="en-US" i="1" dirty="0"/>
              <a:t>recursive method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/>
              <a:t>Example: </a:t>
            </a:r>
            <a:r>
              <a:rPr lang="en-US" altLang="en-US">
                <a:hlinkClick r:id="rId3" action="ppaction://hlinkfile"/>
              </a:rPr>
              <a:t>EndlessRecursion.java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687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83252DF6-4000-47A2-AC97-A797083C67D3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8077200" cy="1066800"/>
          </a:xfrm>
        </p:spPr>
        <p:txBody>
          <a:bodyPr/>
          <a:lstStyle/>
          <a:p>
            <a:pPr eaLnBrk="1" hangingPunct="1"/>
            <a:r>
              <a:rPr lang="en-US" altLang="en-US"/>
              <a:t>Solving Problems With Recursion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These rules state 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when </a:t>
            </a:r>
            <a:r>
              <a:rPr lang="en-US" altLang="en-US" sz="2400" i="1"/>
              <a:t>n </a:t>
            </a:r>
            <a:r>
              <a:rPr lang="en-US" altLang="en-US" sz="2400"/>
              <a:t>is 0, its factorial is 1,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when </a:t>
            </a:r>
            <a:r>
              <a:rPr lang="en-US" altLang="en-US" sz="2400" i="1"/>
              <a:t>n </a:t>
            </a:r>
            <a:r>
              <a:rPr lang="en-US" altLang="en-US" sz="2400"/>
              <a:t>greater than 0, its factorial is the product of all the positive integers from 1 up to </a:t>
            </a:r>
            <a:r>
              <a:rPr lang="en-US" altLang="en-US" sz="2400" i="1"/>
              <a:t>n</a:t>
            </a:r>
            <a:r>
              <a:rPr lang="en-US" altLang="en-US" sz="24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Factorial(6) is calculated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 × 2 × 3 × 4 × 5 × 6.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base case is where </a:t>
            </a:r>
            <a:r>
              <a:rPr lang="en-US" altLang="en-US" sz="2800" i="1"/>
              <a:t>n </a:t>
            </a:r>
            <a:r>
              <a:rPr lang="en-US" altLang="en-US" sz="2800"/>
              <a:t>is equal to 0: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/>
              <a:t>if </a:t>
            </a:r>
            <a:r>
              <a:rPr lang="en-US" altLang="en-US" sz="2000" b="1" i="1"/>
              <a:t>n </a:t>
            </a:r>
            <a:r>
              <a:rPr lang="en-US" altLang="en-US" sz="2000" b="1"/>
              <a:t>= 0 then factorial(</a:t>
            </a:r>
            <a:r>
              <a:rPr lang="en-US" altLang="en-US" sz="2000" b="1" i="1"/>
              <a:t>n</a:t>
            </a:r>
            <a:r>
              <a:rPr lang="en-US" altLang="en-US" sz="2000" b="1"/>
              <a:t>) =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recursive case, or the part of the problem that we use recursion to solve 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>
                <a:latin typeface="Courier New" pitchFamily="49" charset="0"/>
              </a:rPr>
              <a:t>if n &gt; 0 then factorial(n) = n × factorial(n – 1)</a:t>
            </a:r>
          </a:p>
        </p:txBody>
      </p:sp>
    </p:spTree>
    <p:extLst>
      <p:ext uri="{BB962C8B-B14F-4D97-AF65-F5344CB8AC3E}">
        <p14:creationId xmlns:p14="http://schemas.microsoft.com/office/powerpoint/2010/main" val="387541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44C7D810-5898-45C2-893F-2CA7B124B81D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recursive call works on a reduced version of the problem, </a:t>
            </a:r>
            <a:r>
              <a:rPr lang="en-US" altLang="en-US" sz="2800" i="1"/>
              <a:t>n </a:t>
            </a:r>
            <a:r>
              <a:rPr lang="en-US" altLang="en-US" sz="2800"/>
              <a:t>– 1.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recursive rule for calculating the factorial: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If </a:t>
            </a:r>
            <a:r>
              <a:rPr lang="en-US" altLang="en-US" sz="2400" i="1"/>
              <a:t>n </a:t>
            </a:r>
            <a:r>
              <a:rPr lang="en-US" altLang="en-US" sz="2400"/>
              <a:t>= 0 then factorial(</a:t>
            </a:r>
            <a:r>
              <a:rPr lang="en-US" altLang="en-US" sz="2400" i="1"/>
              <a:t>n</a:t>
            </a:r>
            <a:r>
              <a:rPr lang="en-US" altLang="en-US" sz="2400"/>
              <a:t>)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If </a:t>
            </a:r>
            <a:r>
              <a:rPr lang="en-US" altLang="en-US" sz="2400" i="1"/>
              <a:t>n </a:t>
            </a:r>
            <a:r>
              <a:rPr lang="en-US" altLang="en-US" sz="2400"/>
              <a:t>&gt; 0 then factorial(</a:t>
            </a:r>
            <a:r>
              <a:rPr lang="en-US" altLang="en-US" sz="2400" i="1"/>
              <a:t>n</a:t>
            </a:r>
            <a:r>
              <a:rPr lang="en-US" altLang="en-US" sz="2400"/>
              <a:t>) = </a:t>
            </a:r>
            <a:r>
              <a:rPr lang="en-US" altLang="en-US" sz="2400" i="1"/>
              <a:t>n </a:t>
            </a:r>
            <a:r>
              <a:rPr lang="en-US" altLang="en-US" sz="2400"/>
              <a:t>× factorial(</a:t>
            </a:r>
            <a:r>
              <a:rPr lang="en-US" altLang="en-US" sz="2400" i="1"/>
              <a:t>n </a:t>
            </a:r>
            <a:r>
              <a:rPr lang="en-US" altLang="en-US" sz="2400"/>
              <a:t>– 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 Java based solution: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private static int factorial(int n)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  if (n == 0) return 1; // Base case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  else return n * factorial(n - 1);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Example: </a:t>
            </a:r>
            <a:r>
              <a:rPr lang="en-US" altLang="en-US" sz="2800">
                <a:hlinkClick r:id="rId3" action="ppaction://hlinkfile"/>
              </a:rPr>
              <a:t>FactorialDemo.java</a:t>
            </a:r>
            <a:endParaRPr lang="en-US" altLang="en-US" sz="280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077200" cy="9906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Solving Problems With Recursion</a:t>
            </a:r>
          </a:p>
        </p:txBody>
      </p:sp>
    </p:spTree>
    <p:extLst>
      <p:ext uri="{BB962C8B-B14F-4D97-AF65-F5344CB8AC3E}">
        <p14:creationId xmlns:p14="http://schemas.microsoft.com/office/powerpoint/2010/main" val="265813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C226C55B-CA3E-42D1-BB78-A5732B01AB6B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153400" cy="914400"/>
          </a:xfrm>
        </p:spPr>
        <p:txBody>
          <a:bodyPr/>
          <a:lstStyle/>
          <a:p>
            <a:pPr eaLnBrk="1" hangingPunct="1"/>
            <a:r>
              <a:rPr lang="en-US" altLang="en-US"/>
              <a:t>Solving Problems With Recursion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4038600" y="1519238"/>
            <a:ext cx="2514600" cy="295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1800"/>
              <a:t>First call of the method</a:t>
            </a:r>
          </a:p>
        </p:txBody>
      </p:sp>
      <p:sp>
        <p:nvSpPr>
          <p:cNvPr id="14341" name="Rectangle 14"/>
          <p:cNvSpPr>
            <a:spLocks noChangeArrowheads="1"/>
          </p:cNvSpPr>
          <p:nvPr/>
        </p:nvSpPr>
        <p:spPr bwMode="auto">
          <a:xfrm>
            <a:off x="4038600" y="1814513"/>
            <a:ext cx="2514600" cy="295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1800"/>
              <a:t>n = 4</a:t>
            </a:r>
            <a:endParaRPr lang="en-US" altLang="en-US"/>
          </a:p>
        </p:txBody>
      </p:sp>
      <p:sp>
        <p:nvSpPr>
          <p:cNvPr id="14342" name="Rectangle 16"/>
          <p:cNvSpPr>
            <a:spLocks noChangeArrowheads="1"/>
          </p:cNvSpPr>
          <p:nvPr/>
        </p:nvSpPr>
        <p:spPr bwMode="auto">
          <a:xfrm>
            <a:off x="4038600" y="2109788"/>
            <a:ext cx="2514600" cy="296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1800"/>
              <a:t>Return value: 24</a:t>
            </a:r>
            <a:endParaRPr lang="en-US" altLang="en-US"/>
          </a:p>
        </p:txBody>
      </p:sp>
      <p:sp>
        <p:nvSpPr>
          <p:cNvPr id="14343" name="Rectangle 17"/>
          <p:cNvSpPr>
            <a:spLocks noChangeArrowheads="1"/>
          </p:cNvSpPr>
          <p:nvPr/>
        </p:nvSpPr>
        <p:spPr bwMode="auto">
          <a:xfrm>
            <a:off x="4267200" y="2479675"/>
            <a:ext cx="2590800" cy="295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1800"/>
              <a:t>Second call of the method</a:t>
            </a:r>
          </a:p>
        </p:txBody>
      </p:sp>
      <p:sp>
        <p:nvSpPr>
          <p:cNvPr id="14344" name="Rectangle 18"/>
          <p:cNvSpPr>
            <a:spLocks noChangeArrowheads="1"/>
          </p:cNvSpPr>
          <p:nvPr/>
        </p:nvSpPr>
        <p:spPr bwMode="auto">
          <a:xfrm>
            <a:off x="4267200" y="2774950"/>
            <a:ext cx="2590800" cy="296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1800"/>
              <a:t>n = 3</a:t>
            </a:r>
            <a:endParaRPr lang="en-US" altLang="en-US"/>
          </a:p>
        </p:txBody>
      </p:sp>
      <p:sp>
        <p:nvSpPr>
          <p:cNvPr id="14345" name="Rectangle 19"/>
          <p:cNvSpPr>
            <a:spLocks noChangeArrowheads="1"/>
          </p:cNvSpPr>
          <p:nvPr/>
        </p:nvSpPr>
        <p:spPr bwMode="auto">
          <a:xfrm>
            <a:off x="4267200" y="3071813"/>
            <a:ext cx="2590800" cy="295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1800"/>
              <a:t>Return value: 6</a:t>
            </a:r>
            <a:endParaRPr lang="en-US" altLang="en-US"/>
          </a:p>
        </p:txBody>
      </p:sp>
      <p:sp>
        <p:nvSpPr>
          <p:cNvPr id="14346" name="Rectangle 20"/>
          <p:cNvSpPr>
            <a:spLocks noChangeArrowheads="1"/>
          </p:cNvSpPr>
          <p:nvPr/>
        </p:nvSpPr>
        <p:spPr bwMode="auto">
          <a:xfrm>
            <a:off x="4495800" y="3440113"/>
            <a:ext cx="2667000" cy="295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1800"/>
              <a:t>Third call of the method</a:t>
            </a:r>
          </a:p>
        </p:txBody>
      </p:sp>
      <p:sp>
        <p:nvSpPr>
          <p:cNvPr id="14347" name="Rectangle 21"/>
          <p:cNvSpPr>
            <a:spLocks noChangeArrowheads="1"/>
          </p:cNvSpPr>
          <p:nvPr/>
        </p:nvSpPr>
        <p:spPr bwMode="auto">
          <a:xfrm>
            <a:off x="4495800" y="3735388"/>
            <a:ext cx="2667000" cy="296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1800"/>
              <a:t>n = 2</a:t>
            </a:r>
            <a:endParaRPr lang="en-US" altLang="en-US"/>
          </a:p>
        </p:txBody>
      </p:sp>
      <p:sp>
        <p:nvSpPr>
          <p:cNvPr id="14348" name="Rectangle 22"/>
          <p:cNvSpPr>
            <a:spLocks noChangeArrowheads="1"/>
          </p:cNvSpPr>
          <p:nvPr/>
        </p:nvSpPr>
        <p:spPr bwMode="auto">
          <a:xfrm>
            <a:off x="4495800" y="4032250"/>
            <a:ext cx="2667000" cy="295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1800"/>
              <a:t>Return value: 2</a:t>
            </a:r>
            <a:endParaRPr lang="en-US" altLang="en-US"/>
          </a:p>
        </p:txBody>
      </p:sp>
      <p:sp>
        <p:nvSpPr>
          <p:cNvPr id="14349" name="Rectangle 23"/>
          <p:cNvSpPr>
            <a:spLocks noChangeArrowheads="1"/>
          </p:cNvSpPr>
          <p:nvPr/>
        </p:nvSpPr>
        <p:spPr bwMode="auto">
          <a:xfrm>
            <a:off x="4724400" y="4400550"/>
            <a:ext cx="2743200" cy="296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1800"/>
              <a:t>Fourth call of the method</a:t>
            </a:r>
          </a:p>
        </p:txBody>
      </p:sp>
      <p:sp>
        <p:nvSpPr>
          <p:cNvPr id="14350" name="Rectangle 24"/>
          <p:cNvSpPr>
            <a:spLocks noChangeArrowheads="1"/>
          </p:cNvSpPr>
          <p:nvPr/>
        </p:nvSpPr>
        <p:spPr bwMode="auto">
          <a:xfrm>
            <a:off x="4724400" y="4697413"/>
            <a:ext cx="2743200" cy="295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1800"/>
              <a:t>n = 1</a:t>
            </a:r>
            <a:endParaRPr lang="en-US" altLang="en-US"/>
          </a:p>
        </p:txBody>
      </p:sp>
      <p:sp>
        <p:nvSpPr>
          <p:cNvPr id="14351" name="Rectangle 25"/>
          <p:cNvSpPr>
            <a:spLocks noChangeArrowheads="1"/>
          </p:cNvSpPr>
          <p:nvPr/>
        </p:nvSpPr>
        <p:spPr bwMode="auto">
          <a:xfrm>
            <a:off x="4724400" y="4992688"/>
            <a:ext cx="2743200" cy="295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1800"/>
              <a:t>Return value: 1</a:t>
            </a:r>
            <a:endParaRPr lang="en-US" altLang="en-US"/>
          </a:p>
        </p:txBody>
      </p:sp>
      <p:sp>
        <p:nvSpPr>
          <p:cNvPr id="14352" name="Rectangle 26"/>
          <p:cNvSpPr>
            <a:spLocks noChangeArrowheads="1"/>
          </p:cNvSpPr>
          <p:nvPr/>
        </p:nvSpPr>
        <p:spPr bwMode="auto">
          <a:xfrm>
            <a:off x="4953000" y="5360988"/>
            <a:ext cx="2819400" cy="296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1800"/>
              <a:t>Fifth call of the method</a:t>
            </a:r>
          </a:p>
        </p:txBody>
      </p:sp>
      <p:sp>
        <p:nvSpPr>
          <p:cNvPr id="14353" name="Rectangle 27"/>
          <p:cNvSpPr>
            <a:spLocks noChangeArrowheads="1"/>
          </p:cNvSpPr>
          <p:nvPr/>
        </p:nvSpPr>
        <p:spPr bwMode="auto">
          <a:xfrm>
            <a:off x="4953000" y="5657850"/>
            <a:ext cx="2819400" cy="295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1800"/>
              <a:t>n = 0</a:t>
            </a:r>
            <a:endParaRPr lang="en-US" altLang="en-US"/>
          </a:p>
        </p:txBody>
      </p:sp>
      <p:sp>
        <p:nvSpPr>
          <p:cNvPr id="14354" name="Rectangle 28"/>
          <p:cNvSpPr>
            <a:spLocks noChangeArrowheads="1"/>
          </p:cNvSpPr>
          <p:nvPr/>
        </p:nvSpPr>
        <p:spPr bwMode="auto">
          <a:xfrm>
            <a:off x="4953000" y="5953125"/>
            <a:ext cx="2819400" cy="295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1800"/>
              <a:t>Return value: 1</a:t>
            </a:r>
            <a:endParaRPr lang="en-US" altLang="en-US"/>
          </a:p>
        </p:txBody>
      </p:sp>
      <p:cxnSp>
        <p:nvCxnSpPr>
          <p:cNvPr id="14355" name="AutoShape 29"/>
          <p:cNvCxnSpPr>
            <a:cxnSpLocks noChangeShapeType="1"/>
            <a:stCxn id="14354" idx="3"/>
            <a:endCxn id="14350" idx="3"/>
          </p:cNvCxnSpPr>
          <p:nvPr/>
        </p:nvCxnSpPr>
        <p:spPr bwMode="auto">
          <a:xfrm flipH="1" flipV="1">
            <a:off x="7467600" y="4845050"/>
            <a:ext cx="304800" cy="1255713"/>
          </a:xfrm>
          <a:prstGeom prst="bentConnector3">
            <a:avLst>
              <a:gd name="adj1" fmla="val -75000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30"/>
          <p:cNvCxnSpPr>
            <a:cxnSpLocks noChangeShapeType="1"/>
            <a:stCxn id="14351" idx="3"/>
            <a:endCxn id="14347" idx="3"/>
          </p:cNvCxnSpPr>
          <p:nvPr/>
        </p:nvCxnSpPr>
        <p:spPr bwMode="auto">
          <a:xfrm flipH="1" flipV="1">
            <a:off x="7162800" y="3884613"/>
            <a:ext cx="304800" cy="1255712"/>
          </a:xfrm>
          <a:prstGeom prst="bentConnector3">
            <a:avLst>
              <a:gd name="adj1" fmla="val -75000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AutoShape 31"/>
          <p:cNvCxnSpPr>
            <a:cxnSpLocks noChangeShapeType="1"/>
            <a:stCxn id="14348" idx="3"/>
            <a:endCxn id="14344" idx="3"/>
          </p:cNvCxnSpPr>
          <p:nvPr/>
        </p:nvCxnSpPr>
        <p:spPr bwMode="auto">
          <a:xfrm flipH="1" flipV="1">
            <a:off x="6858000" y="2922588"/>
            <a:ext cx="304800" cy="1257300"/>
          </a:xfrm>
          <a:prstGeom prst="bentConnector3">
            <a:avLst>
              <a:gd name="adj1" fmla="val -75000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32"/>
          <p:cNvCxnSpPr>
            <a:cxnSpLocks noChangeShapeType="1"/>
            <a:stCxn id="14345" idx="3"/>
            <a:endCxn id="14341" idx="3"/>
          </p:cNvCxnSpPr>
          <p:nvPr/>
        </p:nvCxnSpPr>
        <p:spPr bwMode="auto">
          <a:xfrm flipH="1" flipV="1">
            <a:off x="6553200" y="1962150"/>
            <a:ext cx="304800" cy="1257300"/>
          </a:xfrm>
          <a:prstGeom prst="bentConnector3">
            <a:avLst>
              <a:gd name="adj1" fmla="val -75000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34"/>
          <p:cNvCxnSpPr>
            <a:cxnSpLocks noChangeShapeType="1"/>
            <a:stCxn id="14341" idx="1"/>
            <a:endCxn id="14343" idx="1"/>
          </p:cNvCxnSpPr>
          <p:nvPr/>
        </p:nvCxnSpPr>
        <p:spPr bwMode="auto">
          <a:xfrm rot="10800000" flipH="1" flipV="1">
            <a:off x="4038600" y="1962150"/>
            <a:ext cx="228600" cy="665163"/>
          </a:xfrm>
          <a:prstGeom prst="bentConnector3">
            <a:avLst>
              <a:gd name="adj1" fmla="val -10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36"/>
          <p:cNvCxnSpPr>
            <a:cxnSpLocks noChangeShapeType="1"/>
            <a:stCxn id="14350" idx="1"/>
            <a:endCxn id="14352" idx="1"/>
          </p:cNvCxnSpPr>
          <p:nvPr/>
        </p:nvCxnSpPr>
        <p:spPr bwMode="auto">
          <a:xfrm rot="10800000" flipH="1" flipV="1">
            <a:off x="4724400" y="4845050"/>
            <a:ext cx="228600" cy="665163"/>
          </a:xfrm>
          <a:prstGeom prst="bentConnector3">
            <a:avLst>
              <a:gd name="adj1" fmla="val -10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1" name="AutoShape 37"/>
          <p:cNvCxnSpPr>
            <a:cxnSpLocks noChangeShapeType="1"/>
            <a:stCxn id="14347" idx="1"/>
            <a:endCxn id="14349" idx="1"/>
          </p:cNvCxnSpPr>
          <p:nvPr/>
        </p:nvCxnSpPr>
        <p:spPr bwMode="auto">
          <a:xfrm rot="10800000" flipH="1" flipV="1">
            <a:off x="4495800" y="3884613"/>
            <a:ext cx="228600" cy="663575"/>
          </a:xfrm>
          <a:prstGeom prst="bentConnector3">
            <a:avLst>
              <a:gd name="adj1" fmla="val -10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2" name="AutoShape 38"/>
          <p:cNvCxnSpPr>
            <a:cxnSpLocks noChangeShapeType="1"/>
            <a:stCxn id="14344" idx="1"/>
            <a:endCxn id="14346" idx="1"/>
          </p:cNvCxnSpPr>
          <p:nvPr/>
        </p:nvCxnSpPr>
        <p:spPr bwMode="auto">
          <a:xfrm rot="10800000" flipH="1" flipV="1">
            <a:off x="4267200" y="2922588"/>
            <a:ext cx="228600" cy="665162"/>
          </a:xfrm>
          <a:prstGeom prst="bentConnector3">
            <a:avLst>
              <a:gd name="adj1" fmla="val -10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3" name="Text Box 39"/>
          <p:cNvSpPr txBox="1">
            <a:spLocks noChangeArrowheads="1"/>
          </p:cNvSpPr>
          <p:nvPr/>
        </p:nvSpPr>
        <p:spPr bwMode="auto">
          <a:xfrm>
            <a:off x="685800" y="1371600"/>
            <a:ext cx="2514600" cy="10826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1600" b="1"/>
              <a:t>The method is first called from the </a:t>
            </a:r>
            <a:r>
              <a:rPr lang="en-US" altLang="en-US" sz="1600" b="1">
                <a:latin typeface="Courier New" pitchFamily="49" charset="0"/>
              </a:rPr>
              <a:t>main</a:t>
            </a:r>
            <a:r>
              <a:rPr lang="en-US" altLang="en-US" sz="1600" b="1"/>
              <a:t> method of the </a:t>
            </a:r>
            <a:r>
              <a:rPr lang="en-US" altLang="en-US" sz="1600" b="1">
                <a:latin typeface="Courier New" pitchFamily="49" charset="0"/>
              </a:rPr>
              <a:t>FactorialDemo</a:t>
            </a:r>
            <a:r>
              <a:rPr lang="en-US" altLang="en-US" sz="1600" b="1"/>
              <a:t> class.</a:t>
            </a:r>
          </a:p>
        </p:txBody>
      </p:sp>
      <p:cxnSp>
        <p:nvCxnSpPr>
          <p:cNvPr id="14364" name="AutoShape 40"/>
          <p:cNvCxnSpPr>
            <a:cxnSpLocks noChangeShapeType="1"/>
            <a:stCxn id="14363" idx="3"/>
            <a:endCxn id="14340" idx="1"/>
          </p:cNvCxnSpPr>
          <p:nvPr/>
        </p:nvCxnSpPr>
        <p:spPr bwMode="auto">
          <a:xfrm flipV="1">
            <a:off x="3200400" y="1666875"/>
            <a:ext cx="838200" cy="246063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4155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3D966DAE-1147-48A0-9AF4-0F729303C2F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Recursion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z="2800"/>
              <a:t>This method in the example displays the string “This is a recursive method.”, and then calls itself. </a:t>
            </a:r>
          </a:p>
          <a:p>
            <a:pPr eaLnBrk="1" hangingPunct="1"/>
            <a:r>
              <a:rPr lang="en-US" altLang="en-US" sz="2800"/>
              <a:t>Each time it calls itself, the cycle is repeated endlessly.</a:t>
            </a:r>
          </a:p>
          <a:p>
            <a:pPr eaLnBrk="1" hangingPunct="1"/>
            <a:r>
              <a:rPr lang="en-US" altLang="en-US" sz="2800"/>
              <a:t>Like a loop, a recursive method must have some way to control the number of times it repeats.</a:t>
            </a:r>
          </a:p>
          <a:p>
            <a:pPr eaLnBrk="1" hangingPunct="1"/>
            <a:r>
              <a:rPr lang="en-US" altLang="en-US" sz="2800"/>
              <a:t>Example: </a:t>
            </a:r>
            <a:r>
              <a:rPr lang="en-US" altLang="en-US" sz="2800">
                <a:hlinkClick r:id="rId3" action="ppaction://hlinkfile"/>
              </a:rPr>
              <a:t>Recursive.java</a:t>
            </a:r>
            <a:r>
              <a:rPr lang="en-US" altLang="en-US" sz="2800"/>
              <a:t>, </a:t>
            </a:r>
            <a:r>
              <a:rPr lang="en-US" altLang="en-US" sz="2800">
                <a:hlinkClick r:id="rId4" action="ppaction://hlinkfile"/>
              </a:rPr>
              <a:t>RecursionDemo.java</a:t>
            </a:r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89721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111467FF-F90D-4781-B46D-15B6437D2301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Recursion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4038600" y="1524000"/>
            <a:ext cx="2590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1800"/>
              <a:t>First call of the method</a:t>
            </a:r>
          </a:p>
          <a:p>
            <a:pPr algn="l" eaLnBrk="1" hangingPunct="1"/>
            <a:r>
              <a:rPr lang="en-US" altLang="en-US" sz="1800"/>
              <a:t>n = 5</a:t>
            </a:r>
          </a:p>
        </p:txBody>
      </p:sp>
      <p:sp>
        <p:nvSpPr>
          <p:cNvPr id="7173" name="Rectangle 11"/>
          <p:cNvSpPr>
            <a:spLocks noChangeArrowheads="1"/>
          </p:cNvSpPr>
          <p:nvPr/>
        </p:nvSpPr>
        <p:spPr bwMode="auto">
          <a:xfrm>
            <a:off x="4419600" y="2209800"/>
            <a:ext cx="2590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1800"/>
              <a:t>Second call of the method</a:t>
            </a:r>
          </a:p>
          <a:p>
            <a:pPr algn="l" eaLnBrk="1" hangingPunct="1"/>
            <a:r>
              <a:rPr lang="en-US" altLang="en-US" sz="1800"/>
              <a:t>n = 4</a:t>
            </a:r>
          </a:p>
        </p:txBody>
      </p:sp>
      <p:sp>
        <p:nvSpPr>
          <p:cNvPr id="7174" name="Rectangle 12"/>
          <p:cNvSpPr>
            <a:spLocks noChangeArrowheads="1"/>
          </p:cNvSpPr>
          <p:nvPr/>
        </p:nvSpPr>
        <p:spPr bwMode="auto">
          <a:xfrm>
            <a:off x="4800600" y="2895600"/>
            <a:ext cx="2590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1800"/>
              <a:t>Third call of the method</a:t>
            </a:r>
          </a:p>
          <a:p>
            <a:pPr algn="l" eaLnBrk="1" hangingPunct="1"/>
            <a:r>
              <a:rPr lang="en-US" altLang="en-US" sz="1800"/>
              <a:t>n = 3</a:t>
            </a:r>
          </a:p>
        </p:txBody>
      </p:sp>
      <p:sp>
        <p:nvSpPr>
          <p:cNvPr id="7175" name="Rectangle 13"/>
          <p:cNvSpPr>
            <a:spLocks noChangeArrowheads="1"/>
          </p:cNvSpPr>
          <p:nvPr/>
        </p:nvSpPr>
        <p:spPr bwMode="auto">
          <a:xfrm>
            <a:off x="5181600" y="3581400"/>
            <a:ext cx="2590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1800"/>
              <a:t>Fourth call of the method</a:t>
            </a:r>
          </a:p>
          <a:p>
            <a:pPr algn="l" eaLnBrk="1" hangingPunct="1"/>
            <a:r>
              <a:rPr lang="en-US" altLang="en-US" sz="1800"/>
              <a:t>n = 2</a:t>
            </a:r>
          </a:p>
        </p:txBody>
      </p:sp>
      <p:sp>
        <p:nvSpPr>
          <p:cNvPr id="7176" name="Rectangle 14"/>
          <p:cNvSpPr>
            <a:spLocks noChangeArrowheads="1"/>
          </p:cNvSpPr>
          <p:nvPr/>
        </p:nvSpPr>
        <p:spPr bwMode="auto">
          <a:xfrm>
            <a:off x="5562600" y="4267200"/>
            <a:ext cx="2590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1800"/>
              <a:t>Fifth call of the method</a:t>
            </a:r>
          </a:p>
          <a:p>
            <a:pPr algn="l" eaLnBrk="1" hangingPunct="1"/>
            <a:r>
              <a:rPr lang="en-US" altLang="en-US" sz="1800"/>
              <a:t>n = 1</a:t>
            </a:r>
          </a:p>
        </p:txBody>
      </p:sp>
      <p:sp>
        <p:nvSpPr>
          <p:cNvPr id="7177" name="Rectangle 16"/>
          <p:cNvSpPr>
            <a:spLocks noChangeArrowheads="1"/>
          </p:cNvSpPr>
          <p:nvPr/>
        </p:nvSpPr>
        <p:spPr bwMode="auto">
          <a:xfrm>
            <a:off x="5943600" y="4953000"/>
            <a:ext cx="2590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1800"/>
              <a:t>Sixth call of the method</a:t>
            </a:r>
          </a:p>
          <a:p>
            <a:pPr algn="l" eaLnBrk="1" hangingPunct="1"/>
            <a:r>
              <a:rPr lang="en-US" altLang="en-US" sz="1800"/>
              <a:t>n = 0</a:t>
            </a:r>
          </a:p>
        </p:txBody>
      </p:sp>
      <p:sp>
        <p:nvSpPr>
          <p:cNvPr id="7178" name="Text Box 17"/>
          <p:cNvSpPr txBox="1">
            <a:spLocks noChangeArrowheads="1"/>
          </p:cNvSpPr>
          <p:nvPr/>
        </p:nvSpPr>
        <p:spPr bwMode="auto">
          <a:xfrm>
            <a:off x="685800" y="1371600"/>
            <a:ext cx="2514600" cy="10826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1600" b="1"/>
              <a:t>The method is first called from the </a:t>
            </a:r>
            <a:r>
              <a:rPr lang="en-US" altLang="en-US" sz="1600" b="1">
                <a:latin typeface="Courier New" pitchFamily="49" charset="0"/>
              </a:rPr>
              <a:t>main</a:t>
            </a:r>
            <a:r>
              <a:rPr lang="en-US" altLang="en-US" sz="1600" b="1"/>
              <a:t> method of the </a:t>
            </a:r>
            <a:r>
              <a:rPr lang="en-US" altLang="en-US" sz="1600" b="1">
                <a:latin typeface="Courier New" pitchFamily="49" charset="0"/>
              </a:rPr>
              <a:t>RecursionDemo</a:t>
            </a:r>
            <a:r>
              <a:rPr lang="en-US" altLang="en-US" sz="1600" b="1"/>
              <a:t> </a:t>
            </a:r>
            <a:r>
              <a:rPr lang="en-US" altLang="en-US" sz="1600" b="1">
                <a:latin typeface="Helvetica" pitchFamily="1" charset="0"/>
              </a:rPr>
              <a:t>class.</a:t>
            </a:r>
            <a:endParaRPr lang="en-US" altLang="en-US" sz="1600" b="1"/>
          </a:p>
        </p:txBody>
      </p:sp>
      <p:cxnSp>
        <p:nvCxnSpPr>
          <p:cNvPr id="7179" name="AutoShape 18"/>
          <p:cNvCxnSpPr>
            <a:cxnSpLocks noChangeShapeType="1"/>
            <a:stCxn id="7180" idx="3"/>
            <a:endCxn id="7181" idx="1"/>
          </p:cNvCxnSpPr>
          <p:nvPr/>
        </p:nvCxnSpPr>
        <p:spPr bwMode="auto">
          <a:xfrm>
            <a:off x="3200400" y="3040063"/>
            <a:ext cx="590550" cy="884237"/>
          </a:xfrm>
          <a:prstGeom prst="bentConnector3">
            <a:avLst>
              <a:gd name="adj1" fmla="val 51611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0" name="Text Box 19"/>
          <p:cNvSpPr txBox="1">
            <a:spLocks noChangeArrowheads="1"/>
          </p:cNvSpPr>
          <p:nvPr/>
        </p:nvSpPr>
        <p:spPr bwMode="auto">
          <a:xfrm>
            <a:off x="685800" y="2743200"/>
            <a:ext cx="2514600" cy="5937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1600" b="1"/>
              <a:t>The second through sixth calls are recursive.</a:t>
            </a:r>
          </a:p>
        </p:txBody>
      </p:sp>
      <p:sp>
        <p:nvSpPr>
          <p:cNvPr id="7181" name="AutoShape 20"/>
          <p:cNvSpPr>
            <a:spLocks/>
          </p:cNvSpPr>
          <p:nvPr/>
        </p:nvSpPr>
        <p:spPr bwMode="auto">
          <a:xfrm>
            <a:off x="3810000" y="2209800"/>
            <a:ext cx="381000" cy="34290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7182" name="AutoShape 21"/>
          <p:cNvCxnSpPr>
            <a:cxnSpLocks noChangeShapeType="1"/>
            <a:stCxn id="7178" idx="3"/>
            <a:endCxn id="7172" idx="1"/>
          </p:cNvCxnSpPr>
          <p:nvPr/>
        </p:nvCxnSpPr>
        <p:spPr bwMode="auto">
          <a:xfrm flipV="1">
            <a:off x="3200400" y="1790700"/>
            <a:ext cx="838200" cy="12223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1193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2138363"/>
            <a:ext cx="8358187" cy="258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02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399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39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BBDC6BCF-7B30-4497-9C43-A7D8085D7D0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077200" cy="914400"/>
          </a:xfrm>
        </p:spPr>
        <p:txBody>
          <a:bodyPr/>
          <a:lstStyle/>
          <a:p>
            <a:pPr eaLnBrk="1" hangingPunct="1"/>
            <a:r>
              <a:rPr lang="en-US" altLang="en-US"/>
              <a:t>Solving Problems With Recursion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153400" cy="4724400"/>
          </a:xfrm>
        </p:spPr>
        <p:txBody>
          <a:bodyPr/>
          <a:lstStyle/>
          <a:p>
            <a:pPr eaLnBrk="1" hangingPunct="1"/>
            <a:r>
              <a:rPr lang="en-US" altLang="en-US" sz="2800"/>
              <a:t>Recursion can be a powerful tool for solving repetitive problems.</a:t>
            </a:r>
          </a:p>
          <a:p>
            <a:pPr eaLnBrk="1" hangingPunct="1"/>
            <a:r>
              <a:rPr lang="en-US" altLang="en-US" sz="2800"/>
              <a:t>Recursion is never absolutely required to solve a problem.</a:t>
            </a:r>
          </a:p>
          <a:p>
            <a:pPr eaLnBrk="1" hangingPunct="1"/>
            <a:r>
              <a:rPr lang="en-US" altLang="en-US" sz="2800"/>
              <a:t>Any problem that can be solved recursively can also be solved iteratively, with a loop.</a:t>
            </a:r>
          </a:p>
          <a:p>
            <a:pPr eaLnBrk="1" hangingPunct="1"/>
            <a:r>
              <a:rPr lang="en-US" altLang="en-US" sz="2800"/>
              <a:t>In many cases, recursive algorithms are less efficient than iterative algorithms.</a:t>
            </a:r>
          </a:p>
        </p:txBody>
      </p:sp>
    </p:spTree>
    <p:extLst>
      <p:ext uri="{BB962C8B-B14F-4D97-AF65-F5344CB8AC3E}">
        <p14:creationId xmlns:p14="http://schemas.microsoft.com/office/powerpoint/2010/main" val="92737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EC55FA33-A9FF-46D0-87BD-5A9C33E2CC36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077200" cy="914400"/>
          </a:xfrm>
        </p:spPr>
        <p:txBody>
          <a:bodyPr/>
          <a:lstStyle/>
          <a:p>
            <a:pPr eaLnBrk="1" hangingPunct="1"/>
            <a:r>
              <a:rPr lang="en-US" altLang="en-US"/>
              <a:t>Solving Problems With Recursion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458200" cy="4724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/>
              <a:t>Recursive solutions repetitively:</a:t>
            </a:r>
          </a:p>
          <a:p>
            <a:pPr lvl="2" eaLnBrk="1" hangingPunct="1"/>
            <a:r>
              <a:rPr lang="en-US" altLang="en-US" sz="2000"/>
              <a:t>allocate memory for parameters and local variables, and</a:t>
            </a:r>
          </a:p>
          <a:p>
            <a:pPr lvl="2" eaLnBrk="1" hangingPunct="1"/>
            <a:r>
              <a:rPr lang="en-US" altLang="en-US" sz="2000"/>
              <a:t>store the address of where control returns after the method terminates.</a:t>
            </a:r>
          </a:p>
          <a:p>
            <a:pPr eaLnBrk="1" hangingPunct="1"/>
            <a:r>
              <a:rPr lang="en-US" altLang="en-US" sz="2800"/>
              <a:t>These actions are called </a:t>
            </a:r>
            <a:r>
              <a:rPr lang="en-US" altLang="en-US" sz="2800" i="1"/>
              <a:t>overhead</a:t>
            </a:r>
            <a:r>
              <a:rPr lang="en-US" altLang="en-US" sz="2800"/>
              <a:t> and take place with each method call.</a:t>
            </a:r>
          </a:p>
          <a:p>
            <a:pPr eaLnBrk="1" hangingPunct="1"/>
            <a:r>
              <a:rPr lang="en-US" altLang="en-US" sz="2800"/>
              <a:t>This overhead does not occur with a loop.</a:t>
            </a:r>
          </a:p>
          <a:p>
            <a:pPr eaLnBrk="1" hangingPunct="1"/>
            <a:r>
              <a:rPr lang="en-US" altLang="en-US" sz="2800"/>
              <a:t>Some repetitive problems are more easily solved with recursion than with iteration.</a:t>
            </a:r>
          </a:p>
          <a:p>
            <a:pPr lvl="1" eaLnBrk="1" hangingPunct="1"/>
            <a:r>
              <a:rPr lang="en-US" altLang="en-US" sz="2400"/>
              <a:t>Iterative algorithms might execute faster; however,</a:t>
            </a:r>
          </a:p>
          <a:p>
            <a:pPr lvl="1" eaLnBrk="1" hangingPunct="1"/>
            <a:r>
              <a:rPr lang="en-US" altLang="en-US" sz="2400"/>
              <a:t>a recursive algorithm might be designed faster.</a:t>
            </a:r>
          </a:p>
        </p:txBody>
      </p:sp>
    </p:spTree>
    <p:extLst>
      <p:ext uri="{BB962C8B-B14F-4D97-AF65-F5344CB8AC3E}">
        <p14:creationId xmlns:p14="http://schemas.microsoft.com/office/powerpoint/2010/main" val="102468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46BBB43A-7D4A-4ED6-90E1-C2EB8C00E41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en-US"/>
              <a:t>Solving Problems With Recursion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29468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Recursion works like this: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 base case is established.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If matched, the method solves it and returns.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If the base case cannot be solved now: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the method reduces it to a smaller problem (recursive case) and calls itself to solve the smaller problem.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By reducing the problem with each recursive call, the base case will eventually be reached and the recursion will stop.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In mathematics, the notation </a:t>
            </a:r>
            <a:r>
              <a:rPr lang="en-US" altLang="en-US" sz="2800" i="1"/>
              <a:t>n</a:t>
            </a:r>
            <a:r>
              <a:rPr lang="en-US" altLang="en-US" sz="2800"/>
              <a:t>! represents the factorial of the number </a:t>
            </a:r>
            <a:r>
              <a:rPr lang="en-US" altLang="en-US" sz="2800" i="1"/>
              <a:t>n</a:t>
            </a:r>
            <a:r>
              <a:rPr lang="en-US" altLang="en-US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810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6C4CE4B0-7FC0-4C41-B9F7-8BF1D36667E4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29468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factorial of a nonnegative number can be defined by the following rules: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</a:t>
            </a:r>
            <a:r>
              <a:rPr lang="en-US" altLang="en-US" i="1"/>
              <a:t>n </a:t>
            </a:r>
            <a:r>
              <a:rPr lang="en-US" altLang="en-US"/>
              <a:t>= 0 then </a:t>
            </a:r>
            <a:r>
              <a:rPr lang="en-US" altLang="en-US" i="1"/>
              <a:t>n</a:t>
            </a:r>
            <a:r>
              <a:rPr lang="en-US" altLang="en-US"/>
              <a:t>!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</a:t>
            </a:r>
            <a:r>
              <a:rPr lang="en-US" altLang="en-US" i="1"/>
              <a:t>n </a:t>
            </a:r>
            <a:r>
              <a:rPr lang="en-US" altLang="en-US"/>
              <a:t>&gt; 0 then </a:t>
            </a:r>
            <a:r>
              <a:rPr lang="en-US" altLang="en-US" i="1"/>
              <a:t>n</a:t>
            </a:r>
            <a:r>
              <a:rPr lang="en-US" altLang="en-US"/>
              <a:t>! = 1 × 2 × 3 × ... × </a:t>
            </a:r>
            <a:r>
              <a:rPr lang="en-US" altLang="en-US" i="1"/>
              <a:t>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Let’s replace the notation </a:t>
            </a:r>
            <a:r>
              <a:rPr lang="en-US" altLang="en-US" i="1"/>
              <a:t>n</a:t>
            </a:r>
            <a:r>
              <a:rPr lang="en-US" altLang="en-US"/>
              <a:t>! with factorial(</a:t>
            </a:r>
            <a:r>
              <a:rPr lang="en-US" altLang="en-US" i="1"/>
              <a:t>n</a:t>
            </a:r>
            <a:r>
              <a:rPr lang="en-US" altLang="en-US"/>
              <a:t>), which looks a bit more like computer code, and rewrite these rules 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</a:t>
            </a:r>
            <a:r>
              <a:rPr lang="en-US" altLang="en-US" i="1"/>
              <a:t>n </a:t>
            </a:r>
            <a:r>
              <a:rPr lang="en-US" altLang="en-US"/>
              <a:t>= 0 then factorial(</a:t>
            </a:r>
            <a:r>
              <a:rPr lang="en-US" altLang="en-US" i="1"/>
              <a:t>n</a:t>
            </a:r>
            <a:r>
              <a:rPr lang="en-US" altLang="en-US"/>
              <a:t>)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</a:t>
            </a:r>
            <a:r>
              <a:rPr lang="en-US" altLang="en-US" i="1"/>
              <a:t>n </a:t>
            </a:r>
            <a:r>
              <a:rPr lang="en-US" altLang="en-US"/>
              <a:t>&gt; 0 then factorial(</a:t>
            </a:r>
            <a:r>
              <a:rPr lang="en-US" altLang="en-US" i="1"/>
              <a:t>n</a:t>
            </a:r>
            <a:r>
              <a:rPr lang="en-US" altLang="en-US"/>
              <a:t>) = 1 × 2 × 3 × ... × </a:t>
            </a:r>
            <a:r>
              <a:rPr lang="en-US" altLang="en-US" i="1"/>
              <a:t>n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077200" cy="9906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Solving Problems With Recursion</a:t>
            </a:r>
          </a:p>
        </p:txBody>
      </p:sp>
    </p:spTree>
    <p:extLst>
      <p:ext uri="{BB962C8B-B14F-4D97-AF65-F5344CB8AC3E}">
        <p14:creationId xmlns:p14="http://schemas.microsoft.com/office/powerpoint/2010/main" val="2554999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820</Words>
  <Application>Microsoft Office PowerPoint</Application>
  <PresentationFormat>On-screen Show (4:3)</PresentationFormat>
  <Paragraphs>113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Helvetica</vt:lpstr>
      <vt:lpstr>Times New Roman</vt:lpstr>
      <vt:lpstr>Office Theme</vt:lpstr>
      <vt:lpstr>Introduction to Recursion</vt:lpstr>
      <vt:lpstr>Introduction to Recursion</vt:lpstr>
      <vt:lpstr>Introduction to Recursion</vt:lpstr>
      <vt:lpstr>PowerPoint Presentation</vt:lpstr>
      <vt:lpstr>PowerPoint Presentation</vt:lpstr>
      <vt:lpstr>Solving Problems With Recursion</vt:lpstr>
      <vt:lpstr>Solving Problems With Recursion</vt:lpstr>
      <vt:lpstr>Solving Problems With Recursion</vt:lpstr>
      <vt:lpstr>Solving Problems With Recursion</vt:lpstr>
      <vt:lpstr>Solving Problems With Recursion</vt:lpstr>
      <vt:lpstr>Solving Problems With Recursion</vt:lpstr>
      <vt:lpstr>Solving Problems With Recursion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Recursion</dc:title>
  <dc:creator>Room 203A</dc:creator>
  <cp:lastModifiedBy>Weiping Zhang</cp:lastModifiedBy>
  <cp:revision>10</cp:revision>
  <cp:lastPrinted>2014-01-29T14:01:25Z</cp:lastPrinted>
  <dcterms:created xsi:type="dcterms:W3CDTF">2013-11-25T14:07:41Z</dcterms:created>
  <dcterms:modified xsi:type="dcterms:W3CDTF">2023-11-29T15:39:17Z</dcterms:modified>
</cp:coreProperties>
</file>