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9"/>
  </p:notesMasterIdLst>
  <p:sldIdLst>
    <p:sldId id="2144155923" r:id="rId5"/>
    <p:sldId id="2144155928" r:id="rId6"/>
    <p:sldId id="2144155924" r:id="rId7"/>
    <p:sldId id="2144155930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8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579E8C8-B5AC-D736-4A88-F89F07E3614B}" name="Hugh Coughlan" initials="HC" userId="S::hugh_coughlan@flutterint.com::bc3c431d-b002-454c-9b39-4742c1c9e59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94556"/>
    <a:srgbClr val="DB071B"/>
    <a:srgbClr val="202931"/>
    <a:srgbClr val="313E48"/>
    <a:srgbClr val="2C5749"/>
    <a:srgbClr val="B1BAC9"/>
    <a:srgbClr val="007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orient="horz" pos="4088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Effra" panose="020B0603020203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Effra" panose="020B0603020203020204" pitchFamily="34" charset="0"/>
              </a:defRPr>
            </a:lvl1pPr>
          </a:lstStyle>
          <a:p>
            <a:fld id="{C71A5489-53DF-EF48-980B-B723884FD2C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Effra" panose="020B0603020203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Effra" panose="020B0603020203020204" pitchFamily="34" charset="0"/>
              </a:defRPr>
            </a:lvl1pPr>
          </a:lstStyle>
          <a:p>
            <a:fld id="{34FB476B-4FED-E34D-A765-2B203AC9D4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B476B-4FED-E34D-A765-2B203AC9D4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ont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3A8DB52-A140-5B43-984E-0C3DAE38F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2913" y="3762375"/>
            <a:ext cx="3721100" cy="2438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B698309-895C-6048-A7A9-2D68008F5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7413" y="1017106"/>
            <a:ext cx="3276600" cy="25146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D6A3531-7F34-2242-8B5B-8D9F825A78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932413" y="-1369537"/>
            <a:ext cx="2120900" cy="5676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B3B8DD-8718-8849-9054-0B8D05310747}"/>
              </a:ext>
            </a:extLst>
          </p:cNvPr>
          <p:cNvSpPr/>
          <p:nvPr/>
        </p:nvSpPr>
        <p:spPr>
          <a:xfrm>
            <a:off x="-1" y="6562725"/>
            <a:ext cx="12179823" cy="2869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20">
            <a:extLst>
              <a:ext uri="{FF2B5EF4-FFF2-40B4-BE49-F238E27FC236}">
                <a16:creationId xmlns:a16="http://schemas.microsoft.com/office/drawing/2014/main" id="{261046A0-A805-3941-B13F-7E3F3BBF0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8812" y="6639130"/>
            <a:ext cx="3495601" cy="134182"/>
          </a:xfrm>
          <a:prstGeom prst="rect">
            <a:avLst/>
          </a:prstGeom>
        </p:spPr>
        <p:txBody>
          <a:bodyPr vert="horz" lIns="0" tIns="36000" rIns="0" bIns="0" rtlCol="0" anchor="ctr"/>
          <a:lstStyle>
            <a:lvl1pPr algn="l">
              <a:lnSpc>
                <a:spcPts val="600"/>
              </a:lnSpc>
              <a:defRPr lang="en-US" sz="600" b="0" i="0" kern="1200" spc="200" baseline="0">
                <a:solidFill>
                  <a:schemeClr val="bg1">
                    <a:lumMod val="50000"/>
                  </a:schemeClr>
                </a:solidFill>
                <a:latin typeface="Effra Light" panose="020B0403020203020204" pitchFamily="34" charset="0"/>
                <a:ea typeface="Effra Light" panose="020B0403020203020204" pitchFamily="34" charset="0"/>
                <a:cs typeface="Effra Light" panose="020B0403020203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9E1B77F4-FF7B-2D4F-A684-9D21BDE03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691631"/>
            <a:ext cx="6993272" cy="1447306"/>
          </a:xfrm>
        </p:spPr>
        <p:txBody>
          <a:bodyPr anchor="b"/>
          <a:lstStyle>
            <a:lvl1pPr>
              <a:lnSpc>
                <a:spcPts val="3800"/>
              </a:lnSpc>
              <a:defRPr sz="3600"/>
            </a:lvl1pPr>
          </a:lstStyle>
          <a:p>
            <a:r>
              <a:rPr lang="en-GB"/>
              <a:t>Click to edit title</a:t>
            </a:r>
            <a:br>
              <a:rPr lang="en-GB"/>
            </a:br>
            <a:r>
              <a:rPr lang="en-GB"/>
              <a:t>style 2 Lines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FE17D8-766A-584D-8ECD-B189A29FB3A5}"/>
              </a:ext>
            </a:extLst>
          </p:cNvPr>
          <p:cNvCxnSpPr>
            <a:cxnSpLocks/>
          </p:cNvCxnSpPr>
          <p:nvPr/>
        </p:nvCxnSpPr>
        <p:spPr>
          <a:xfrm>
            <a:off x="658812" y="4281865"/>
            <a:ext cx="6993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F267620-AEAD-6B4E-B66D-E0B6BB9604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812" y="4515941"/>
            <a:ext cx="6993271" cy="258417"/>
          </a:xfrm>
        </p:spPr>
        <p:txBody>
          <a:bodyPr anchor="b"/>
          <a:lstStyle>
            <a:lvl1pPr>
              <a:lnSpc>
                <a:spcPts val="1600"/>
              </a:lnSpc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FFC913E4-0DFD-7745-A18C-519FC5760A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12" y="5008433"/>
            <a:ext cx="6993271" cy="258417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Name:</a:t>
            </a:r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01B9921-CBEE-BB4C-B48B-7517315BAF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925" y="709614"/>
            <a:ext cx="1888794" cy="5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558F8D-3F55-BF49-84D3-9AE09D175021}"/>
              </a:ext>
            </a:extLst>
          </p:cNvPr>
          <p:cNvSpPr/>
          <p:nvPr/>
        </p:nvSpPr>
        <p:spPr>
          <a:xfrm>
            <a:off x="0" y="3266"/>
            <a:ext cx="669446" cy="6857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ADDD9E4-1DC7-C04A-9AD7-8B6047FA2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782" y="324948"/>
            <a:ext cx="427883" cy="522968"/>
          </a:xfrm>
          <a:prstGeom prst="rect">
            <a:avLst/>
          </a:prstGeom>
        </p:spPr>
      </p:pic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2D3EC797-A985-4841-9EDC-5C244046B7AE}"/>
              </a:ext>
            </a:extLst>
          </p:cNvPr>
          <p:cNvSpPr txBox="1">
            <a:spLocks/>
          </p:cNvSpPr>
          <p:nvPr/>
        </p:nvSpPr>
        <p:spPr>
          <a:xfrm>
            <a:off x="11513340" y="6510280"/>
            <a:ext cx="338935" cy="211714"/>
          </a:xfrm>
          <a:prstGeom prst="rect">
            <a:avLst/>
          </a:prstGeom>
          <a:noFill/>
        </p:spPr>
        <p:txBody>
          <a:bodyPr vert="horz" lIns="36000" tIns="32400" rIns="36000" bIns="180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P.  </a:t>
            </a:r>
            <a:fld id="{8D848597-3BD1-3F4D-AB2D-36A6D598B345}" type="slidenum">
              <a:rPr lang="en-US" sz="900" b="0" smtClean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pPr algn="ctr"/>
              <a:t>‹#›</a:t>
            </a:fld>
            <a:endParaRPr lang="en-US" sz="1050" b="0">
              <a:solidFill>
                <a:schemeClr val="tx1"/>
              </a:solidFill>
              <a:latin typeface="Effra" panose="020B0603020203020204" pitchFamily="34" charset="0"/>
              <a:cs typeface="Effra" panose="020B0603020203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D4E1D8-8DB2-1B49-85AF-20E63753497C}"/>
              </a:ext>
            </a:extLst>
          </p:cNvPr>
          <p:cNvCxnSpPr>
            <a:cxnSpLocks/>
          </p:cNvCxnSpPr>
          <p:nvPr/>
        </p:nvCxnSpPr>
        <p:spPr>
          <a:xfrm>
            <a:off x="11513339" y="6342916"/>
            <a:ext cx="338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20">
            <a:extLst>
              <a:ext uri="{FF2B5EF4-FFF2-40B4-BE49-F238E27FC236}">
                <a16:creationId xmlns:a16="http://schemas.microsoft.com/office/drawing/2014/main" id="{B3A5BB6E-F22A-CD4A-B3DB-93FB67F42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413084" y="4369668"/>
            <a:ext cx="3495601" cy="1341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US" sz="600" b="0" i="0" kern="1200" spc="200" baseline="0">
                <a:solidFill>
                  <a:schemeClr val="bg1">
                    <a:lumMod val="50000"/>
                  </a:schemeClr>
                </a:solidFill>
                <a:latin typeface="Effra Light" panose="020B0403020203020204" pitchFamily="34" charset="0"/>
                <a:ea typeface="Effra Light" panose="020B0403020203020204" pitchFamily="34" charset="0"/>
                <a:cs typeface="Effra Light" panose="020B0403020203020204" pitchFamily="34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EBEA79-46C3-9445-85DC-D377843D3D63}"/>
              </a:ext>
            </a:extLst>
          </p:cNvPr>
          <p:cNvCxnSpPr>
            <a:cxnSpLocks/>
          </p:cNvCxnSpPr>
          <p:nvPr/>
        </p:nvCxnSpPr>
        <p:spPr>
          <a:xfrm>
            <a:off x="213613" y="6342916"/>
            <a:ext cx="2422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D62D5C-7CCA-0B4C-AAFA-806E3920D759}"/>
              </a:ext>
            </a:extLst>
          </p:cNvPr>
          <p:cNvSpPr txBox="1">
            <a:spLocks/>
          </p:cNvSpPr>
          <p:nvPr/>
        </p:nvSpPr>
        <p:spPr>
          <a:xfrm>
            <a:off x="44203" y="6501274"/>
            <a:ext cx="581025" cy="21067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8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914377" rtl="0" eaLnBrk="1" latinLnBrk="0" hangingPunct="1">
              <a:lnSpc>
                <a:spcPts val="216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9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914377" rtl="0" eaLnBrk="1" latinLnBrk="0" hangingPunct="1">
              <a:lnSpc>
                <a:spcPts val="216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9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914377" rtl="0" eaLnBrk="1" latinLnBrk="0" hangingPunct="1">
              <a:lnSpc>
                <a:spcPts val="216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9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914377" rtl="0" eaLnBrk="1" latinLnBrk="0" hangingPunct="1">
              <a:lnSpc>
                <a:spcPts val="216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9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AEDF3E-FA81-3849-A8CA-BDCD9A6F5F96}" type="datetime4">
              <a:rPr lang="en-GB" sz="600" b="0" i="0" smtClean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24 May 2022</a:t>
            </a:fld>
            <a:endParaRPr lang="en-US" sz="700" b="0" i="0">
              <a:solidFill>
                <a:schemeClr val="tx1"/>
              </a:solidFill>
              <a:latin typeface="Effra Light" panose="020B0403020203020204" pitchFamily="34" charset="0"/>
              <a:cs typeface="Effra Light" panose="020B04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2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8EBB-AD37-B04E-97B7-4953AE9D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7063A-0963-0F41-8E27-40D7585D75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1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2200" y="155738"/>
            <a:ext cx="10760075" cy="6764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200" y="1238763"/>
            <a:ext cx="10760075" cy="49457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EB5929-CCE6-2B4A-A07E-93E5CF375C43}"/>
              </a:ext>
            </a:extLst>
          </p:cNvPr>
          <p:cNvSpPr/>
          <p:nvPr/>
        </p:nvSpPr>
        <p:spPr>
          <a:xfrm>
            <a:off x="0" y="3266"/>
            <a:ext cx="669446" cy="6857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7E4DDD-4530-1845-8E4D-4771011E2D1C}"/>
              </a:ext>
            </a:extLst>
          </p:cNvPr>
          <p:cNvSpPr txBox="1">
            <a:spLocks/>
          </p:cNvSpPr>
          <p:nvPr/>
        </p:nvSpPr>
        <p:spPr>
          <a:xfrm>
            <a:off x="11513340" y="6520112"/>
            <a:ext cx="338935" cy="211714"/>
          </a:xfrm>
          <a:prstGeom prst="rect">
            <a:avLst/>
          </a:prstGeom>
          <a:noFill/>
        </p:spPr>
        <p:txBody>
          <a:bodyPr vert="horz" lIns="36000" tIns="32400" rIns="36000" bIns="180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t>P.  </a:t>
            </a:r>
            <a:fld id="{8D848597-3BD1-3F4D-AB2D-36A6D598B345}" type="slidenum">
              <a:rPr lang="en-US" sz="600" b="0" smtClean="0">
                <a:solidFill>
                  <a:schemeClr val="tx1"/>
                </a:solidFill>
                <a:latin typeface="Effra" panose="020B0603020203020204" pitchFamily="34" charset="0"/>
                <a:cs typeface="Effra" panose="020B0603020203020204" pitchFamily="34" charset="0"/>
              </a:rPr>
              <a:pPr algn="ctr"/>
              <a:t>‹#›</a:t>
            </a:fld>
            <a:endParaRPr lang="en-US" sz="600" b="0">
              <a:solidFill>
                <a:schemeClr val="tx1"/>
              </a:solidFill>
              <a:latin typeface="Effra" panose="020B0603020203020204" pitchFamily="34" charset="0"/>
              <a:cs typeface="Effra" panose="020B0603020203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7F5FA51-BAB7-2148-9323-ECE3FBEE1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782" y="324948"/>
            <a:ext cx="427883" cy="52296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5AD728-19CD-DD47-B2E3-918705F99BE5}"/>
              </a:ext>
            </a:extLst>
          </p:cNvPr>
          <p:cNvCxnSpPr>
            <a:cxnSpLocks/>
          </p:cNvCxnSpPr>
          <p:nvPr/>
        </p:nvCxnSpPr>
        <p:spPr>
          <a:xfrm>
            <a:off x="11513339" y="6342916"/>
            <a:ext cx="338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72B907-A2EB-DD44-BF9D-089D2B7B1E93}"/>
              </a:ext>
            </a:extLst>
          </p:cNvPr>
          <p:cNvCxnSpPr>
            <a:cxnSpLocks/>
          </p:cNvCxnSpPr>
          <p:nvPr/>
        </p:nvCxnSpPr>
        <p:spPr>
          <a:xfrm>
            <a:off x="1092200" y="971550"/>
            <a:ext cx="707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aphic 69">
            <a:extLst>
              <a:ext uri="{FF2B5EF4-FFF2-40B4-BE49-F238E27FC236}">
                <a16:creationId xmlns:a16="http://schemas.microsoft.com/office/drawing/2014/main" id="{1A7A0E0C-3C09-B74E-BC43-B9EEAA94753F}"/>
              </a:ext>
            </a:extLst>
          </p:cNvPr>
          <p:cNvGrpSpPr/>
          <p:nvPr/>
        </p:nvGrpSpPr>
        <p:grpSpPr>
          <a:xfrm>
            <a:off x="8600773" y="158686"/>
            <a:ext cx="3591227" cy="4648121"/>
            <a:chOff x="8600772" y="152398"/>
            <a:chExt cx="3591227" cy="4648121"/>
          </a:xfrm>
          <a:solidFill>
            <a:schemeClr val="accent6">
              <a:lumMod val="90000"/>
              <a:alpha val="47000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1332CD5-B301-A349-959D-20094D17A7AE}"/>
                </a:ext>
              </a:extLst>
            </p:cNvPr>
            <p:cNvSpPr/>
            <p:nvPr/>
          </p:nvSpPr>
          <p:spPr>
            <a:xfrm>
              <a:off x="10167428" y="3627465"/>
              <a:ext cx="298419" cy="341458"/>
            </a:xfrm>
            <a:custGeom>
              <a:avLst/>
              <a:gdLst>
                <a:gd name="connsiteX0" fmla="*/ 0 w 298419"/>
                <a:gd name="connsiteY0" fmla="*/ 85514 h 341458"/>
                <a:gd name="connsiteX1" fmla="*/ 0 w 298419"/>
                <a:gd name="connsiteY1" fmla="*/ 255945 h 341458"/>
                <a:gd name="connsiteX2" fmla="*/ 149210 w 298419"/>
                <a:gd name="connsiteY2" fmla="*/ 341458 h 341458"/>
                <a:gd name="connsiteX3" fmla="*/ 298419 w 298419"/>
                <a:gd name="connsiteY3" fmla="*/ 255945 h 341458"/>
                <a:gd name="connsiteX4" fmla="*/ 298419 w 298419"/>
                <a:gd name="connsiteY4" fmla="*/ 85514 h 341458"/>
                <a:gd name="connsiteX5" fmla="*/ 149210 w 298419"/>
                <a:gd name="connsiteY5" fmla="*/ 0 h 341458"/>
                <a:gd name="connsiteX6" fmla="*/ 284692 w 298419"/>
                <a:gd name="connsiteY6" fmla="*/ 249390 h 341458"/>
                <a:gd name="connsiteX7" fmla="*/ 148016 w 298419"/>
                <a:gd name="connsiteY7" fmla="*/ 328348 h 341458"/>
                <a:gd name="connsiteX8" fmla="*/ 11340 w 298419"/>
                <a:gd name="connsiteY8" fmla="*/ 249390 h 341458"/>
                <a:gd name="connsiteX9" fmla="*/ 11340 w 298419"/>
                <a:gd name="connsiteY9" fmla="*/ 92069 h 341458"/>
                <a:gd name="connsiteX10" fmla="*/ 148016 w 298419"/>
                <a:gd name="connsiteY10" fmla="*/ 13110 h 341458"/>
                <a:gd name="connsiteX11" fmla="*/ 284692 w 298419"/>
                <a:gd name="connsiteY11" fmla="*/ 92069 h 3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8419" h="341458">
                  <a:moveTo>
                    <a:pt x="0" y="85514"/>
                  </a:moveTo>
                  <a:lnTo>
                    <a:pt x="0" y="255945"/>
                  </a:lnTo>
                  <a:lnTo>
                    <a:pt x="149210" y="341458"/>
                  </a:lnTo>
                  <a:lnTo>
                    <a:pt x="298419" y="255945"/>
                  </a:lnTo>
                  <a:lnTo>
                    <a:pt x="298419" y="85514"/>
                  </a:lnTo>
                  <a:lnTo>
                    <a:pt x="149210" y="0"/>
                  </a:lnTo>
                  <a:close/>
                  <a:moveTo>
                    <a:pt x="284692" y="249390"/>
                  </a:moveTo>
                  <a:lnTo>
                    <a:pt x="148016" y="328348"/>
                  </a:lnTo>
                  <a:lnTo>
                    <a:pt x="11340" y="249390"/>
                  </a:lnTo>
                  <a:lnTo>
                    <a:pt x="11340" y="92069"/>
                  </a:lnTo>
                  <a:lnTo>
                    <a:pt x="148016" y="13110"/>
                  </a:lnTo>
                  <a:lnTo>
                    <a:pt x="284692" y="92069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3953AD1-F199-FA45-9A82-BC3EBA47447E}"/>
                </a:ext>
              </a:extLst>
            </p:cNvPr>
            <p:cNvSpPr/>
            <p:nvPr/>
          </p:nvSpPr>
          <p:spPr>
            <a:xfrm>
              <a:off x="10232859" y="2508482"/>
              <a:ext cx="566698" cy="654312"/>
            </a:xfrm>
            <a:custGeom>
              <a:avLst/>
              <a:gdLst>
                <a:gd name="connsiteX0" fmla="*/ 566698 w 566698"/>
                <a:gd name="connsiteY0" fmla="*/ 163280 h 654312"/>
                <a:gd name="connsiteX1" fmla="*/ 283498 w 566698"/>
                <a:gd name="connsiteY1" fmla="*/ 0 h 654312"/>
                <a:gd name="connsiteX2" fmla="*/ 0 w 566698"/>
                <a:gd name="connsiteY2" fmla="*/ 163280 h 654312"/>
                <a:gd name="connsiteX3" fmla="*/ 0 w 566698"/>
                <a:gd name="connsiteY3" fmla="*/ 491033 h 654312"/>
                <a:gd name="connsiteX4" fmla="*/ 283498 w 566698"/>
                <a:gd name="connsiteY4" fmla="*/ 654313 h 654312"/>
                <a:gd name="connsiteX5" fmla="*/ 566698 w 566698"/>
                <a:gd name="connsiteY5" fmla="*/ 491033 h 654312"/>
                <a:gd name="connsiteX6" fmla="*/ 555358 w 566698"/>
                <a:gd name="connsiteY6" fmla="*/ 483286 h 654312"/>
                <a:gd name="connsiteX7" fmla="*/ 283498 w 566698"/>
                <a:gd name="connsiteY7" fmla="*/ 640011 h 654312"/>
                <a:gd name="connsiteX8" fmla="*/ 11937 w 566698"/>
                <a:gd name="connsiteY8" fmla="*/ 483286 h 654312"/>
                <a:gd name="connsiteX9" fmla="*/ 11937 w 566698"/>
                <a:gd name="connsiteY9" fmla="*/ 169835 h 654312"/>
                <a:gd name="connsiteX10" fmla="*/ 284095 w 566698"/>
                <a:gd name="connsiteY10" fmla="*/ 13110 h 654312"/>
                <a:gd name="connsiteX11" fmla="*/ 555955 w 566698"/>
                <a:gd name="connsiteY11" fmla="*/ 169835 h 65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6698" h="654312">
                  <a:moveTo>
                    <a:pt x="566698" y="163280"/>
                  </a:moveTo>
                  <a:lnTo>
                    <a:pt x="283498" y="0"/>
                  </a:lnTo>
                  <a:lnTo>
                    <a:pt x="0" y="163280"/>
                  </a:lnTo>
                  <a:lnTo>
                    <a:pt x="0" y="491033"/>
                  </a:lnTo>
                  <a:lnTo>
                    <a:pt x="283498" y="654313"/>
                  </a:lnTo>
                  <a:lnTo>
                    <a:pt x="566698" y="491033"/>
                  </a:lnTo>
                  <a:close/>
                  <a:moveTo>
                    <a:pt x="555358" y="483286"/>
                  </a:moveTo>
                  <a:lnTo>
                    <a:pt x="283498" y="640011"/>
                  </a:lnTo>
                  <a:lnTo>
                    <a:pt x="11937" y="483286"/>
                  </a:lnTo>
                  <a:lnTo>
                    <a:pt x="11937" y="169835"/>
                  </a:lnTo>
                  <a:lnTo>
                    <a:pt x="284095" y="13110"/>
                  </a:lnTo>
                  <a:lnTo>
                    <a:pt x="555955" y="169835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690181B-823A-3F49-B6CD-E279EF44E3BD}"/>
                </a:ext>
              </a:extLst>
            </p:cNvPr>
            <p:cNvSpPr/>
            <p:nvPr/>
          </p:nvSpPr>
          <p:spPr>
            <a:xfrm>
              <a:off x="11562633" y="3610936"/>
              <a:ext cx="238735" cy="272927"/>
            </a:xfrm>
            <a:custGeom>
              <a:avLst/>
              <a:gdLst>
                <a:gd name="connsiteX0" fmla="*/ 119368 w 238735"/>
                <a:gd name="connsiteY0" fmla="*/ 0 h 272927"/>
                <a:gd name="connsiteX1" fmla="*/ 0 w 238735"/>
                <a:gd name="connsiteY1" fmla="*/ 68232 h 272927"/>
                <a:gd name="connsiteX2" fmla="*/ 0 w 238735"/>
                <a:gd name="connsiteY2" fmla="*/ 204696 h 272927"/>
                <a:gd name="connsiteX3" fmla="*/ 119368 w 238735"/>
                <a:gd name="connsiteY3" fmla="*/ 272928 h 272927"/>
                <a:gd name="connsiteX4" fmla="*/ 238735 w 238735"/>
                <a:gd name="connsiteY4" fmla="*/ 204696 h 272927"/>
                <a:gd name="connsiteX5" fmla="*/ 238735 w 238735"/>
                <a:gd name="connsiteY5" fmla="*/ 68232 h 272927"/>
                <a:gd name="connsiteX6" fmla="*/ 226500 w 238735"/>
                <a:gd name="connsiteY6" fmla="*/ 198141 h 272927"/>
                <a:gd name="connsiteX7" fmla="*/ 119368 w 238735"/>
                <a:gd name="connsiteY7" fmla="*/ 259818 h 272927"/>
                <a:gd name="connsiteX8" fmla="*/ 12235 w 238735"/>
                <a:gd name="connsiteY8" fmla="*/ 197247 h 272927"/>
                <a:gd name="connsiteX9" fmla="*/ 12235 w 238735"/>
                <a:gd name="connsiteY9" fmla="*/ 73893 h 272927"/>
                <a:gd name="connsiteX10" fmla="*/ 119368 w 238735"/>
                <a:gd name="connsiteY10" fmla="*/ 12216 h 272927"/>
                <a:gd name="connsiteX11" fmla="*/ 226500 w 238735"/>
                <a:gd name="connsiteY11" fmla="*/ 73893 h 27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735" h="272927">
                  <a:moveTo>
                    <a:pt x="119368" y="0"/>
                  </a:moveTo>
                  <a:lnTo>
                    <a:pt x="0" y="68232"/>
                  </a:lnTo>
                  <a:lnTo>
                    <a:pt x="0" y="204696"/>
                  </a:lnTo>
                  <a:lnTo>
                    <a:pt x="119368" y="272928"/>
                  </a:lnTo>
                  <a:lnTo>
                    <a:pt x="238735" y="204696"/>
                  </a:lnTo>
                  <a:lnTo>
                    <a:pt x="238735" y="68232"/>
                  </a:lnTo>
                  <a:close/>
                  <a:moveTo>
                    <a:pt x="226500" y="198141"/>
                  </a:moveTo>
                  <a:lnTo>
                    <a:pt x="119368" y="259818"/>
                  </a:lnTo>
                  <a:lnTo>
                    <a:pt x="12235" y="197247"/>
                  </a:lnTo>
                  <a:lnTo>
                    <a:pt x="12235" y="73893"/>
                  </a:lnTo>
                  <a:lnTo>
                    <a:pt x="119368" y="12216"/>
                  </a:lnTo>
                  <a:lnTo>
                    <a:pt x="226500" y="73893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4BE6FF0-EFB2-4E47-9126-BE860FE76558}"/>
                </a:ext>
              </a:extLst>
            </p:cNvPr>
            <p:cNvSpPr/>
            <p:nvPr/>
          </p:nvSpPr>
          <p:spPr>
            <a:xfrm>
              <a:off x="10995040" y="1711902"/>
              <a:ext cx="194271" cy="224957"/>
            </a:xfrm>
            <a:custGeom>
              <a:avLst/>
              <a:gdLst>
                <a:gd name="connsiteX0" fmla="*/ 0 w 194271"/>
                <a:gd name="connsiteY0" fmla="*/ 56016 h 224957"/>
                <a:gd name="connsiteX1" fmla="*/ 0 w 194271"/>
                <a:gd name="connsiteY1" fmla="*/ 168643 h 224957"/>
                <a:gd name="connsiteX2" fmla="*/ 97285 w 194271"/>
                <a:gd name="connsiteY2" fmla="*/ 224957 h 224957"/>
                <a:gd name="connsiteX3" fmla="*/ 194271 w 194271"/>
                <a:gd name="connsiteY3" fmla="*/ 168643 h 224957"/>
                <a:gd name="connsiteX4" fmla="*/ 194271 w 194271"/>
                <a:gd name="connsiteY4" fmla="*/ 56016 h 224957"/>
                <a:gd name="connsiteX5" fmla="*/ 97285 w 194271"/>
                <a:gd name="connsiteY5" fmla="*/ 0 h 224957"/>
                <a:gd name="connsiteX6" fmla="*/ 182334 w 194271"/>
                <a:gd name="connsiteY6" fmla="*/ 161492 h 224957"/>
                <a:gd name="connsiteX7" fmla="*/ 96688 w 194271"/>
                <a:gd name="connsiteY7" fmla="*/ 211251 h 224957"/>
                <a:gd name="connsiteX8" fmla="*/ 10743 w 194271"/>
                <a:gd name="connsiteY8" fmla="*/ 161492 h 224957"/>
                <a:gd name="connsiteX9" fmla="*/ 10743 w 194271"/>
                <a:gd name="connsiteY9" fmla="*/ 62571 h 224957"/>
                <a:gd name="connsiteX10" fmla="*/ 96688 w 194271"/>
                <a:gd name="connsiteY10" fmla="*/ 13110 h 224957"/>
                <a:gd name="connsiteX11" fmla="*/ 182334 w 194271"/>
                <a:gd name="connsiteY11" fmla="*/ 62571 h 22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4271" h="224957">
                  <a:moveTo>
                    <a:pt x="0" y="56016"/>
                  </a:moveTo>
                  <a:lnTo>
                    <a:pt x="0" y="168643"/>
                  </a:lnTo>
                  <a:lnTo>
                    <a:pt x="97285" y="224957"/>
                  </a:lnTo>
                  <a:lnTo>
                    <a:pt x="194271" y="168643"/>
                  </a:lnTo>
                  <a:lnTo>
                    <a:pt x="194271" y="56016"/>
                  </a:lnTo>
                  <a:lnTo>
                    <a:pt x="97285" y="0"/>
                  </a:lnTo>
                  <a:close/>
                  <a:moveTo>
                    <a:pt x="182334" y="161492"/>
                  </a:moveTo>
                  <a:lnTo>
                    <a:pt x="96688" y="211251"/>
                  </a:lnTo>
                  <a:lnTo>
                    <a:pt x="10743" y="161492"/>
                  </a:lnTo>
                  <a:lnTo>
                    <a:pt x="10743" y="62571"/>
                  </a:lnTo>
                  <a:lnTo>
                    <a:pt x="96688" y="13110"/>
                  </a:lnTo>
                  <a:lnTo>
                    <a:pt x="182334" y="62571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68F169-6D97-7F43-A55E-C9B4ABB210B0}"/>
                </a:ext>
              </a:extLst>
            </p:cNvPr>
            <p:cNvSpPr/>
            <p:nvPr/>
          </p:nvSpPr>
          <p:spPr>
            <a:xfrm>
              <a:off x="9674815" y="1562980"/>
              <a:ext cx="558044" cy="643586"/>
            </a:xfrm>
            <a:custGeom>
              <a:avLst/>
              <a:gdLst>
                <a:gd name="connsiteX0" fmla="*/ 0 w 558044"/>
                <a:gd name="connsiteY0" fmla="*/ 160897 h 643586"/>
                <a:gd name="connsiteX1" fmla="*/ 0 w 558044"/>
                <a:gd name="connsiteY1" fmla="*/ 482690 h 643586"/>
                <a:gd name="connsiteX2" fmla="*/ 279022 w 558044"/>
                <a:gd name="connsiteY2" fmla="*/ 643586 h 643586"/>
                <a:gd name="connsiteX3" fmla="*/ 558044 w 558044"/>
                <a:gd name="connsiteY3" fmla="*/ 482690 h 643586"/>
                <a:gd name="connsiteX4" fmla="*/ 558044 w 558044"/>
                <a:gd name="connsiteY4" fmla="*/ 160897 h 643586"/>
                <a:gd name="connsiteX5" fmla="*/ 279022 w 558044"/>
                <a:gd name="connsiteY5" fmla="*/ 0 h 643586"/>
                <a:gd name="connsiteX6" fmla="*/ 546704 w 558044"/>
                <a:gd name="connsiteY6" fmla="*/ 476731 h 643586"/>
                <a:gd name="connsiteX7" fmla="*/ 278127 w 558044"/>
                <a:gd name="connsiteY7" fmla="*/ 631370 h 643586"/>
                <a:gd name="connsiteX8" fmla="*/ 9549 w 558044"/>
                <a:gd name="connsiteY8" fmla="*/ 476731 h 643586"/>
                <a:gd name="connsiteX9" fmla="*/ 9549 w 558044"/>
                <a:gd name="connsiteY9" fmla="*/ 167452 h 643586"/>
                <a:gd name="connsiteX10" fmla="*/ 278127 w 558044"/>
                <a:gd name="connsiteY10" fmla="*/ 13110 h 643586"/>
                <a:gd name="connsiteX11" fmla="*/ 546704 w 558044"/>
                <a:gd name="connsiteY11" fmla="*/ 167452 h 643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8044" h="643586">
                  <a:moveTo>
                    <a:pt x="0" y="160897"/>
                  </a:moveTo>
                  <a:lnTo>
                    <a:pt x="0" y="482690"/>
                  </a:lnTo>
                  <a:lnTo>
                    <a:pt x="279022" y="643586"/>
                  </a:lnTo>
                  <a:lnTo>
                    <a:pt x="558044" y="482690"/>
                  </a:lnTo>
                  <a:lnTo>
                    <a:pt x="558044" y="160897"/>
                  </a:lnTo>
                  <a:lnTo>
                    <a:pt x="279022" y="0"/>
                  </a:lnTo>
                  <a:close/>
                  <a:moveTo>
                    <a:pt x="546704" y="476731"/>
                  </a:moveTo>
                  <a:lnTo>
                    <a:pt x="278127" y="631370"/>
                  </a:lnTo>
                  <a:lnTo>
                    <a:pt x="9549" y="476731"/>
                  </a:lnTo>
                  <a:lnTo>
                    <a:pt x="9549" y="167452"/>
                  </a:lnTo>
                  <a:lnTo>
                    <a:pt x="278127" y="13110"/>
                  </a:lnTo>
                  <a:lnTo>
                    <a:pt x="546704" y="167452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0C88F66-3188-6348-AC4F-DD812E02F716}"/>
                </a:ext>
              </a:extLst>
            </p:cNvPr>
            <p:cNvSpPr/>
            <p:nvPr/>
          </p:nvSpPr>
          <p:spPr>
            <a:xfrm>
              <a:off x="9143163" y="3152067"/>
              <a:ext cx="479566" cy="552798"/>
            </a:xfrm>
            <a:custGeom>
              <a:avLst/>
              <a:gdLst>
                <a:gd name="connsiteX0" fmla="*/ 0 w 600718"/>
                <a:gd name="connsiteY0" fmla="*/ 173113 h 692451"/>
                <a:gd name="connsiteX1" fmla="*/ 0 w 600718"/>
                <a:gd name="connsiteY1" fmla="*/ 519339 h 692451"/>
                <a:gd name="connsiteX2" fmla="*/ 300210 w 600718"/>
                <a:gd name="connsiteY2" fmla="*/ 692451 h 692451"/>
                <a:gd name="connsiteX3" fmla="*/ 600718 w 600718"/>
                <a:gd name="connsiteY3" fmla="*/ 519339 h 692451"/>
                <a:gd name="connsiteX4" fmla="*/ 600718 w 600718"/>
                <a:gd name="connsiteY4" fmla="*/ 173113 h 692451"/>
                <a:gd name="connsiteX5" fmla="*/ 300210 w 600718"/>
                <a:gd name="connsiteY5" fmla="*/ 0 h 692451"/>
                <a:gd name="connsiteX6" fmla="*/ 592661 w 600718"/>
                <a:gd name="connsiteY6" fmla="*/ 514869 h 692451"/>
                <a:gd name="connsiteX7" fmla="*/ 300210 w 600718"/>
                <a:gd name="connsiteY7" fmla="*/ 683215 h 692451"/>
                <a:gd name="connsiteX8" fmla="*/ 8057 w 600718"/>
                <a:gd name="connsiteY8" fmla="*/ 514869 h 692451"/>
                <a:gd name="connsiteX9" fmla="*/ 8057 w 600718"/>
                <a:gd name="connsiteY9" fmla="*/ 177582 h 692451"/>
                <a:gd name="connsiteX10" fmla="*/ 300210 w 600718"/>
                <a:gd name="connsiteY10" fmla="*/ 9237 h 692451"/>
                <a:gd name="connsiteX11" fmla="*/ 592661 w 600718"/>
                <a:gd name="connsiteY11" fmla="*/ 177582 h 69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0718" h="692451">
                  <a:moveTo>
                    <a:pt x="0" y="173113"/>
                  </a:moveTo>
                  <a:lnTo>
                    <a:pt x="0" y="519339"/>
                  </a:lnTo>
                  <a:lnTo>
                    <a:pt x="300210" y="692451"/>
                  </a:lnTo>
                  <a:lnTo>
                    <a:pt x="600718" y="519339"/>
                  </a:lnTo>
                  <a:lnTo>
                    <a:pt x="600718" y="173113"/>
                  </a:lnTo>
                  <a:lnTo>
                    <a:pt x="300210" y="0"/>
                  </a:lnTo>
                  <a:close/>
                  <a:moveTo>
                    <a:pt x="592661" y="514869"/>
                  </a:moveTo>
                  <a:lnTo>
                    <a:pt x="300210" y="683215"/>
                  </a:lnTo>
                  <a:lnTo>
                    <a:pt x="8057" y="514869"/>
                  </a:lnTo>
                  <a:lnTo>
                    <a:pt x="8057" y="177582"/>
                  </a:lnTo>
                  <a:lnTo>
                    <a:pt x="300210" y="9237"/>
                  </a:lnTo>
                  <a:lnTo>
                    <a:pt x="592661" y="177582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AF9E27F-F4BE-8249-9F94-FD27B5CFD6A2}"/>
                </a:ext>
              </a:extLst>
            </p:cNvPr>
            <p:cNvSpPr/>
            <p:nvPr/>
          </p:nvSpPr>
          <p:spPr>
            <a:xfrm>
              <a:off x="9811210" y="152398"/>
              <a:ext cx="634439" cy="731483"/>
            </a:xfrm>
            <a:custGeom>
              <a:avLst/>
              <a:gdLst>
                <a:gd name="connsiteX0" fmla="*/ 634440 w 634439"/>
                <a:gd name="connsiteY0" fmla="*/ 548538 h 731483"/>
                <a:gd name="connsiteX1" fmla="*/ 634440 w 634439"/>
                <a:gd name="connsiteY1" fmla="*/ 182945 h 731483"/>
                <a:gd name="connsiteX2" fmla="*/ 317220 w 634439"/>
                <a:gd name="connsiteY2" fmla="*/ 0 h 731483"/>
                <a:gd name="connsiteX3" fmla="*/ 0 w 634439"/>
                <a:gd name="connsiteY3" fmla="*/ 182945 h 731483"/>
                <a:gd name="connsiteX4" fmla="*/ 0 w 634439"/>
                <a:gd name="connsiteY4" fmla="*/ 548538 h 731483"/>
                <a:gd name="connsiteX5" fmla="*/ 317220 w 634439"/>
                <a:gd name="connsiteY5" fmla="*/ 731483 h 731483"/>
                <a:gd name="connsiteX6" fmla="*/ 7759 w 634439"/>
                <a:gd name="connsiteY6" fmla="*/ 187415 h 731483"/>
                <a:gd name="connsiteX7" fmla="*/ 316921 w 634439"/>
                <a:gd name="connsiteY7" fmla="*/ 8641 h 731483"/>
                <a:gd name="connsiteX8" fmla="*/ 626382 w 634439"/>
                <a:gd name="connsiteY8" fmla="*/ 187415 h 731483"/>
                <a:gd name="connsiteX9" fmla="*/ 626382 w 634439"/>
                <a:gd name="connsiteY9" fmla="*/ 544963 h 731483"/>
                <a:gd name="connsiteX10" fmla="*/ 316921 w 634439"/>
                <a:gd name="connsiteY10" fmla="*/ 723737 h 731483"/>
                <a:gd name="connsiteX11" fmla="*/ 7759 w 634439"/>
                <a:gd name="connsiteY11" fmla="*/ 544963 h 7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439" h="731483">
                  <a:moveTo>
                    <a:pt x="634440" y="548538"/>
                  </a:moveTo>
                  <a:lnTo>
                    <a:pt x="634440" y="182945"/>
                  </a:lnTo>
                  <a:lnTo>
                    <a:pt x="317220" y="0"/>
                  </a:lnTo>
                  <a:lnTo>
                    <a:pt x="0" y="182945"/>
                  </a:lnTo>
                  <a:lnTo>
                    <a:pt x="0" y="548538"/>
                  </a:lnTo>
                  <a:lnTo>
                    <a:pt x="317220" y="731483"/>
                  </a:lnTo>
                  <a:close/>
                  <a:moveTo>
                    <a:pt x="7759" y="187415"/>
                  </a:moveTo>
                  <a:lnTo>
                    <a:pt x="316921" y="8641"/>
                  </a:lnTo>
                  <a:lnTo>
                    <a:pt x="626382" y="187415"/>
                  </a:lnTo>
                  <a:lnTo>
                    <a:pt x="626382" y="544963"/>
                  </a:lnTo>
                  <a:lnTo>
                    <a:pt x="316921" y="723737"/>
                  </a:lnTo>
                  <a:lnTo>
                    <a:pt x="7759" y="544963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7E89620-28B5-3841-8272-2BCD65BAF8BF}"/>
                </a:ext>
              </a:extLst>
            </p:cNvPr>
            <p:cNvSpPr/>
            <p:nvPr/>
          </p:nvSpPr>
          <p:spPr>
            <a:xfrm>
              <a:off x="10786563" y="3968923"/>
              <a:ext cx="717698" cy="831596"/>
            </a:xfrm>
            <a:custGeom>
              <a:avLst/>
              <a:gdLst>
                <a:gd name="connsiteX0" fmla="*/ 0 w 717698"/>
                <a:gd name="connsiteY0" fmla="*/ 208570 h 831596"/>
                <a:gd name="connsiteX1" fmla="*/ 0 w 717698"/>
                <a:gd name="connsiteY1" fmla="*/ 623027 h 831596"/>
                <a:gd name="connsiteX2" fmla="*/ 358103 w 717698"/>
                <a:gd name="connsiteY2" fmla="*/ 831596 h 831596"/>
                <a:gd name="connsiteX3" fmla="*/ 717699 w 717698"/>
                <a:gd name="connsiteY3" fmla="*/ 623027 h 831596"/>
                <a:gd name="connsiteX4" fmla="*/ 717699 w 717698"/>
                <a:gd name="connsiteY4" fmla="*/ 208570 h 831596"/>
                <a:gd name="connsiteX5" fmla="*/ 358103 w 717698"/>
                <a:gd name="connsiteY5" fmla="*/ 0 h 831596"/>
                <a:gd name="connsiteX6" fmla="*/ 710835 w 717698"/>
                <a:gd name="connsiteY6" fmla="*/ 619452 h 831596"/>
                <a:gd name="connsiteX7" fmla="*/ 359297 w 717698"/>
                <a:gd name="connsiteY7" fmla="*/ 822062 h 831596"/>
                <a:gd name="connsiteX8" fmla="*/ 7759 w 717698"/>
                <a:gd name="connsiteY8" fmla="*/ 619452 h 831596"/>
                <a:gd name="connsiteX9" fmla="*/ 7759 w 717698"/>
                <a:gd name="connsiteY9" fmla="*/ 213039 h 831596"/>
                <a:gd name="connsiteX10" fmla="*/ 359297 w 717698"/>
                <a:gd name="connsiteY10" fmla="*/ 10428 h 831596"/>
                <a:gd name="connsiteX11" fmla="*/ 710835 w 717698"/>
                <a:gd name="connsiteY11" fmla="*/ 213039 h 83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7698" h="831596">
                  <a:moveTo>
                    <a:pt x="0" y="208570"/>
                  </a:moveTo>
                  <a:lnTo>
                    <a:pt x="0" y="623027"/>
                  </a:lnTo>
                  <a:lnTo>
                    <a:pt x="358103" y="831596"/>
                  </a:lnTo>
                  <a:lnTo>
                    <a:pt x="717699" y="623027"/>
                  </a:lnTo>
                  <a:lnTo>
                    <a:pt x="717699" y="208570"/>
                  </a:lnTo>
                  <a:lnTo>
                    <a:pt x="358103" y="0"/>
                  </a:lnTo>
                  <a:close/>
                  <a:moveTo>
                    <a:pt x="710835" y="619452"/>
                  </a:moveTo>
                  <a:lnTo>
                    <a:pt x="359297" y="822062"/>
                  </a:lnTo>
                  <a:lnTo>
                    <a:pt x="7759" y="619452"/>
                  </a:lnTo>
                  <a:lnTo>
                    <a:pt x="7759" y="213039"/>
                  </a:lnTo>
                  <a:lnTo>
                    <a:pt x="359297" y="10428"/>
                  </a:lnTo>
                  <a:lnTo>
                    <a:pt x="710835" y="213039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A7BA7B1-C778-C647-9DBD-B5B9476725C3}"/>
                </a:ext>
              </a:extLst>
            </p:cNvPr>
            <p:cNvSpPr/>
            <p:nvPr/>
          </p:nvSpPr>
          <p:spPr>
            <a:xfrm>
              <a:off x="11380896" y="1195245"/>
              <a:ext cx="634439" cy="729993"/>
            </a:xfrm>
            <a:custGeom>
              <a:avLst/>
              <a:gdLst>
                <a:gd name="connsiteX0" fmla="*/ 634440 w 634439"/>
                <a:gd name="connsiteY0" fmla="*/ 547346 h 729993"/>
                <a:gd name="connsiteX1" fmla="*/ 634440 w 634439"/>
                <a:gd name="connsiteY1" fmla="*/ 181456 h 729993"/>
                <a:gd name="connsiteX2" fmla="*/ 317220 w 634439"/>
                <a:gd name="connsiteY2" fmla="*/ 0 h 729993"/>
                <a:gd name="connsiteX3" fmla="*/ 0 w 634439"/>
                <a:gd name="connsiteY3" fmla="*/ 182647 h 729993"/>
                <a:gd name="connsiteX4" fmla="*/ 0 w 634439"/>
                <a:gd name="connsiteY4" fmla="*/ 547346 h 729993"/>
                <a:gd name="connsiteX5" fmla="*/ 317220 w 634439"/>
                <a:gd name="connsiteY5" fmla="*/ 729994 h 729993"/>
                <a:gd name="connsiteX6" fmla="*/ 7759 w 634439"/>
                <a:gd name="connsiteY6" fmla="*/ 186223 h 729993"/>
                <a:gd name="connsiteX7" fmla="*/ 316921 w 634439"/>
                <a:gd name="connsiteY7" fmla="*/ 7449 h 729993"/>
                <a:gd name="connsiteX8" fmla="*/ 626382 w 634439"/>
                <a:gd name="connsiteY8" fmla="*/ 186223 h 729993"/>
                <a:gd name="connsiteX9" fmla="*/ 626382 w 634439"/>
                <a:gd name="connsiteY9" fmla="*/ 543771 h 729993"/>
                <a:gd name="connsiteX10" fmla="*/ 316921 w 634439"/>
                <a:gd name="connsiteY10" fmla="*/ 722545 h 729993"/>
                <a:gd name="connsiteX11" fmla="*/ 7759 w 634439"/>
                <a:gd name="connsiteY11" fmla="*/ 543771 h 72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439" h="729993">
                  <a:moveTo>
                    <a:pt x="634440" y="547346"/>
                  </a:moveTo>
                  <a:lnTo>
                    <a:pt x="634440" y="181456"/>
                  </a:lnTo>
                  <a:lnTo>
                    <a:pt x="317220" y="0"/>
                  </a:lnTo>
                  <a:lnTo>
                    <a:pt x="0" y="182647"/>
                  </a:lnTo>
                  <a:lnTo>
                    <a:pt x="0" y="547346"/>
                  </a:lnTo>
                  <a:lnTo>
                    <a:pt x="317220" y="729994"/>
                  </a:lnTo>
                  <a:close/>
                  <a:moveTo>
                    <a:pt x="7759" y="186223"/>
                  </a:moveTo>
                  <a:lnTo>
                    <a:pt x="316921" y="7449"/>
                  </a:lnTo>
                  <a:lnTo>
                    <a:pt x="626382" y="186223"/>
                  </a:lnTo>
                  <a:lnTo>
                    <a:pt x="626382" y="543771"/>
                  </a:lnTo>
                  <a:lnTo>
                    <a:pt x="316921" y="722545"/>
                  </a:lnTo>
                  <a:lnTo>
                    <a:pt x="7759" y="543771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2187969-A1A9-F048-9947-1E6BF68B6CF1}"/>
                </a:ext>
              </a:extLst>
            </p:cNvPr>
            <p:cNvSpPr/>
            <p:nvPr/>
          </p:nvSpPr>
          <p:spPr>
            <a:xfrm>
              <a:off x="11278836" y="1925835"/>
              <a:ext cx="329753" cy="380192"/>
            </a:xfrm>
            <a:custGeom>
              <a:avLst/>
              <a:gdLst>
                <a:gd name="connsiteX0" fmla="*/ 329753 w 329753"/>
                <a:gd name="connsiteY0" fmla="*/ 285144 h 380192"/>
                <a:gd name="connsiteX1" fmla="*/ 329753 w 329753"/>
                <a:gd name="connsiteY1" fmla="*/ 95048 h 380192"/>
                <a:gd name="connsiteX2" fmla="*/ 165026 w 329753"/>
                <a:gd name="connsiteY2" fmla="*/ 0 h 380192"/>
                <a:gd name="connsiteX3" fmla="*/ 0 w 329753"/>
                <a:gd name="connsiteY3" fmla="*/ 95048 h 380192"/>
                <a:gd name="connsiteX4" fmla="*/ 0 w 329753"/>
                <a:gd name="connsiteY4" fmla="*/ 285144 h 380192"/>
                <a:gd name="connsiteX5" fmla="*/ 165026 w 329753"/>
                <a:gd name="connsiteY5" fmla="*/ 380193 h 380192"/>
                <a:gd name="connsiteX6" fmla="*/ 1492 w 329753"/>
                <a:gd name="connsiteY6" fmla="*/ 95644 h 380192"/>
                <a:gd name="connsiteX7" fmla="*/ 165324 w 329753"/>
                <a:gd name="connsiteY7" fmla="*/ 1192 h 380192"/>
                <a:gd name="connsiteX8" fmla="*/ 329157 w 329753"/>
                <a:gd name="connsiteY8" fmla="*/ 95644 h 380192"/>
                <a:gd name="connsiteX9" fmla="*/ 329157 w 329753"/>
                <a:gd name="connsiteY9" fmla="*/ 284549 h 380192"/>
                <a:gd name="connsiteX10" fmla="*/ 165324 w 329753"/>
                <a:gd name="connsiteY10" fmla="*/ 379001 h 380192"/>
                <a:gd name="connsiteX11" fmla="*/ 1492 w 329753"/>
                <a:gd name="connsiteY11" fmla="*/ 284549 h 38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753" h="380192">
                  <a:moveTo>
                    <a:pt x="329753" y="285144"/>
                  </a:moveTo>
                  <a:lnTo>
                    <a:pt x="329753" y="95048"/>
                  </a:lnTo>
                  <a:lnTo>
                    <a:pt x="165026" y="0"/>
                  </a:lnTo>
                  <a:lnTo>
                    <a:pt x="0" y="95048"/>
                  </a:lnTo>
                  <a:lnTo>
                    <a:pt x="0" y="285144"/>
                  </a:lnTo>
                  <a:lnTo>
                    <a:pt x="165026" y="380193"/>
                  </a:lnTo>
                  <a:close/>
                  <a:moveTo>
                    <a:pt x="1492" y="95644"/>
                  </a:moveTo>
                  <a:lnTo>
                    <a:pt x="165324" y="1192"/>
                  </a:lnTo>
                  <a:lnTo>
                    <a:pt x="329157" y="95644"/>
                  </a:lnTo>
                  <a:lnTo>
                    <a:pt x="329157" y="284549"/>
                  </a:lnTo>
                  <a:lnTo>
                    <a:pt x="165324" y="379001"/>
                  </a:lnTo>
                  <a:lnTo>
                    <a:pt x="1492" y="284549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60256F-6A86-4040-A3AC-7640183CDFC9}"/>
                </a:ext>
              </a:extLst>
            </p:cNvPr>
            <p:cNvSpPr/>
            <p:nvPr/>
          </p:nvSpPr>
          <p:spPr>
            <a:xfrm>
              <a:off x="11540252" y="2540817"/>
              <a:ext cx="651747" cy="750850"/>
            </a:xfrm>
            <a:custGeom>
              <a:avLst/>
              <a:gdLst>
                <a:gd name="connsiteX0" fmla="*/ 325575 w 651747"/>
                <a:gd name="connsiteY0" fmla="*/ 0 h 750850"/>
                <a:gd name="connsiteX1" fmla="*/ 0 w 651747"/>
                <a:gd name="connsiteY1" fmla="*/ 187713 h 750850"/>
                <a:gd name="connsiteX2" fmla="*/ 0 w 651747"/>
                <a:gd name="connsiteY2" fmla="*/ 563138 h 750850"/>
                <a:gd name="connsiteX3" fmla="*/ 325575 w 651747"/>
                <a:gd name="connsiteY3" fmla="*/ 750850 h 750850"/>
                <a:gd name="connsiteX4" fmla="*/ 651748 w 651747"/>
                <a:gd name="connsiteY4" fmla="*/ 563138 h 750850"/>
                <a:gd name="connsiteX5" fmla="*/ 651748 w 651747"/>
                <a:gd name="connsiteY5" fmla="*/ 187713 h 750850"/>
                <a:gd name="connsiteX6" fmla="*/ 651748 w 651747"/>
                <a:gd name="connsiteY6" fmla="*/ 561350 h 750850"/>
                <a:gd name="connsiteX7" fmla="*/ 327068 w 651747"/>
                <a:gd name="connsiteY7" fmla="*/ 748467 h 750850"/>
                <a:gd name="connsiteX8" fmla="*/ 1193 w 651747"/>
                <a:gd name="connsiteY8" fmla="*/ 561350 h 750850"/>
                <a:gd name="connsiteX9" fmla="*/ 1193 w 651747"/>
                <a:gd name="connsiteY9" fmla="*/ 188309 h 750850"/>
                <a:gd name="connsiteX10" fmla="*/ 325575 w 651747"/>
                <a:gd name="connsiteY10" fmla="*/ 1192 h 750850"/>
                <a:gd name="connsiteX11" fmla="*/ 651748 w 651747"/>
                <a:gd name="connsiteY11" fmla="*/ 188309 h 7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1747" h="750850">
                  <a:moveTo>
                    <a:pt x="325575" y="0"/>
                  </a:moveTo>
                  <a:lnTo>
                    <a:pt x="0" y="187713"/>
                  </a:lnTo>
                  <a:lnTo>
                    <a:pt x="0" y="563138"/>
                  </a:lnTo>
                  <a:lnTo>
                    <a:pt x="325575" y="750850"/>
                  </a:lnTo>
                  <a:lnTo>
                    <a:pt x="651748" y="563138"/>
                  </a:lnTo>
                  <a:lnTo>
                    <a:pt x="651748" y="187713"/>
                  </a:lnTo>
                  <a:close/>
                  <a:moveTo>
                    <a:pt x="651748" y="561350"/>
                  </a:moveTo>
                  <a:lnTo>
                    <a:pt x="327068" y="748467"/>
                  </a:lnTo>
                  <a:lnTo>
                    <a:pt x="1193" y="561350"/>
                  </a:lnTo>
                  <a:lnTo>
                    <a:pt x="1193" y="188309"/>
                  </a:lnTo>
                  <a:lnTo>
                    <a:pt x="325575" y="1192"/>
                  </a:lnTo>
                  <a:lnTo>
                    <a:pt x="651748" y="188309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1327DA-E525-4045-8357-16F33CE108D4}"/>
                </a:ext>
              </a:extLst>
            </p:cNvPr>
            <p:cNvSpPr/>
            <p:nvPr/>
          </p:nvSpPr>
          <p:spPr>
            <a:xfrm>
              <a:off x="9185118" y="784994"/>
              <a:ext cx="634439" cy="730887"/>
            </a:xfrm>
            <a:custGeom>
              <a:avLst/>
              <a:gdLst>
                <a:gd name="connsiteX0" fmla="*/ 0 w 634439"/>
                <a:gd name="connsiteY0" fmla="*/ 182051 h 730887"/>
                <a:gd name="connsiteX1" fmla="*/ 0 w 634439"/>
                <a:gd name="connsiteY1" fmla="*/ 547942 h 730887"/>
                <a:gd name="connsiteX2" fmla="*/ 317220 w 634439"/>
                <a:gd name="connsiteY2" fmla="*/ 730888 h 730887"/>
                <a:gd name="connsiteX3" fmla="*/ 634440 w 634439"/>
                <a:gd name="connsiteY3" fmla="*/ 547942 h 730887"/>
                <a:gd name="connsiteX4" fmla="*/ 634440 w 634439"/>
                <a:gd name="connsiteY4" fmla="*/ 182051 h 730887"/>
                <a:gd name="connsiteX5" fmla="*/ 317220 w 634439"/>
                <a:gd name="connsiteY5" fmla="*/ 0 h 730887"/>
                <a:gd name="connsiteX6" fmla="*/ 623100 w 634439"/>
                <a:gd name="connsiteY6" fmla="*/ 541387 h 730887"/>
                <a:gd name="connsiteX7" fmla="*/ 317220 w 634439"/>
                <a:gd name="connsiteY7" fmla="*/ 717777 h 730887"/>
                <a:gd name="connsiteX8" fmla="*/ 11340 w 634439"/>
                <a:gd name="connsiteY8" fmla="*/ 541387 h 730887"/>
                <a:gd name="connsiteX9" fmla="*/ 11340 w 634439"/>
                <a:gd name="connsiteY9" fmla="*/ 188607 h 730887"/>
                <a:gd name="connsiteX10" fmla="*/ 317220 w 634439"/>
                <a:gd name="connsiteY10" fmla="*/ 12514 h 730887"/>
                <a:gd name="connsiteX11" fmla="*/ 623100 w 634439"/>
                <a:gd name="connsiteY11" fmla="*/ 188607 h 73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439" h="730887">
                  <a:moveTo>
                    <a:pt x="0" y="182051"/>
                  </a:moveTo>
                  <a:lnTo>
                    <a:pt x="0" y="547942"/>
                  </a:lnTo>
                  <a:lnTo>
                    <a:pt x="317220" y="730888"/>
                  </a:lnTo>
                  <a:lnTo>
                    <a:pt x="634440" y="547942"/>
                  </a:lnTo>
                  <a:lnTo>
                    <a:pt x="634440" y="182051"/>
                  </a:lnTo>
                  <a:lnTo>
                    <a:pt x="317220" y="0"/>
                  </a:lnTo>
                  <a:close/>
                  <a:moveTo>
                    <a:pt x="623100" y="541387"/>
                  </a:moveTo>
                  <a:lnTo>
                    <a:pt x="317220" y="717777"/>
                  </a:lnTo>
                  <a:lnTo>
                    <a:pt x="11340" y="541387"/>
                  </a:lnTo>
                  <a:lnTo>
                    <a:pt x="11340" y="188607"/>
                  </a:lnTo>
                  <a:lnTo>
                    <a:pt x="317220" y="12514"/>
                  </a:lnTo>
                  <a:lnTo>
                    <a:pt x="623100" y="188607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952649-8601-3441-87AC-8981F2D69D16}"/>
                </a:ext>
              </a:extLst>
            </p:cNvPr>
            <p:cNvSpPr/>
            <p:nvPr/>
          </p:nvSpPr>
          <p:spPr>
            <a:xfrm>
              <a:off x="10823448" y="615720"/>
              <a:ext cx="389138" cy="448722"/>
            </a:xfrm>
            <a:custGeom>
              <a:avLst/>
              <a:gdLst>
                <a:gd name="connsiteX0" fmla="*/ 389139 w 389138"/>
                <a:gd name="connsiteY0" fmla="*/ 336691 h 448722"/>
                <a:gd name="connsiteX1" fmla="*/ 389139 w 389138"/>
                <a:gd name="connsiteY1" fmla="*/ 112330 h 448722"/>
                <a:gd name="connsiteX2" fmla="*/ 194570 w 389138"/>
                <a:gd name="connsiteY2" fmla="*/ 0 h 448722"/>
                <a:gd name="connsiteX3" fmla="*/ 0 w 389138"/>
                <a:gd name="connsiteY3" fmla="*/ 112330 h 448722"/>
                <a:gd name="connsiteX4" fmla="*/ 0 w 389138"/>
                <a:gd name="connsiteY4" fmla="*/ 336691 h 448722"/>
                <a:gd name="connsiteX5" fmla="*/ 194570 w 389138"/>
                <a:gd name="connsiteY5" fmla="*/ 448723 h 448722"/>
                <a:gd name="connsiteX6" fmla="*/ 8057 w 389138"/>
                <a:gd name="connsiteY6" fmla="*/ 116799 h 448722"/>
                <a:gd name="connsiteX7" fmla="*/ 194570 w 389138"/>
                <a:gd name="connsiteY7" fmla="*/ 9237 h 448722"/>
                <a:gd name="connsiteX8" fmla="*/ 381380 w 389138"/>
                <a:gd name="connsiteY8" fmla="*/ 116799 h 448722"/>
                <a:gd name="connsiteX9" fmla="*/ 381380 w 389138"/>
                <a:gd name="connsiteY9" fmla="*/ 331924 h 448722"/>
                <a:gd name="connsiteX10" fmla="*/ 194570 w 389138"/>
                <a:gd name="connsiteY10" fmla="*/ 439486 h 448722"/>
                <a:gd name="connsiteX11" fmla="*/ 8057 w 389138"/>
                <a:gd name="connsiteY11" fmla="*/ 331924 h 44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9138" h="448722">
                  <a:moveTo>
                    <a:pt x="389139" y="336691"/>
                  </a:moveTo>
                  <a:lnTo>
                    <a:pt x="389139" y="112330"/>
                  </a:lnTo>
                  <a:lnTo>
                    <a:pt x="194570" y="0"/>
                  </a:lnTo>
                  <a:lnTo>
                    <a:pt x="0" y="112330"/>
                  </a:lnTo>
                  <a:lnTo>
                    <a:pt x="0" y="336691"/>
                  </a:lnTo>
                  <a:lnTo>
                    <a:pt x="194570" y="448723"/>
                  </a:lnTo>
                  <a:close/>
                  <a:moveTo>
                    <a:pt x="8057" y="116799"/>
                  </a:moveTo>
                  <a:lnTo>
                    <a:pt x="194570" y="9237"/>
                  </a:lnTo>
                  <a:lnTo>
                    <a:pt x="381380" y="116799"/>
                  </a:lnTo>
                  <a:lnTo>
                    <a:pt x="381380" y="331924"/>
                  </a:lnTo>
                  <a:lnTo>
                    <a:pt x="194570" y="439486"/>
                  </a:lnTo>
                  <a:lnTo>
                    <a:pt x="8057" y="331924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1E38B0-724C-9245-92B7-2B0837C01A60}"/>
                </a:ext>
              </a:extLst>
            </p:cNvPr>
            <p:cNvSpPr/>
            <p:nvPr/>
          </p:nvSpPr>
          <p:spPr>
            <a:xfrm>
              <a:off x="10232859" y="1071925"/>
              <a:ext cx="385592" cy="443956"/>
            </a:xfrm>
            <a:custGeom>
              <a:avLst/>
              <a:gdLst>
                <a:gd name="connsiteX0" fmla="*/ 559238 w 559237"/>
                <a:gd name="connsiteY0" fmla="*/ 482988 h 643884"/>
                <a:gd name="connsiteX1" fmla="*/ 559238 w 559237"/>
                <a:gd name="connsiteY1" fmla="*/ 160897 h 643884"/>
                <a:gd name="connsiteX2" fmla="*/ 279022 w 559237"/>
                <a:gd name="connsiteY2" fmla="*/ 0 h 643884"/>
                <a:gd name="connsiteX3" fmla="*/ 0 w 559237"/>
                <a:gd name="connsiteY3" fmla="*/ 160897 h 643884"/>
                <a:gd name="connsiteX4" fmla="*/ 0 w 559237"/>
                <a:gd name="connsiteY4" fmla="*/ 482988 h 643884"/>
                <a:gd name="connsiteX5" fmla="*/ 279022 w 559237"/>
                <a:gd name="connsiteY5" fmla="*/ 643884 h 643884"/>
                <a:gd name="connsiteX6" fmla="*/ 12235 w 559237"/>
                <a:gd name="connsiteY6" fmla="*/ 167452 h 643884"/>
                <a:gd name="connsiteX7" fmla="*/ 280812 w 559237"/>
                <a:gd name="connsiteY7" fmla="*/ 13110 h 643884"/>
                <a:gd name="connsiteX8" fmla="*/ 549390 w 559237"/>
                <a:gd name="connsiteY8" fmla="*/ 167452 h 643884"/>
                <a:gd name="connsiteX9" fmla="*/ 549390 w 559237"/>
                <a:gd name="connsiteY9" fmla="*/ 476433 h 643884"/>
                <a:gd name="connsiteX10" fmla="*/ 280812 w 559237"/>
                <a:gd name="connsiteY10" fmla="*/ 630774 h 643884"/>
                <a:gd name="connsiteX11" fmla="*/ 12235 w 559237"/>
                <a:gd name="connsiteY11" fmla="*/ 476433 h 64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237" h="643884">
                  <a:moveTo>
                    <a:pt x="559238" y="482988"/>
                  </a:moveTo>
                  <a:lnTo>
                    <a:pt x="559238" y="160897"/>
                  </a:lnTo>
                  <a:lnTo>
                    <a:pt x="279022" y="0"/>
                  </a:lnTo>
                  <a:lnTo>
                    <a:pt x="0" y="160897"/>
                  </a:lnTo>
                  <a:lnTo>
                    <a:pt x="0" y="482988"/>
                  </a:lnTo>
                  <a:lnTo>
                    <a:pt x="279022" y="643884"/>
                  </a:lnTo>
                  <a:close/>
                  <a:moveTo>
                    <a:pt x="12235" y="167452"/>
                  </a:moveTo>
                  <a:lnTo>
                    <a:pt x="280812" y="13110"/>
                  </a:lnTo>
                  <a:lnTo>
                    <a:pt x="549390" y="167452"/>
                  </a:lnTo>
                  <a:lnTo>
                    <a:pt x="549390" y="476433"/>
                  </a:lnTo>
                  <a:lnTo>
                    <a:pt x="280812" y="630774"/>
                  </a:lnTo>
                  <a:lnTo>
                    <a:pt x="12235" y="476433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7DC2B7A-A94F-AD41-BBB3-F0D1FE4E71B1}"/>
                </a:ext>
              </a:extLst>
            </p:cNvPr>
            <p:cNvSpPr/>
            <p:nvPr/>
          </p:nvSpPr>
          <p:spPr>
            <a:xfrm>
              <a:off x="8600772" y="1752927"/>
              <a:ext cx="786633" cy="907277"/>
            </a:xfrm>
            <a:custGeom>
              <a:avLst/>
              <a:gdLst>
                <a:gd name="connsiteX0" fmla="*/ 0 w 786633"/>
                <a:gd name="connsiteY0" fmla="*/ 227043 h 907277"/>
                <a:gd name="connsiteX1" fmla="*/ 0 w 786633"/>
                <a:gd name="connsiteY1" fmla="*/ 680533 h 907277"/>
                <a:gd name="connsiteX2" fmla="*/ 393317 w 786633"/>
                <a:gd name="connsiteY2" fmla="*/ 907278 h 907277"/>
                <a:gd name="connsiteX3" fmla="*/ 786633 w 786633"/>
                <a:gd name="connsiteY3" fmla="*/ 680533 h 907277"/>
                <a:gd name="connsiteX4" fmla="*/ 786633 w 786633"/>
                <a:gd name="connsiteY4" fmla="*/ 227043 h 907277"/>
                <a:gd name="connsiteX5" fmla="*/ 393615 w 786633"/>
                <a:gd name="connsiteY5" fmla="*/ 0 h 907277"/>
                <a:gd name="connsiteX6" fmla="*/ 775890 w 786633"/>
                <a:gd name="connsiteY6" fmla="*/ 673978 h 907277"/>
                <a:gd name="connsiteX7" fmla="*/ 393914 w 786633"/>
                <a:gd name="connsiteY7" fmla="*/ 894168 h 907277"/>
                <a:gd name="connsiteX8" fmla="*/ 11638 w 786633"/>
                <a:gd name="connsiteY8" fmla="*/ 673978 h 907277"/>
                <a:gd name="connsiteX9" fmla="*/ 11638 w 786633"/>
                <a:gd name="connsiteY9" fmla="*/ 233300 h 907277"/>
                <a:gd name="connsiteX10" fmla="*/ 393615 w 786633"/>
                <a:gd name="connsiteY10" fmla="*/ 13110 h 907277"/>
                <a:gd name="connsiteX11" fmla="*/ 775890 w 786633"/>
                <a:gd name="connsiteY11" fmla="*/ 233300 h 90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6633" h="907277">
                  <a:moveTo>
                    <a:pt x="0" y="227043"/>
                  </a:moveTo>
                  <a:lnTo>
                    <a:pt x="0" y="680533"/>
                  </a:lnTo>
                  <a:lnTo>
                    <a:pt x="393317" y="907278"/>
                  </a:lnTo>
                  <a:lnTo>
                    <a:pt x="786633" y="680533"/>
                  </a:lnTo>
                  <a:lnTo>
                    <a:pt x="786633" y="227043"/>
                  </a:lnTo>
                  <a:lnTo>
                    <a:pt x="393615" y="0"/>
                  </a:lnTo>
                  <a:close/>
                  <a:moveTo>
                    <a:pt x="775890" y="673978"/>
                  </a:moveTo>
                  <a:lnTo>
                    <a:pt x="393914" y="894168"/>
                  </a:lnTo>
                  <a:lnTo>
                    <a:pt x="11638" y="673978"/>
                  </a:lnTo>
                  <a:lnTo>
                    <a:pt x="11638" y="233300"/>
                  </a:lnTo>
                  <a:lnTo>
                    <a:pt x="393615" y="13110"/>
                  </a:lnTo>
                  <a:lnTo>
                    <a:pt x="775890" y="233300"/>
                  </a:lnTo>
                  <a:close/>
                </a:path>
              </a:pathLst>
            </a:custGeom>
            <a:grpFill/>
            <a:ln w="29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40622C8-9F64-424A-97FE-FC8F12B7205A}"/>
              </a:ext>
            </a:extLst>
          </p:cNvPr>
          <p:cNvSpPr txBox="1">
            <a:spLocks/>
          </p:cNvSpPr>
          <p:nvPr/>
        </p:nvSpPr>
        <p:spPr>
          <a:xfrm>
            <a:off x="44203" y="6501274"/>
            <a:ext cx="581025" cy="21067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8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914377" rtl="0" eaLnBrk="1" latinLnBrk="0" hangingPunct="1">
              <a:lnSpc>
                <a:spcPts val="216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9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914377" rtl="0" eaLnBrk="1" latinLnBrk="0" hangingPunct="1">
              <a:lnSpc>
                <a:spcPts val="216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9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914377" rtl="0" eaLnBrk="1" latinLnBrk="0" hangingPunct="1">
              <a:lnSpc>
                <a:spcPts val="216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9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914377" rtl="0" eaLnBrk="1" latinLnBrk="0" hangingPunct="1">
              <a:lnSpc>
                <a:spcPts val="216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9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AEDF3E-FA81-3849-A8CA-BDCD9A6F5F96}" type="datetime4">
              <a:rPr lang="en-GB" sz="600" b="0" i="0" smtClean="0">
                <a:solidFill>
                  <a:schemeClr val="tx1"/>
                </a:solidFill>
                <a:latin typeface="Effra Light" panose="020B0403020203020204" pitchFamily="34" charset="0"/>
                <a:cs typeface="Effra Light" panose="020B0403020203020204" pitchFamily="34" charset="0"/>
              </a:rPr>
              <a:t>24 May 2022</a:t>
            </a:fld>
            <a:endParaRPr lang="en-US" sz="700" b="0" i="0">
              <a:solidFill>
                <a:schemeClr val="tx1"/>
              </a:solidFill>
              <a:latin typeface="Effra Light" panose="020B0403020203020204" pitchFamily="34" charset="0"/>
              <a:cs typeface="Effra Light" panose="020B0403020203020204" pitchFamily="34" charset="0"/>
            </a:endParaRPr>
          </a:p>
        </p:txBody>
      </p:sp>
      <p:sp>
        <p:nvSpPr>
          <p:cNvPr id="34" name="Footer Placeholder 20">
            <a:extLst>
              <a:ext uri="{FF2B5EF4-FFF2-40B4-BE49-F238E27FC236}">
                <a16:creationId xmlns:a16="http://schemas.microsoft.com/office/drawing/2014/main" id="{9435D668-5FCE-FC49-8757-075DF4A14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413084" y="4369668"/>
            <a:ext cx="3495601" cy="1341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US" sz="600" b="0" i="0" kern="1200" spc="200" baseline="0">
                <a:solidFill>
                  <a:schemeClr val="bg1">
                    <a:lumMod val="50000"/>
                  </a:schemeClr>
                </a:solidFill>
                <a:latin typeface="Effra Light" panose="020B0403020203020204" pitchFamily="34" charset="0"/>
                <a:ea typeface="Effra Light" panose="020B0403020203020204" pitchFamily="34" charset="0"/>
                <a:cs typeface="Effra Light" panose="020B0403020203020204" pitchFamily="34" charset="0"/>
              </a:defRPr>
            </a:lvl1pPr>
          </a:lstStyle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2A4BB2-F4E4-C447-A09B-8D7891B90E1B}"/>
              </a:ext>
            </a:extLst>
          </p:cNvPr>
          <p:cNvCxnSpPr>
            <a:cxnSpLocks/>
          </p:cNvCxnSpPr>
          <p:nvPr/>
        </p:nvCxnSpPr>
        <p:spPr>
          <a:xfrm>
            <a:off x="213613" y="6342916"/>
            <a:ext cx="2422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txStyles>
    <p:titleStyle>
      <a:lvl1pPr algn="l" defTabSz="914377" rtl="0" eaLnBrk="1" latinLnBrk="0" hangingPunct="1">
        <a:lnSpc>
          <a:spcPts val="2600"/>
        </a:lnSpc>
        <a:spcBef>
          <a:spcPct val="0"/>
        </a:spcBef>
        <a:buNone/>
        <a:defRPr sz="2400" b="0" i="0" kern="1200" spc="0">
          <a:solidFill>
            <a:schemeClr val="tx1"/>
          </a:solidFill>
          <a:latin typeface="Effra Medium" panose="020B0603020203020204" pitchFamily="34" charset="0"/>
          <a:ea typeface="Effra Medium" panose="020B0603020203020204" pitchFamily="34" charset="0"/>
          <a:cs typeface="Effra Medium" panose="020B0603020203020204" pitchFamily="34" charset="0"/>
        </a:defRPr>
      </a:lvl1pPr>
    </p:titleStyle>
    <p:bodyStyle>
      <a:lvl1pPr marL="0" indent="0" algn="l" defTabSz="914377" rtl="0" eaLnBrk="1" latinLnBrk="0" hangingPunct="1">
        <a:lnSpc>
          <a:spcPts val="1600"/>
        </a:lnSpc>
        <a:spcBef>
          <a:spcPts val="0"/>
        </a:spcBef>
        <a:spcAft>
          <a:spcPts val="600"/>
        </a:spcAft>
        <a:buFont typeface="Arial"/>
        <a:buNone/>
        <a:defRPr sz="1400" b="0" i="0" kern="1200">
          <a:solidFill>
            <a:schemeClr val="tx1">
              <a:lumMod val="75000"/>
              <a:lumOff val="25000"/>
            </a:schemeClr>
          </a:solidFill>
          <a:latin typeface="Effra Light" panose="020B0403020203020204" pitchFamily="34" charset="0"/>
          <a:ea typeface="Effra Light" panose="020B0403020203020204" pitchFamily="34" charset="0"/>
          <a:cs typeface="Effra Light" panose="020B0403020203020204" pitchFamily="34" charset="0"/>
        </a:defRPr>
      </a:lvl1pPr>
      <a:lvl2pPr marL="0" indent="0" algn="l" defTabSz="914377" rtl="0" eaLnBrk="1" latinLnBrk="0" hangingPunct="1">
        <a:lnSpc>
          <a:spcPts val="1600"/>
        </a:lnSpc>
        <a:spcBef>
          <a:spcPts val="0"/>
        </a:spcBef>
        <a:spcAft>
          <a:spcPts val="600"/>
        </a:spcAft>
        <a:buFont typeface="Arial"/>
        <a:buNone/>
        <a:defRPr sz="1400" b="0" i="0" kern="1200">
          <a:solidFill>
            <a:schemeClr val="tx1">
              <a:lumMod val="75000"/>
              <a:lumOff val="25000"/>
            </a:schemeClr>
          </a:solidFill>
          <a:latin typeface="Effra Light" panose="020B0403020203020204" pitchFamily="34" charset="0"/>
          <a:ea typeface="Effra Light" panose="020B0403020203020204" pitchFamily="34" charset="0"/>
          <a:cs typeface="Effra Light" panose="020B0403020203020204" pitchFamily="34" charset="0"/>
        </a:defRPr>
      </a:lvl2pPr>
      <a:lvl3pPr marL="0" indent="0" algn="l" defTabSz="914377" rtl="0" eaLnBrk="1" latinLnBrk="0" hangingPunct="1">
        <a:lnSpc>
          <a:spcPts val="1600"/>
        </a:lnSpc>
        <a:spcBef>
          <a:spcPts val="0"/>
        </a:spcBef>
        <a:spcAft>
          <a:spcPts val="600"/>
        </a:spcAft>
        <a:buFont typeface="Arial"/>
        <a:buNone/>
        <a:defRPr sz="1400" b="0" i="0" kern="1200">
          <a:solidFill>
            <a:schemeClr val="tx1">
              <a:lumMod val="75000"/>
              <a:lumOff val="25000"/>
            </a:schemeClr>
          </a:solidFill>
          <a:latin typeface="Effra Light" panose="020B0403020203020204" pitchFamily="34" charset="0"/>
          <a:ea typeface="Effra Light" panose="020B0403020203020204" pitchFamily="34" charset="0"/>
          <a:cs typeface="Effra Light" panose="020B0403020203020204" pitchFamily="34" charset="0"/>
        </a:defRPr>
      </a:lvl3pPr>
      <a:lvl4pPr marL="0" indent="0" algn="l" defTabSz="914377" rtl="0" eaLnBrk="1" latinLnBrk="0" hangingPunct="1">
        <a:lnSpc>
          <a:spcPts val="1600"/>
        </a:lnSpc>
        <a:spcBef>
          <a:spcPts val="0"/>
        </a:spcBef>
        <a:spcAft>
          <a:spcPts val="600"/>
        </a:spcAft>
        <a:buFont typeface="Arial"/>
        <a:buNone/>
        <a:defRPr sz="1400" b="0" i="0" kern="1200">
          <a:solidFill>
            <a:schemeClr val="tx1">
              <a:lumMod val="75000"/>
              <a:lumOff val="25000"/>
            </a:schemeClr>
          </a:solidFill>
          <a:latin typeface="Effra Light" panose="020B0403020203020204" pitchFamily="34" charset="0"/>
          <a:ea typeface="Effra Light" panose="020B0403020203020204" pitchFamily="34" charset="0"/>
          <a:cs typeface="Effra Light" panose="020B0403020203020204" pitchFamily="34" charset="0"/>
        </a:defRPr>
      </a:lvl4pPr>
      <a:lvl5pPr marL="0" indent="0" algn="l" defTabSz="914377" rtl="0" eaLnBrk="1" latinLnBrk="0" hangingPunct="1">
        <a:lnSpc>
          <a:spcPts val="1600"/>
        </a:lnSpc>
        <a:spcBef>
          <a:spcPts val="0"/>
        </a:spcBef>
        <a:spcAft>
          <a:spcPts val="600"/>
        </a:spcAft>
        <a:buFont typeface="Arial"/>
        <a:buNone/>
        <a:defRPr sz="1400" b="0" i="0" kern="1200">
          <a:solidFill>
            <a:schemeClr val="tx1">
              <a:lumMod val="75000"/>
              <a:lumOff val="25000"/>
            </a:schemeClr>
          </a:solidFill>
          <a:latin typeface="Effra Light" panose="020B0403020203020204" pitchFamily="34" charset="0"/>
          <a:ea typeface="Effra Light" panose="020B0403020203020204" pitchFamily="34" charset="0"/>
          <a:cs typeface="Effra Light" panose="020B0403020203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47">
          <p15:clr>
            <a:srgbClr val="F26B43"/>
          </p15:clr>
        </p15:guide>
        <p15:guide id="4" orient="horz" pos="3997">
          <p15:clr>
            <a:srgbClr val="F26B43"/>
          </p15:clr>
        </p15:guide>
        <p15:guide id="6" pos="422">
          <p15:clr>
            <a:srgbClr val="F26B43"/>
          </p15:clr>
        </p15:guide>
        <p15:guide id="7" orient="horz" pos="777">
          <p15:clr>
            <a:srgbClr val="F26B43"/>
          </p15:clr>
        </p15:guide>
        <p15:guide id="8" pos="3681">
          <p15:clr>
            <a:srgbClr val="F26B43"/>
          </p15:clr>
        </p15:guide>
        <p15:guide id="10" orient="horz" pos="98">
          <p15:clr>
            <a:srgbClr val="F26B43"/>
          </p15:clr>
        </p15:guide>
        <p15:guide id="11" orient="horz" pos="4134">
          <p15:clr>
            <a:srgbClr val="F26B43"/>
          </p15:clr>
        </p15:guide>
        <p15:guide id="12" pos="688">
          <p15:clr>
            <a:srgbClr val="F26B43"/>
          </p15:clr>
        </p15:guide>
        <p15:guide id="13" pos="2262">
          <p15:clr>
            <a:srgbClr val="F26B43"/>
          </p15:clr>
        </p15:guide>
        <p15:guide id="15" pos="4180">
          <p15:clr>
            <a:srgbClr val="F26B43"/>
          </p15:clr>
        </p15:guide>
        <p15:guide id="16" pos="7252">
          <p15:clr>
            <a:srgbClr val="F26B43"/>
          </p15:clr>
        </p15:guide>
        <p15:guide id="17" pos="3931">
          <p15:clr>
            <a:srgbClr val="F26B43"/>
          </p15:clr>
        </p15:guide>
        <p15:guide id="18" pos="74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sv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5A1F93D-B0A7-4E96-9F0E-AA79180C200E}"/>
              </a:ext>
            </a:extLst>
          </p:cNvPr>
          <p:cNvSpPr txBox="1"/>
          <p:nvPr/>
        </p:nvSpPr>
        <p:spPr>
          <a:xfrm>
            <a:off x="681787" y="4571604"/>
            <a:ext cx="5801769" cy="228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ea"/>
              <a:cs typeface="Calibri"/>
            </a:endParaRPr>
          </a:p>
        </p:txBody>
      </p:sp>
      <p:sp>
        <p:nvSpPr>
          <p:cNvPr id="2" name="Footer Placeholder 14">
            <a:extLst>
              <a:ext uri="{FF2B5EF4-FFF2-40B4-BE49-F238E27FC236}">
                <a16:creationId xmlns:a16="http://schemas.microsoft.com/office/drawing/2014/main" id="{5EC93C80-1090-458F-9522-9F8587F8FFEF}"/>
              </a:ext>
            </a:extLst>
          </p:cNvPr>
          <p:cNvSpPr>
            <a:spLocks noGrp="1"/>
          </p:cNvSpPr>
          <p:nvPr/>
        </p:nvSpPr>
        <p:spPr>
          <a:xfrm rot="5400000">
            <a:off x="-1413084" y="4369668"/>
            <a:ext cx="3495601" cy="1341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lang="en-US" sz="600" b="0" i="0" kern="1200" spc="200" baseline="0">
                <a:solidFill>
                  <a:schemeClr val="bg1">
                    <a:lumMod val="50000"/>
                  </a:schemeClr>
                </a:solidFill>
                <a:latin typeface="Effra Light" panose="020B0403020203020204" pitchFamily="34" charset="0"/>
                <a:ea typeface="Effra Light" panose="020B0403020203020204" pitchFamily="34" charset="0"/>
                <a:cs typeface="Effra Light" panose="020B0403020203020204" pitchFamily="34" charset="0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20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ffra Light"/>
              </a:rPr>
              <a:t>Lean Canvas - Identify </a:t>
            </a:r>
            <a:endParaRPr kumimoji="0" lang="en-GB" sz="600" b="0" i="0" u="none" strike="noStrike" kern="1200" cap="none" spc="20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Effra Light" panose="020B04030202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AE615D-3AA0-49BF-83E5-4B9D8D5ABB9A}"/>
              </a:ext>
            </a:extLst>
          </p:cNvPr>
          <p:cNvSpPr txBox="1"/>
          <p:nvPr/>
        </p:nvSpPr>
        <p:spPr>
          <a:xfrm>
            <a:off x="681789" y="1307574"/>
            <a:ext cx="5801773" cy="554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Effra Light" panose="020B0403020203020204" pitchFamily="34" charset="0"/>
              </a:rPr>
              <a:t>What is the problem?</a:t>
            </a: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Effra Light" panose="020B0403020203020204" pitchFamily="34" charset="0"/>
              </a:rPr>
              <a:t>Give a high-level view of the problem that needs to be solved and any background that provides clarity around the problem. and what KR would best measure any solution. </a:t>
            </a:r>
            <a:r>
              <a:rPr kumimoji="0" lang="en-IE" sz="900" b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 Include any links or appendix slides for supporting info.</a:t>
            </a:r>
            <a:endParaRPr kumimoji="0" lang="en-IE" sz="900" b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ea"/>
              <a:cs typeface="Effra Light" panose="020B0403020203020204" pitchFamily="34" charset="0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Effra Light" panose="020B0403020203020204" pitchFamily="34" charset="0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Effra Light" panose="020B0403020203020204" pitchFamily="34" charset="0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Effra Light" panose="020B0403020203020204" pitchFamily="34" charset="0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Effra Light" panose="020B0403020203020204" pitchFamily="34" charset="0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Effra Light" panose="020B0403020203020204" pitchFamily="34" charset="0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Effra Light" panose="020B0403020203020204" pitchFamily="34" charset="0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Effra Light" panose="020B0403020203020204" pitchFamily="34" charset="0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Effra Light" panose="020B0403020203020204" pitchFamily="34" charset="0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Effra Light" panose="020B0403020203020204" pitchFamily="34" charset="0"/>
              </a:rPr>
              <a:t>How big is the problem? What is the impact if the problem is not solved?</a:t>
            </a: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Effra Light" panose="020B0403020203020204" pitchFamily="34" charset="0"/>
              </a:rPr>
              <a:t>Provide some details around the scale of the problem whether that is impact on the customer, impact on the business or both. </a:t>
            </a:r>
            <a:r>
              <a:rPr kumimoji="0" lang="en-IE" sz="900" b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Include any links or appendix slides for supporting info</a:t>
            </a:r>
            <a:r>
              <a:rPr kumimoji="0" lang="en-IE" sz="1000" b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.</a:t>
            </a: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ea"/>
              <a:cs typeface="Effra Light" panose="020B04030202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E33708-DB21-4724-93E3-30F0CDC06257}"/>
              </a:ext>
            </a:extLst>
          </p:cNvPr>
          <p:cNvSpPr txBox="1"/>
          <p:nvPr/>
        </p:nvSpPr>
        <p:spPr>
          <a:xfrm>
            <a:off x="6483559" y="1309118"/>
            <a:ext cx="5708441" cy="18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Effra Light" panose="020B0403020203020204" pitchFamily="34" charset="0"/>
              </a:rPr>
              <a:t>What is your hypothesis?</a:t>
            </a: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Effra Light" panose="020B0403020203020204" pitchFamily="34" charset="0"/>
              </a:rPr>
              <a:t>What product change are you predicting and what impact will this cause? What insight are you basing this on and what is the metric that will determine success? </a:t>
            </a:r>
            <a:r>
              <a:rPr kumimoji="0" lang="en-IE" sz="900" b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Include any links or appendix slides for supporting info.</a:t>
            </a:r>
            <a:endParaRPr kumimoji="0" lang="en-IE" sz="900" b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ea"/>
              <a:cs typeface="Effra Light" panose="020B0403020203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FA8A5-69AD-41EF-B316-99D5E5B56F01}"/>
              </a:ext>
            </a:extLst>
          </p:cNvPr>
          <p:cNvSpPr txBox="1"/>
          <p:nvPr/>
        </p:nvSpPr>
        <p:spPr>
          <a:xfrm>
            <a:off x="6483559" y="5633884"/>
            <a:ext cx="5708439" cy="12241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Effra Light" panose="020B0403020203020204" pitchFamily="34" charset="0"/>
              </a:rPr>
              <a:t>What is the Design approach?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Calibri"/>
              </a:rPr>
              <a:t>What is the approach to Customer Testing and User Experience and how are Design Teams engaged?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646FAB-625B-4F52-A7AD-69BB66484CDF}"/>
              </a:ext>
            </a:extLst>
          </p:cNvPr>
          <p:cNvSpPr txBox="1"/>
          <p:nvPr/>
        </p:nvSpPr>
        <p:spPr>
          <a:xfrm>
            <a:off x="6483559" y="4409884"/>
            <a:ext cx="5708439" cy="12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+mn-cs"/>
              </a:rPr>
              <a:t>What is the Data approach?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Calibri"/>
              </a:rPr>
              <a:t>What is the approach to capturing and using relevant data for this problem and how are Data Tribe engaged?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546611-F11F-46A4-B97A-C26D0007068E}"/>
              </a:ext>
            </a:extLst>
          </p:cNvPr>
          <p:cNvSpPr txBox="1"/>
          <p:nvPr/>
        </p:nvSpPr>
        <p:spPr>
          <a:xfrm>
            <a:off x="6483559" y="3184222"/>
            <a:ext cx="5708441" cy="122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just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lt"/>
                <a:cs typeface="Calibri" panose="020F0502020204030204"/>
              </a:rPr>
              <a:t>What are the next steps to validate and with whom?</a:t>
            </a:r>
          </a:p>
          <a:p>
            <a:pPr marL="0" marR="0" lvl="0" indent="0" algn="just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lt"/>
                <a:cs typeface="Arial" panose="020B0604020202020204"/>
              </a:rPr>
              <a:t>How will you validate your hypothesis and with which functions? What experiments will you run, what research or what data do you need?</a:t>
            </a:r>
          </a:p>
        </p:txBody>
      </p:sp>
      <p:graphicFrame>
        <p:nvGraphicFramePr>
          <p:cNvPr id="50" name="Table 32">
            <a:extLst>
              <a:ext uri="{FF2B5EF4-FFF2-40B4-BE49-F238E27FC236}">
                <a16:creationId xmlns:a16="http://schemas.microsoft.com/office/drawing/2014/main" id="{E7C963E8-093A-405D-B67A-14B149380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91503"/>
              </p:ext>
            </p:extLst>
          </p:nvPr>
        </p:nvGraphicFramePr>
        <p:xfrm>
          <a:off x="777611" y="4975106"/>
          <a:ext cx="5610119" cy="167427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37744">
                  <a:extLst>
                    <a:ext uri="{9D8B030D-6E8A-4147-A177-3AD203B41FA5}">
                      <a16:colId xmlns:a16="http://schemas.microsoft.com/office/drawing/2014/main" val="4061242316"/>
                    </a:ext>
                  </a:extLst>
                </a:gridCol>
                <a:gridCol w="548447">
                  <a:extLst>
                    <a:ext uri="{9D8B030D-6E8A-4147-A177-3AD203B41FA5}">
                      <a16:colId xmlns:a16="http://schemas.microsoft.com/office/drawing/2014/main" val="3777746337"/>
                    </a:ext>
                  </a:extLst>
                </a:gridCol>
                <a:gridCol w="997618">
                  <a:extLst>
                    <a:ext uri="{9D8B030D-6E8A-4147-A177-3AD203B41FA5}">
                      <a16:colId xmlns:a16="http://schemas.microsoft.com/office/drawing/2014/main" val="1565951204"/>
                    </a:ext>
                  </a:extLst>
                </a:gridCol>
                <a:gridCol w="860689">
                  <a:extLst>
                    <a:ext uri="{9D8B030D-6E8A-4147-A177-3AD203B41FA5}">
                      <a16:colId xmlns:a16="http://schemas.microsoft.com/office/drawing/2014/main" val="3254575317"/>
                    </a:ext>
                  </a:extLst>
                </a:gridCol>
                <a:gridCol w="919372">
                  <a:extLst>
                    <a:ext uri="{9D8B030D-6E8A-4147-A177-3AD203B41FA5}">
                      <a16:colId xmlns:a16="http://schemas.microsoft.com/office/drawing/2014/main" val="1009999232"/>
                    </a:ext>
                  </a:extLst>
                </a:gridCol>
                <a:gridCol w="846249">
                  <a:extLst>
                    <a:ext uri="{9D8B030D-6E8A-4147-A177-3AD203B41FA5}">
                      <a16:colId xmlns:a16="http://schemas.microsoft.com/office/drawing/2014/main" val="1920114211"/>
                    </a:ext>
                  </a:extLst>
                </a:gridCol>
              </a:tblGrid>
              <a:tr h="2330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ffra"/>
                        </a:rPr>
                        <a:t>(WSJF value)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ffr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ffr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ffra"/>
                        </a:rPr>
                        <a:t>8</a:t>
                      </a:r>
                      <a:endParaRPr lang="en-US" sz="9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ffr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ffra"/>
                        </a:rPr>
                        <a:t>16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ffra"/>
                        </a:rPr>
                        <a:t>32</a:t>
                      </a:r>
                      <a:endParaRPr lang="en-US" sz="9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ffr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137971"/>
                  </a:ext>
                </a:extLst>
              </a:tr>
              <a:tr h="415292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Effra"/>
                        </a:rPr>
                        <a:t>Value</a:t>
                      </a:r>
                    </a:p>
                    <a:p>
                      <a:pPr algn="ctr"/>
                      <a:r>
                        <a:rPr lang="en-US" sz="900" b="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Effra"/>
                        </a:rPr>
                        <a:t>(NGR or 3x Cost Savings)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Effra"/>
                        </a:rPr>
                        <a:t>&lt;£5m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Effra"/>
                        </a:rPr>
                        <a:t>£5-10m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Effra"/>
                        </a:rPr>
                        <a:t>£10-20m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Effra"/>
                        </a:rPr>
                        <a:t>£</a:t>
                      </a:r>
                      <a:r>
                        <a:rPr lang="en-US" sz="9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ffra"/>
                        </a:rPr>
                        <a:t>20-40m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Effra"/>
                        </a:rPr>
                        <a:t>&gt;£40m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2692406"/>
                  </a:ext>
                </a:extLst>
              </a:tr>
              <a:tr h="340753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Effra"/>
                        </a:rPr>
                        <a:t>Urgency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The sooner the better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Competitive Advantage if Sooner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Causes more pain the longer left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External Deadline &gt;6 months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External Deadline &lt;6 months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0937885"/>
                  </a:ext>
                </a:extLst>
              </a:tr>
              <a:tr h="289329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Effra"/>
                        </a:rPr>
                        <a:t>Business Risk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Minor Risk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Moderate Risk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Major Risk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Significant Risk to Business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License Ending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7708055"/>
                  </a:ext>
                </a:extLst>
              </a:tr>
              <a:tr h="395879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Effra"/>
                        </a:rPr>
                        <a:t>T-shirt size</a:t>
                      </a:r>
                    </a:p>
                    <a:p>
                      <a:pPr algn="ctr"/>
                      <a:r>
                        <a:rPr lang="en-US" sz="900" b="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Effra"/>
                        </a:rPr>
                        <a:t>(indicative squad sprints)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XS</a:t>
                      </a:r>
                    </a:p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&lt;2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S</a:t>
                      </a:r>
                    </a:p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2-6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6-12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L</a:t>
                      </a:r>
                    </a:p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12-32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XL</a:t>
                      </a:r>
                    </a:p>
                    <a:p>
                      <a:pPr algn="ctr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Effra"/>
                        </a:rPr>
                        <a:t>&gt;32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47545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7349516-77F9-4635-BAA2-811EFFE4E4D3}"/>
              </a:ext>
            </a:extLst>
          </p:cNvPr>
          <p:cNvSpPr txBox="1"/>
          <p:nvPr/>
        </p:nvSpPr>
        <p:spPr>
          <a:xfrm>
            <a:off x="4509856" y="4652586"/>
            <a:ext cx="1429305" cy="2415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just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Calibri"/>
              </a:rPr>
              <a:t>WSJF Score: </a:t>
            </a:r>
            <a:r>
              <a:rPr kumimoji="0" lang="en-IE" sz="9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Calibri"/>
              </a:rPr>
              <a:t>(V+U+BR)/</a:t>
            </a:r>
            <a:r>
              <a:rPr lang="en-IE" sz="900" i="1">
                <a:solidFill>
                  <a:schemeClr val="tx1">
                    <a:lumMod val="65000"/>
                    <a:lumOff val="35000"/>
                  </a:schemeClr>
                </a:solidFill>
                <a:latin typeface="Effra"/>
                <a:cs typeface="Calibri"/>
              </a:rPr>
              <a:t>TSS</a:t>
            </a:r>
            <a:r>
              <a:rPr kumimoji="0" lang="en-IE" sz="9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Calibri"/>
              </a:rPr>
              <a:t> </a:t>
            </a:r>
            <a:endParaRPr kumimoji="0" lang="en-IE" sz="900" b="0" i="1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CE7D6-3943-48A0-8717-5B0A6BCE2949}"/>
              </a:ext>
            </a:extLst>
          </p:cNvPr>
          <p:cNvSpPr txBox="1"/>
          <p:nvPr/>
        </p:nvSpPr>
        <p:spPr>
          <a:xfrm>
            <a:off x="730947" y="4635593"/>
            <a:ext cx="3379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+mn-cs"/>
              </a:rPr>
              <a:t>Commercial Drivers  </a:t>
            </a:r>
            <a:r>
              <a:rPr kumimoji="0" lang="en-IE" sz="9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+mn-cs"/>
              </a:rPr>
              <a:t>(select by making Black and Bold)</a:t>
            </a:r>
            <a:endParaRPr kumimoji="0" lang="en-IE" sz="900" b="0" i="1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66D9C-EDC0-4FEF-8B5E-8DEB3871B199}"/>
              </a:ext>
            </a:extLst>
          </p:cNvPr>
          <p:cNvGrpSpPr/>
          <p:nvPr/>
        </p:nvGrpSpPr>
        <p:grpSpPr>
          <a:xfrm>
            <a:off x="681789" y="-3269"/>
            <a:ext cx="11510212" cy="1310842"/>
            <a:chOff x="681789" y="-3269"/>
            <a:chExt cx="11510212" cy="13108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A5F99D-1B56-4BE4-A9C8-A3E3A2399C6E}"/>
                </a:ext>
              </a:extLst>
            </p:cNvPr>
            <p:cNvSpPr/>
            <p:nvPr/>
          </p:nvSpPr>
          <p:spPr>
            <a:xfrm>
              <a:off x="681789" y="0"/>
              <a:ext cx="2841996" cy="10445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t"/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Name</a:t>
              </a:r>
              <a:r>
                <a:rPr kumimoji="0" lang="en-IE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: </a:t>
              </a:r>
              <a:r>
                <a:rPr kumimoji="0" lang="en-IE" sz="900" i="1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name of your initiative</a:t>
              </a:r>
              <a:endParaRPr kumimoji="0" lang="en-US" sz="90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Effra Light" panose="020B0403020203020204" pitchFamily="34" charset="0"/>
              </a:endParaRPr>
            </a:p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Source of Demand: </a:t>
              </a:r>
              <a:endParaRPr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cs typeface="Effra Light" panose="020B0403020203020204" pitchFamily="34" charset="0"/>
              </a:endParaRPr>
            </a:p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Product Lead:</a:t>
              </a:r>
              <a:endParaRPr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cs typeface="Effra Light" panose="020B0403020203020204" pitchFamily="34" charset="0"/>
              </a:endParaRPr>
            </a:p>
            <a:p>
              <a:pPr defTabSz="914378">
                <a:defRPr/>
              </a:pPr>
              <a:r>
                <a:rPr lang="en-GB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Effra"/>
                  <a:cs typeface="Effra Light" panose="020B0403020203020204" pitchFamily="34" charset="0"/>
                </a:rPr>
                <a:t>Delivery Lead</a:t>
              </a: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:</a:t>
              </a:r>
              <a:endParaRPr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cs typeface="Effra Light" panose="020B0403020203020204" pitchFamily="34" charset="0"/>
              </a:endParaRPr>
            </a:p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Version: </a:t>
              </a: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proposal/final/approved</a:t>
              </a:r>
              <a:endParaRPr kumimoji="0" lang="en-IE" sz="9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Arial" panose="020B060402020202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0F1572-0108-4312-B7A3-6804B7A9C586}"/>
                </a:ext>
              </a:extLst>
            </p:cNvPr>
            <p:cNvSpPr/>
            <p:nvPr/>
          </p:nvSpPr>
          <p:spPr>
            <a:xfrm>
              <a:off x="6446853" y="0"/>
              <a:ext cx="5745148" cy="12029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numCol="3" rtlCol="0" anchor="t"/>
            <a:lstStyle/>
            <a:p>
              <a:pPr marL="0" marR="0" lvl="0" indent="0" algn="l" defTabSz="9143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E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Effra" panose="02000506080000020004" pitchFamily="2" charset="77"/>
                  <a:cs typeface="Effra Light" panose="020B0403020203020204" pitchFamily="34" charset="0"/>
                </a:rPr>
                <a:t>T</a:t>
              </a:r>
              <a:r>
                <a:rPr kumimoji="0" lang="en-IE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Effra Light" panose="020B0403020203020204" pitchFamily="34" charset="0"/>
                </a:rPr>
                <a:t>arget customer segments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Desktop Poker Enthusiast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Mobile Poker Enthusiast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Poker Hobbyist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Desktop Casino Enthusiast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Mobile Casino Enthusiast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endPara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Casino Hobbyist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High Roller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Skilled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Sports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Multi-vertical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Newcomers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+mn-cs"/>
              </a:endParaRPr>
            </a:p>
            <a:p>
              <a:pPr marL="0" marR="0" lvl="0" indent="0" algn="l" defTabSz="9143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Effra Light" panose="020B0403020203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A6EF4B-3129-4F39-B2DC-B4674E8C01B0}"/>
                </a:ext>
              </a:extLst>
            </p:cNvPr>
            <p:cNvSpPr/>
            <p:nvPr/>
          </p:nvSpPr>
          <p:spPr>
            <a:xfrm>
              <a:off x="3523785" y="-3269"/>
              <a:ext cx="2923067" cy="10510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What outcome does it align to?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People - Empowered world class talent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Trustworthy - Responsible, Compliant, Secure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Scalable &amp; Flexible - Quick, efficient, reliable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Easy To Use - Frictionless and intuitive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Engaging - Relevant, Rewarding, Entertaining</a:t>
              </a:r>
              <a:endPara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40C893-2E67-4900-B899-CEDD0190F172}"/>
                </a:ext>
              </a:extLst>
            </p:cNvPr>
            <p:cNvSpPr/>
            <p:nvPr/>
          </p:nvSpPr>
          <p:spPr>
            <a:xfrm>
              <a:off x="681789" y="1046134"/>
              <a:ext cx="11510211" cy="261439"/>
            </a:xfrm>
            <a:prstGeom prst="rect">
              <a:avLst/>
            </a:prstGeom>
            <a:solidFill>
              <a:srgbClr val="F9455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3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Effra Light" panose="020B0403020203020204" pitchFamily="34" charset="0"/>
                </a:rPr>
                <a:t>IDENTIFY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E64876-3A77-4518-92EC-D0D00A6E6C92}"/>
                </a:ext>
              </a:extLst>
            </p:cNvPr>
            <p:cNvSpPr/>
            <p:nvPr/>
          </p:nvSpPr>
          <p:spPr>
            <a:xfrm>
              <a:off x="9650027" y="-3268"/>
              <a:ext cx="2541971" cy="1051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Target Brands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PokerStars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endPara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endParaRPr>
            </a:p>
          </p:txBody>
        </p:sp>
        <p:pic>
          <p:nvPicPr>
            <p:cNvPr id="10" name="Graphic 9" descr="Checkmark outline">
              <a:extLst>
                <a:ext uri="{FF2B5EF4-FFF2-40B4-BE49-F238E27FC236}">
                  <a16:creationId xmlns:a16="http://schemas.microsoft.com/office/drawing/2014/main" id="{13CA3255-9298-48AE-A2D3-A1CA3EC11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82670" y="906507"/>
              <a:ext cx="137622" cy="13621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513B98-697B-489B-B338-4F4C3468E6C3}"/>
                </a:ext>
              </a:extLst>
            </p:cNvPr>
            <p:cNvSpPr txBox="1"/>
            <p:nvPr/>
          </p:nvSpPr>
          <p:spPr>
            <a:xfrm>
              <a:off x="3684781" y="883768"/>
              <a:ext cx="31696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>
                  <a:solidFill>
                    <a:schemeClr val="accent6">
                      <a:lumMod val="75000"/>
                    </a:schemeClr>
                  </a:solidFill>
                </a:rPr>
                <a:t>Copy and Paste tick to select 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9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799079A-E275-4831-AECC-C9E277CB933F}"/>
              </a:ext>
            </a:extLst>
          </p:cNvPr>
          <p:cNvSpPr txBox="1"/>
          <p:nvPr/>
        </p:nvSpPr>
        <p:spPr>
          <a:xfrm>
            <a:off x="681787" y="1319035"/>
            <a:ext cx="2321845" cy="681792"/>
          </a:xfrm>
          <a:prstGeom prst="rect">
            <a:avLst/>
          </a:prstGeom>
          <a:noFill/>
          <a:ln w="3175">
            <a:solidFill>
              <a:srgbClr val="969696"/>
            </a:solidFill>
            <a:prstDash val="sysDot"/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lt"/>
              <a:cs typeface="Effra Light" panose="020B0403020203020204" pitchFamily="34" charset="0"/>
            </a:endParaRPr>
          </a:p>
        </p:txBody>
      </p:sp>
      <p:sp>
        <p:nvSpPr>
          <p:cNvPr id="2" name="Footer Placeholder 14">
            <a:extLst>
              <a:ext uri="{FF2B5EF4-FFF2-40B4-BE49-F238E27FC236}">
                <a16:creationId xmlns:a16="http://schemas.microsoft.com/office/drawing/2014/main" id="{5EC93C80-1090-458F-9522-9F8587F8FFEF}"/>
              </a:ext>
            </a:extLst>
          </p:cNvPr>
          <p:cNvSpPr>
            <a:spLocks noGrp="1"/>
          </p:cNvSpPr>
          <p:nvPr/>
        </p:nvSpPr>
        <p:spPr>
          <a:xfrm rot="5400000">
            <a:off x="-1405073" y="4010069"/>
            <a:ext cx="3495601" cy="1341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lang="en-US" sz="600" b="0" i="0" kern="1200" spc="200" baseline="0">
                <a:solidFill>
                  <a:schemeClr val="bg1">
                    <a:lumMod val="50000"/>
                  </a:schemeClr>
                </a:solidFill>
                <a:latin typeface="Effra Light" panose="020B0403020203020204" pitchFamily="34" charset="0"/>
                <a:ea typeface="Effra Light" panose="020B0403020203020204" pitchFamily="34" charset="0"/>
                <a:cs typeface="Effra Light" panose="020B0403020203020204" pitchFamily="34" charset="0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20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ffra Light"/>
              </a:rPr>
              <a:t>Lean Canvas - Identify </a:t>
            </a:r>
            <a:endParaRPr kumimoji="0" lang="en-GB" sz="600" b="0" i="0" u="none" strike="noStrike" kern="1200" cap="none" spc="20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Effra Light" panose="020B04030202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40C893-2E67-4900-B899-CEDD0190F172}"/>
              </a:ext>
            </a:extLst>
          </p:cNvPr>
          <p:cNvSpPr/>
          <p:nvPr/>
        </p:nvSpPr>
        <p:spPr>
          <a:xfrm>
            <a:off x="681789" y="1044519"/>
            <a:ext cx="6317282" cy="261439"/>
          </a:xfrm>
          <a:prstGeom prst="rect">
            <a:avLst/>
          </a:prstGeom>
          <a:solidFill>
            <a:srgbClr val="F9455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ffra"/>
                <a:ea typeface="+mn-ea"/>
                <a:cs typeface="Effra Light" panose="020B0403020203020204" pitchFamily="34" charset="0"/>
              </a:rPr>
              <a:t>IDENTIFY:  Focus on Outcomes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Effra Light" panose="020B04030202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E33708-DB21-4724-93E3-30F0CDC06257}"/>
              </a:ext>
            </a:extLst>
          </p:cNvPr>
          <p:cNvSpPr txBox="1"/>
          <p:nvPr/>
        </p:nvSpPr>
        <p:spPr>
          <a:xfrm>
            <a:off x="2997868" y="1307505"/>
            <a:ext cx="2018757" cy="686574"/>
          </a:xfrm>
          <a:prstGeom prst="rect">
            <a:avLst/>
          </a:prstGeom>
          <a:noFill/>
          <a:ln w="3175">
            <a:solidFill>
              <a:srgbClr val="969696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IE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Player Centric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IE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Champions Safer Gambling</a:t>
            </a: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IE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Safe, Secure, Trustworthy</a:t>
            </a: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ea"/>
              <a:cs typeface="Arial" panose="020B06040202020202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endParaRPr kumimoji="0" lang="en-IE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FA8A5-69AD-41EF-B316-99D5E5B56F01}"/>
              </a:ext>
            </a:extLst>
          </p:cNvPr>
          <p:cNvSpPr txBox="1"/>
          <p:nvPr/>
        </p:nvSpPr>
        <p:spPr>
          <a:xfrm>
            <a:off x="3003635" y="3386374"/>
            <a:ext cx="2012988" cy="752879"/>
          </a:xfrm>
          <a:prstGeom prst="rect">
            <a:avLst/>
          </a:prstGeom>
          <a:noFill/>
          <a:ln w="3175">
            <a:solidFill>
              <a:srgbClr val="969696"/>
            </a:solidFill>
            <a:prstDash val="sysDot"/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/>
              <a:buChar char="q"/>
              <a:tabLst/>
              <a:defRPr/>
            </a:pPr>
            <a:r>
              <a:rPr kumimoji="0" lang="en-IE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Calibri"/>
              </a:rPr>
              <a:t>Relevant, authentic, personalised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/>
              <a:buChar char="q"/>
              <a:tabLst/>
              <a:defRPr/>
            </a:pPr>
            <a:r>
              <a:rPr kumimoji="0" lang="en-IE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Calibri"/>
              </a:rPr>
              <a:t>Fast and easy to use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lt"/>
              <a:cs typeface="Calibri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endParaRPr kumimoji="0" lang="en-IE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ea"/>
              <a:cs typeface="Calibri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646FAB-625B-4F52-A7AD-69BB66484CDF}"/>
              </a:ext>
            </a:extLst>
          </p:cNvPr>
          <p:cNvSpPr txBox="1"/>
          <p:nvPr/>
        </p:nvSpPr>
        <p:spPr>
          <a:xfrm>
            <a:off x="3003632" y="2679812"/>
            <a:ext cx="2012992" cy="706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546611-F11F-46A4-B97A-C26D0007068E}"/>
              </a:ext>
            </a:extLst>
          </p:cNvPr>
          <p:cNvSpPr txBox="1"/>
          <p:nvPr/>
        </p:nvSpPr>
        <p:spPr>
          <a:xfrm>
            <a:off x="2997868" y="1997519"/>
            <a:ext cx="2018757" cy="683590"/>
          </a:xfrm>
          <a:prstGeom prst="rect">
            <a:avLst/>
          </a:prstGeom>
          <a:noFill/>
          <a:ln w="3175">
            <a:solidFill>
              <a:srgbClr val="969696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/>
              <a:buChar char="q"/>
              <a:tabLst/>
              <a:defRPr/>
            </a:pPr>
            <a:r>
              <a: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lt"/>
                <a:cs typeface="Calibri"/>
              </a:rPr>
              <a:t>Stable and Performative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/>
              <a:buChar char="q"/>
              <a:tabLst/>
              <a:defRPr/>
            </a:pPr>
            <a:r>
              <a: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lt"/>
                <a:cs typeface="Calibri"/>
              </a:rPr>
              <a:t>Release early and often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/>
              <a:buChar char="q"/>
              <a:tabLst/>
              <a:defRPr/>
            </a:pPr>
            <a:r>
              <a: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lt"/>
                <a:cs typeface="Calibri"/>
              </a:rPr>
              <a:t>Multi-licence, multi-brand, multi-vertical, multi channel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ea"/>
              <a:cs typeface="Calibri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ea"/>
              <a:cs typeface="Calibri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 panose="020B0604020202020204" pitchFamily="34" charset="0"/>
              <a:buChar char="q"/>
              <a:tabLst/>
              <a:defRPr/>
            </a:pPr>
            <a:r>
              <a: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Calibri"/>
              </a:rPr>
              <a:t>Consistent Design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 panose="020B0604020202020204" pitchFamily="34" charset="0"/>
              <a:buChar char="q"/>
              <a:tabLst/>
              <a:defRPr/>
            </a:pPr>
            <a:r>
              <a: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Calibri"/>
              </a:rPr>
              <a:t>Data enabled and driven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lt"/>
              <a:cs typeface="Arial" panose="020B0604020202020204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ea"/>
              <a:cs typeface="Calibri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6B5CC2-C6EA-4332-981F-EC2288964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828" y="1348833"/>
            <a:ext cx="484363" cy="52586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36749225-A902-4EE7-BE82-FCA7D1932F5F}"/>
              </a:ext>
            </a:extLst>
          </p:cNvPr>
          <p:cNvSpPr txBox="1">
            <a:spLocks/>
          </p:cNvSpPr>
          <p:nvPr/>
        </p:nvSpPr>
        <p:spPr>
          <a:xfrm>
            <a:off x="1128514" y="1382355"/>
            <a:ext cx="1846415" cy="28228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400" b="0" i="0" kern="1200" spc="0">
                <a:solidFill>
                  <a:schemeClr val="tx1"/>
                </a:solidFill>
                <a:latin typeface="Effra Medium" panose="020B0603020203020204" pitchFamily="34" charset="0"/>
                <a:ea typeface="Effra Medium" panose="020B0603020203020204" pitchFamily="34" charset="0"/>
                <a:cs typeface="Effra Medium" panose="020B0603020203020204" pitchFamily="34" charset="0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 Medium" panose="020B0603020203020204" pitchFamily="34" charset="0"/>
              </a:rPr>
              <a:t>Trustworthy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7383CC-95E9-44A3-B322-ACF67CF7FE8A}"/>
              </a:ext>
            </a:extLst>
          </p:cNvPr>
          <p:cNvSpPr txBox="1"/>
          <p:nvPr/>
        </p:nvSpPr>
        <p:spPr>
          <a:xfrm>
            <a:off x="681788" y="2000827"/>
            <a:ext cx="2321844" cy="688947"/>
          </a:xfrm>
          <a:prstGeom prst="rect">
            <a:avLst/>
          </a:prstGeom>
          <a:noFill/>
          <a:ln w="3175">
            <a:solidFill>
              <a:srgbClr val="969696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lt"/>
              <a:cs typeface="Effra Light" panose="020B04030202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A18645-9678-4CDD-9271-F469AEA1505F}"/>
              </a:ext>
            </a:extLst>
          </p:cNvPr>
          <p:cNvSpPr txBox="1"/>
          <p:nvPr/>
        </p:nvSpPr>
        <p:spPr>
          <a:xfrm>
            <a:off x="681786" y="2693082"/>
            <a:ext cx="2319617" cy="668520"/>
          </a:xfrm>
          <a:prstGeom prst="rect">
            <a:avLst/>
          </a:prstGeom>
          <a:noFill/>
          <a:ln w="3175">
            <a:solidFill>
              <a:srgbClr val="969696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lt"/>
              <a:cs typeface="Effra Light" panose="020B04030202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40529-7835-4C41-9750-3E5A2D2DC94E}"/>
              </a:ext>
            </a:extLst>
          </p:cNvPr>
          <p:cNvSpPr txBox="1"/>
          <p:nvPr/>
        </p:nvSpPr>
        <p:spPr>
          <a:xfrm>
            <a:off x="679558" y="3368760"/>
            <a:ext cx="2321845" cy="770491"/>
          </a:xfrm>
          <a:prstGeom prst="rect">
            <a:avLst/>
          </a:prstGeom>
          <a:noFill/>
          <a:ln w="3175">
            <a:solidFill>
              <a:srgbClr val="969696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lt"/>
              <a:cs typeface="Effra Light" panose="020B0403020203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99B792D-D1C9-49C4-BA5E-C3F0F1E1C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360" y="2080755"/>
            <a:ext cx="504415" cy="525859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AF9B7780-9A9F-46B3-883A-C3373AA99555}"/>
              </a:ext>
            </a:extLst>
          </p:cNvPr>
          <p:cNvSpPr txBox="1">
            <a:spLocks/>
          </p:cNvSpPr>
          <p:nvPr/>
        </p:nvSpPr>
        <p:spPr>
          <a:xfrm>
            <a:off x="1139126" y="2093832"/>
            <a:ext cx="1856441" cy="2923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400" b="0" i="0" kern="1200" spc="0">
                <a:solidFill>
                  <a:schemeClr val="tx1"/>
                </a:solidFill>
                <a:latin typeface="Effra Medium" panose="020B0603020203020204" pitchFamily="34" charset="0"/>
                <a:ea typeface="Effra Medium" panose="020B0603020203020204" pitchFamily="34" charset="0"/>
                <a:cs typeface="Effra Medium" panose="020B0603020203020204" pitchFamily="34" charset="0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 Medium" panose="020B0603020203020204" pitchFamily="34" charset="0"/>
              </a:rPr>
              <a:t>Scalable &amp; Flexible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DD1AC5A-D720-4ACD-B36D-99FBC93D2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041" y="2742491"/>
            <a:ext cx="544522" cy="586017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84F3781D-EFA7-40B9-8E63-16E9586D87F7}"/>
              </a:ext>
            </a:extLst>
          </p:cNvPr>
          <p:cNvSpPr txBox="1">
            <a:spLocks/>
          </p:cNvSpPr>
          <p:nvPr/>
        </p:nvSpPr>
        <p:spPr>
          <a:xfrm>
            <a:off x="1147194" y="2746094"/>
            <a:ext cx="1856441" cy="2923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400" b="0" i="0" kern="1200" spc="0">
                <a:solidFill>
                  <a:schemeClr val="tx1"/>
                </a:solidFill>
                <a:latin typeface="Effra Medium" panose="020B0603020203020204" pitchFamily="34" charset="0"/>
                <a:ea typeface="Effra Medium" panose="020B0603020203020204" pitchFamily="34" charset="0"/>
                <a:cs typeface="Effra Medium" panose="020B0603020203020204" pitchFamily="34" charset="0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 Medium" panose="020B0603020203020204" pitchFamily="34" charset="0"/>
              </a:rPr>
              <a:t>Easy to Use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253BD79-7E95-4C88-9D9D-8011C75AAB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7651" y="3484437"/>
            <a:ext cx="524467" cy="535886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3DC376B2-61D2-41A3-8B9C-60F4EAD5836B}"/>
              </a:ext>
            </a:extLst>
          </p:cNvPr>
          <p:cNvSpPr txBox="1">
            <a:spLocks/>
          </p:cNvSpPr>
          <p:nvPr/>
        </p:nvSpPr>
        <p:spPr>
          <a:xfrm>
            <a:off x="1218656" y="3466531"/>
            <a:ext cx="1645889" cy="2622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400" b="0" i="0" kern="1200" spc="0">
                <a:solidFill>
                  <a:schemeClr val="tx1"/>
                </a:solidFill>
                <a:latin typeface="Effra Medium" panose="020B0603020203020204" pitchFamily="34" charset="0"/>
                <a:ea typeface="Effra Medium" panose="020B0603020203020204" pitchFamily="34" charset="0"/>
                <a:cs typeface="Effra Medium" panose="020B0603020203020204" pitchFamily="34" charset="0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 Medium" panose="020B0603020203020204" pitchFamily="34" charset="0"/>
              </a:rPr>
              <a:t>Engaging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E549A7-3E50-4024-BC7B-7C25A049419E}"/>
              </a:ext>
            </a:extLst>
          </p:cNvPr>
          <p:cNvSpPr txBox="1"/>
          <p:nvPr/>
        </p:nvSpPr>
        <p:spPr>
          <a:xfrm>
            <a:off x="1248735" y="1574521"/>
            <a:ext cx="189096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Responsible, Compliant, Secure​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E96C5C-65F3-46D3-8A97-55FCF7FA8EAC}"/>
              </a:ext>
            </a:extLst>
          </p:cNvPr>
          <p:cNvSpPr txBox="1"/>
          <p:nvPr/>
        </p:nvSpPr>
        <p:spPr>
          <a:xfrm>
            <a:off x="1419182" y="2306442"/>
            <a:ext cx="155006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Quick, efficient, reliable​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F8D1A2-A560-405F-89E5-B64D408541DE}"/>
              </a:ext>
            </a:extLst>
          </p:cNvPr>
          <p:cNvSpPr txBox="1"/>
          <p:nvPr/>
        </p:nvSpPr>
        <p:spPr>
          <a:xfrm>
            <a:off x="1389104" y="2968180"/>
            <a:ext cx="165033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Frictionless and intuitive​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A1F465-9D61-4BFF-94FD-8A07987284ED}"/>
              </a:ext>
            </a:extLst>
          </p:cNvPr>
          <p:cNvSpPr txBox="1"/>
          <p:nvPr/>
        </p:nvSpPr>
        <p:spPr>
          <a:xfrm>
            <a:off x="1218656" y="3680047"/>
            <a:ext cx="186088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Relevant, Rewarding, Entertaining​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A4F410-96FC-479C-95D8-01F66984B67F}"/>
              </a:ext>
            </a:extLst>
          </p:cNvPr>
          <p:cNvSpPr/>
          <p:nvPr/>
        </p:nvSpPr>
        <p:spPr>
          <a:xfrm>
            <a:off x="6911593" y="1044520"/>
            <a:ext cx="5288418" cy="261439"/>
          </a:xfrm>
          <a:prstGeom prst="rect">
            <a:avLst/>
          </a:prstGeom>
          <a:solidFill>
            <a:srgbClr val="F9455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ffra"/>
                <a:ea typeface="+mn-ea"/>
                <a:cs typeface="Effra Light" panose="020B0403020203020204" pitchFamily="34" charset="0"/>
              </a:rPr>
              <a:t>IDENTIFY:  Focus on Segments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Effra Light" panose="020B0403020203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DF585B-1779-4296-B06D-F26A6CCC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6520"/>
              </p:ext>
            </p:extLst>
          </p:nvPr>
        </p:nvGraphicFramePr>
        <p:xfrm>
          <a:off x="6911595" y="1321858"/>
          <a:ext cx="5273572" cy="390268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91892">
                  <a:extLst>
                    <a:ext uri="{9D8B030D-6E8A-4147-A177-3AD203B41FA5}">
                      <a16:colId xmlns:a16="http://schemas.microsoft.com/office/drawing/2014/main" val="1739266733"/>
                    </a:ext>
                  </a:extLst>
                </a:gridCol>
                <a:gridCol w="919758">
                  <a:extLst>
                    <a:ext uri="{9D8B030D-6E8A-4147-A177-3AD203B41FA5}">
                      <a16:colId xmlns:a16="http://schemas.microsoft.com/office/drawing/2014/main" val="2140505126"/>
                    </a:ext>
                  </a:extLst>
                </a:gridCol>
                <a:gridCol w="790049">
                  <a:extLst>
                    <a:ext uri="{9D8B030D-6E8A-4147-A177-3AD203B41FA5}">
                      <a16:colId xmlns:a16="http://schemas.microsoft.com/office/drawing/2014/main" val="1429645434"/>
                    </a:ext>
                  </a:extLst>
                </a:gridCol>
                <a:gridCol w="872592">
                  <a:extLst>
                    <a:ext uri="{9D8B030D-6E8A-4147-A177-3AD203B41FA5}">
                      <a16:colId xmlns:a16="http://schemas.microsoft.com/office/drawing/2014/main" val="2291778148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1799575681"/>
                    </a:ext>
                  </a:extLst>
                </a:gridCol>
                <a:gridCol w="545067">
                  <a:extLst>
                    <a:ext uri="{9D8B030D-6E8A-4147-A177-3AD203B41FA5}">
                      <a16:colId xmlns:a16="http://schemas.microsoft.com/office/drawing/2014/main" val="3658519163"/>
                    </a:ext>
                  </a:extLst>
                </a:gridCol>
              </a:tblGrid>
              <a:tr h="348445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Affinity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%GGR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38091"/>
                  </a:ext>
                </a:extLst>
              </a:tr>
              <a:tr h="306210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Desktop Poker Enthusiast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Poker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Desktop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888733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Mobile Poker Enthusiast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Poker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Mob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395570"/>
                  </a:ext>
                </a:extLst>
              </a:tr>
              <a:tr h="256984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Poker Hobbyist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Poker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76167"/>
                  </a:ext>
                </a:extLst>
              </a:tr>
              <a:tr h="327226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Desktop Casino Enthusiast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Casino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Desktop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19856"/>
                  </a:ext>
                </a:extLst>
              </a:tr>
              <a:tr h="352511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Mobile Casino Enthusiast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Casino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Mob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597255"/>
                  </a:ext>
                </a:extLst>
              </a:tr>
              <a:tr h="342983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Casino Hobbyist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Casino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991650"/>
                  </a:ext>
                </a:extLst>
              </a:tr>
              <a:tr h="342983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High Roller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351076"/>
                  </a:ext>
                </a:extLst>
              </a:tr>
              <a:tr h="342983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Skilled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703960"/>
                  </a:ext>
                </a:extLst>
              </a:tr>
              <a:tr h="342983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Sports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Sports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540301"/>
                  </a:ext>
                </a:extLst>
              </a:tr>
              <a:tr h="342983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Multi-vertical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S-P-C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72807"/>
                  </a:ext>
                </a:extLst>
              </a:tr>
              <a:tr h="342983">
                <a:tc>
                  <a:txBody>
                    <a:bodyPr/>
                    <a:lstStyle/>
                    <a:p>
                      <a:pPr marL="0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ffra" panose="02000506080000020004"/>
                        </a:rPr>
                        <a:t>Newcomers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ffra" panose="020005060800000200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69453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6838537-1141-4346-99B2-904E68BE02F3}"/>
              </a:ext>
            </a:extLst>
          </p:cNvPr>
          <p:cNvSpPr txBox="1"/>
          <p:nvPr/>
        </p:nvSpPr>
        <p:spPr>
          <a:xfrm>
            <a:off x="6911594" y="5224546"/>
            <a:ext cx="5273573" cy="126465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Calibri"/>
              </a:rPr>
              <a:t>How or why are these segments the focus of this initiative? </a:t>
            </a: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69E3C-BCB7-4265-BA1F-8E0E3D4CF4A5}"/>
              </a:ext>
            </a:extLst>
          </p:cNvPr>
          <p:cNvSpPr txBox="1"/>
          <p:nvPr/>
        </p:nvSpPr>
        <p:spPr>
          <a:xfrm>
            <a:off x="681788" y="4139254"/>
            <a:ext cx="6229805" cy="108529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Calibri"/>
              </a:rPr>
              <a:t>How or why are these Outcomes the focus of this initiative? </a:t>
            </a: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9AB27-0C0F-4424-81A7-F9B7747C0029}"/>
              </a:ext>
            </a:extLst>
          </p:cNvPr>
          <p:cNvSpPr txBox="1"/>
          <p:nvPr/>
        </p:nvSpPr>
        <p:spPr>
          <a:xfrm>
            <a:off x="5013157" y="1307504"/>
            <a:ext cx="1898440" cy="683589"/>
          </a:xfrm>
          <a:prstGeom prst="rect">
            <a:avLst/>
          </a:prstGeom>
          <a:noFill/>
          <a:ln w="3175">
            <a:solidFill>
              <a:srgbClr val="969696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 &gt;36%  </a:t>
            </a:r>
            <a:r>
              <a:rPr lang="en-GB" sz="900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00506080000020004"/>
                <a:ea typeface="+mn-lt"/>
                <a:cs typeface="Arial" panose="020B0604020202020204"/>
              </a:rPr>
              <a:t>SG Measures</a:t>
            </a:r>
            <a:endParaRPr kumimoji="0" lang="en-IE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ea typeface="+mn-lt"/>
              <a:cs typeface="Arial" panose="020B06040202020202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&lt;10% out of SLA</a:t>
            </a: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&gt;90% Localised</a:t>
            </a: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-15% Compliance cost</a:t>
            </a: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8B1C4-82E2-4EBB-9C9B-42EA71158A46}"/>
              </a:ext>
            </a:extLst>
          </p:cNvPr>
          <p:cNvSpPr txBox="1"/>
          <p:nvPr/>
        </p:nvSpPr>
        <p:spPr>
          <a:xfrm>
            <a:off x="5013157" y="2800039"/>
            <a:ext cx="1898440" cy="586331"/>
          </a:xfrm>
          <a:prstGeom prst="rect">
            <a:avLst/>
          </a:prstGeom>
          <a:noFill/>
          <a:ln w="3175">
            <a:solidFill>
              <a:srgbClr val="969696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&lt;4% PTC</a:t>
            </a: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&gt;50% Lighthouse</a:t>
            </a: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+4% Reg to Deposit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ea typeface="+mn-lt"/>
              <a:cs typeface="Arial" panose="020B060402020202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CD64EA-D0AC-408D-B298-9390E50B0304}"/>
              </a:ext>
            </a:extLst>
          </p:cNvPr>
          <p:cNvSpPr txBox="1"/>
          <p:nvPr/>
        </p:nvSpPr>
        <p:spPr>
          <a:xfrm>
            <a:off x="5013157" y="3386373"/>
            <a:ext cx="1898440" cy="752878"/>
          </a:xfrm>
          <a:prstGeom prst="rect">
            <a:avLst/>
          </a:prstGeom>
          <a:noFill/>
          <a:ln w="3175">
            <a:solidFill>
              <a:srgbClr val="969696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&gt;x% DAU reward use</a:t>
            </a: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+ 0.4% Multi Product Users</a:t>
            </a: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+ 2.3% DAUs</a:t>
            </a: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+ 5% retention</a:t>
            </a: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5C38C-20CB-4CB1-81E3-3B9B3EFE930B}"/>
              </a:ext>
            </a:extLst>
          </p:cNvPr>
          <p:cNvSpPr txBox="1"/>
          <p:nvPr/>
        </p:nvSpPr>
        <p:spPr>
          <a:xfrm>
            <a:off x="5013157" y="1984944"/>
            <a:ext cx="1898440" cy="815096"/>
          </a:xfrm>
          <a:prstGeom prst="rect">
            <a:avLst/>
          </a:prstGeom>
          <a:noFill/>
          <a:ln w="3175">
            <a:solidFill>
              <a:srgbClr val="969696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&gt;99% avail &lt;30m recover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&gt;150% NFP scale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=2 week deployment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ea typeface="+mn-lt"/>
              <a:cs typeface="Arial" panose="020B06040202020202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-20% cost new licence</a:t>
            </a: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&gt;85% Real time contact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ea typeface="+mn-lt"/>
              <a:cs typeface="Arial" panose="020B06040202020202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/>
              <a:buChar char="q"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marL="171450" marR="0" lvl="0" indent="-17145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B35614-EA32-4CBC-8332-C9525A4C63F3}"/>
              </a:ext>
            </a:extLst>
          </p:cNvPr>
          <p:cNvSpPr txBox="1"/>
          <p:nvPr/>
        </p:nvSpPr>
        <p:spPr>
          <a:xfrm>
            <a:off x="681788" y="5224547"/>
            <a:ext cx="6229806" cy="12646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Calibri"/>
              </a:rPr>
              <a:t>How or why are these Key Metrics the focus of this initiative? </a:t>
            </a: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 pitchFamily="2" charset="77"/>
              <a:ea typeface="+mn-ea"/>
              <a:cs typeface="Calibri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B791F9-CE5C-4A02-B700-CD07671B923E}"/>
              </a:ext>
            </a:extLst>
          </p:cNvPr>
          <p:cNvGrpSpPr/>
          <p:nvPr/>
        </p:nvGrpSpPr>
        <p:grpSpPr>
          <a:xfrm>
            <a:off x="681789" y="-19940"/>
            <a:ext cx="11510211" cy="1067727"/>
            <a:chOff x="681789" y="-19940"/>
            <a:chExt cx="11510211" cy="106772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0EAF1CF-78AA-48E4-8559-003422D1FDD4}"/>
                </a:ext>
              </a:extLst>
            </p:cNvPr>
            <p:cNvSpPr/>
            <p:nvPr/>
          </p:nvSpPr>
          <p:spPr>
            <a:xfrm>
              <a:off x="681789" y="-19940"/>
              <a:ext cx="2841996" cy="1064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t"/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Name</a:t>
              </a:r>
              <a:r>
                <a:rPr kumimoji="0" lang="en-IE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: </a:t>
              </a:r>
              <a:r>
                <a:rPr kumimoji="0" lang="en-IE" sz="900" i="1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name of your initiative</a:t>
              </a:r>
              <a:endParaRPr kumimoji="0" lang="en-US" sz="90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Effra Light" panose="020B0403020203020204" pitchFamily="34" charset="0"/>
              </a:endParaRPr>
            </a:p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Source of Demand: </a:t>
              </a:r>
              <a:endParaRPr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cs typeface="Effra Light" panose="020B0403020203020204" pitchFamily="34" charset="0"/>
              </a:endParaRPr>
            </a:p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Product Lead:</a:t>
              </a:r>
              <a:endParaRPr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cs typeface="Effra Light" panose="020B0403020203020204" pitchFamily="34" charset="0"/>
              </a:endParaRPr>
            </a:p>
            <a:p>
              <a:pPr defTabSz="914378">
                <a:defRPr/>
              </a:pPr>
              <a:r>
                <a:rPr lang="en-GB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Effra"/>
                  <a:cs typeface="Effra Light" panose="020B0403020203020204" pitchFamily="34" charset="0"/>
                </a:rPr>
                <a:t>Delivery Lead</a:t>
              </a: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:</a:t>
              </a:r>
              <a:endParaRPr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cs typeface="Effra Light" panose="020B0403020203020204" pitchFamily="34" charset="0"/>
              </a:endParaRPr>
            </a:p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Version: </a:t>
              </a: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proposal/final/approved</a:t>
              </a:r>
              <a:endParaRPr kumimoji="0" lang="en-IE" sz="9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Arial" panose="020B0604020202020204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E0F9818-8CC9-49C5-9E87-D2D2F9AEF2DC}"/>
                </a:ext>
              </a:extLst>
            </p:cNvPr>
            <p:cNvSpPr/>
            <p:nvPr/>
          </p:nvSpPr>
          <p:spPr>
            <a:xfrm>
              <a:off x="6446852" y="-18394"/>
              <a:ext cx="5745148" cy="10621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numCol="3" rtlCol="0" anchor="t"/>
            <a:lstStyle/>
            <a:p>
              <a:pPr marL="0" marR="0" lvl="0" indent="0" algn="l" defTabSz="9143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E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Effra" panose="02000506080000020004" pitchFamily="2" charset="77"/>
                  <a:cs typeface="Effra Light" panose="020B0403020203020204" pitchFamily="34" charset="0"/>
                </a:rPr>
                <a:t>T</a:t>
              </a:r>
              <a:r>
                <a:rPr kumimoji="0" lang="en-IE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Effra Light" panose="020B0403020203020204" pitchFamily="34" charset="0"/>
                </a:rPr>
                <a:t>arget customer segments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Desktop Poker Enthusiast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Mobile Poker Enthusiast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Poker Hobbyist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Desktop Casino Enthusiast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Mobile Casino Enthusiast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Casino Hobbyist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High Roller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Skilled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Sports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Multi-vertical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 panose="02000506080000020004" pitchFamily="2" charset="77"/>
                  <a:ea typeface="+mn-ea"/>
                  <a:cs typeface="+mn-cs"/>
                </a:rPr>
                <a:t>Newcomers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+mn-cs"/>
              </a:endParaRPr>
            </a:p>
            <a:p>
              <a:pPr marL="0" marR="0" lvl="0" indent="0" algn="l" defTabSz="9143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Effra Light" panose="020B0403020203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 pitchFamily="2" charset="77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1DBD9C-BF50-4E92-9EB4-E9288E3A0014}"/>
                </a:ext>
              </a:extLst>
            </p:cNvPr>
            <p:cNvSpPr/>
            <p:nvPr/>
          </p:nvSpPr>
          <p:spPr>
            <a:xfrm>
              <a:off x="3523785" y="-14353"/>
              <a:ext cx="2923067" cy="10621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What outcome does it align to?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People - Empowered world class talent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Trustworthy - Responsible, Compliant, Secure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Scalable &amp; Flexible - Quick, efficient, reliable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Easy To Use - Frictionless and intuitive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Engaging - Relevant, Rewarding, Entertaining</a:t>
              </a:r>
              <a:endParaRPr kumimoji="0" lang="en-IE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2F4FAE-E43B-43E8-BA11-4A137BF385EF}"/>
                </a:ext>
              </a:extLst>
            </p:cNvPr>
            <p:cNvSpPr/>
            <p:nvPr/>
          </p:nvSpPr>
          <p:spPr>
            <a:xfrm>
              <a:off x="9650029" y="-19939"/>
              <a:ext cx="2541971" cy="10677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Effra Light" panose="020B0403020203020204" pitchFamily="34" charset="0"/>
                </a:rPr>
                <a:t>Target Brands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GB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Effra"/>
                  <a:ea typeface="+mn-ea"/>
                  <a:cs typeface="+mn-cs"/>
                </a:rPr>
                <a:t>PokerStars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/>
              </a:pPr>
              <a:endPara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endParaRPr>
            </a:p>
          </p:txBody>
        </p:sp>
      </p:grpSp>
      <p:pic>
        <p:nvPicPr>
          <p:cNvPr id="87" name="Graphic 86" descr="Checkmark outline">
            <a:extLst>
              <a:ext uri="{FF2B5EF4-FFF2-40B4-BE49-F238E27FC236}">
                <a16:creationId xmlns:a16="http://schemas.microsoft.com/office/drawing/2014/main" id="{2332CF93-3452-4638-8517-BB0DFDEC4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2670" y="906507"/>
            <a:ext cx="137622" cy="136211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BEB2C81-AE09-4437-8F51-6BC0FA961163}"/>
              </a:ext>
            </a:extLst>
          </p:cNvPr>
          <p:cNvSpPr txBox="1"/>
          <p:nvPr/>
        </p:nvSpPr>
        <p:spPr>
          <a:xfrm>
            <a:off x="3684781" y="883768"/>
            <a:ext cx="31696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>
                <a:solidFill>
                  <a:schemeClr val="accent6">
                    <a:lumMod val="75000"/>
                  </a:schemeClr>
                </a:solidFill>
              </a:rPr>
              <a:t>Copy and Paste tick to select items</a:t>
            </a:r>
          </a:p>
        </p:txBody>
      </p:sp>
    </p:spTree>
    <p:extLst>
      <p:ext uri="{BB962C8B-B14F-4D97-AF65-F5344CB8AC3E}">
        <p14:creationId xmlns:p14="http://schemas.microsoft.com/office/powerpoint/2010/main" val="412973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4">
            <a:extLst>
              <a:ext uri="{FF2B5EF4-FFF2-40B4-BE49-F238E27FC236}">
                <a16:creationId xmlns:a16="http://schemas.microsoft.com/office/drawing/2014/main" id="{5EC93C80-1090-458F-9522-9F8587F8FFEF}"/>
              </a:ext>
            </a:extLst>
          </p:cNvPr>
          <p:cNvSpPr>
            <a:spLocks noGrp="1"/>
          </p:cNvSpPr>
          <p:nvPr/>
        </p:nvSpPr>
        <p:spPr>
          <a:xfrm rot="5400000">
            <a:off x="-1413084" y="4369668"/>
            <a:ext cx="3495601" cy="1341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lang="en-US" sz="600" b="0" i="0" kern="1200" spc="200" baseline="0">
                <a:solidFill>
                  <a:schemeClr val="bg1">
                    <a:lumMod val="50000"/>
                  </a:schemeClr>
                </a:solidFill>
                <a:latin typeface="Effra Light" panose="020B0403020203020204" pitchFamily="34" charset="0"/>
                <a:ea typeface="Effra Light" panose="020B0403020203020204" pitchFamily="34" charset="0"/>
                <a:cs typeface="Effra Light" panose="020B0403020203020204" pitchFamily="34" charset="0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20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ffra Light"/>
              </a:rPr>
              <a:t>Lean Canvas - Identify </a:t>
            </a:r>
            <a:endParaRPr kumimoji="0" lang="en-GB" sz="600" b="0" i="0" u="none" strike="noStrike" kern="1200" cap="none" spc="20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Effra Light" panose="020B04030202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4F515E-1BB6-4744-B7D1-13ADBA4F7C6A}"/>
              </a:ext>
            </a:extLst>
          </p:cNvPr>
          <p:cNvSpPr/>
          <p:nvPr/>
        </p:nvSpPr>
        <p:spPr>
          <a:xfrm>
            <a:off x="688739" y="1011172"/>
            <a:ext cx="11503261" cy="270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ffra" panose="02000506080000020004"/>
              </a:rPr>
              <a:t>VALIDATE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DB32F-9611-4E19-BE7C-1EE194461318}"/>
              </a:ext>
            </a:extLst>
          </p:cNvPr>
          <p:cNvSpPr txBox="1"/>
          <p:nvPr/>
        </p:nvSpPr>
        <p:spPr>
          <a:xfrm>
            <a:off x="688739" y="1281545"/>
            <a:ext cx="5792942" cy="1622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Hypothesis: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Give a brief recap of the hypothesis for context whilst presenting this stage. Include any links or appendix slides for supporting info.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9BEC4-921D-478E-9B9B-95D22C462F8B}"/>
              </a:ext>
            </a:extLst>
          </p:cNvPr>
          <p:cNvSpPr txBox="1">
            <a:spLocks/>
          </p:cNvSpPr>
          <p:nvPr/>
        </p:nvSpPr>
        <p:spPr>
          <a:xfrm>
            <a:off x="6479488" y="4305301"/>
            <a:ext cx="5709656" cy="255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Who is needed to solve and plan this?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Who is the initiative Sponsor, Product Lead and Tech Lead? What teams are needed to solve this problem and put a plan together? Who is in your working group from these teams (tribes and shared services)?</a:t>
            </a: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ea typeface="+mn-lt"/>
              <a:cs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Product Sponsor: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Product Lead: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Tech Sponsor: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Tech Lead: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Data Lead: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Design Lead: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ea typeface="+mn-lt"/>
                <a:cs typeface="Arial" panose="020B0604020202020204"/>
              </a:rPr>
              <a:t>Other team/role:</a:t>
            </a: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lt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lt"/>
                <a:cs typeface="Calibri"/>
              </a:rPr>
              <a:t>Other team/role: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lt"/>
                <a:cs typeface="Calibri"/>
              </a:rPr>
              <a:t>Other team/role: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lt"/>
                <a:cs typeface="Calibri"/>
              </a:rPr>
              <a:t>Other team/role:</a:t>
            </a: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ea typeface="+mn-lt"/>
              <a:cs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F43E5-9891-478B-88D3-067B69E24E35}"/>
              </a:ext>
            </a:extLst>
          </p:cNvPr>
          <p:cNvSpPr txBox="1"/>
          <p:nvPr/>
        </p:nvSpPr>
        <p:spPr>
          <a:xfrm>
            <a:off x="688739" y="2903817"/>
            <a:ext cx="5790749" cy="1871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What data &amp; information validates this hypothesis?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What data did you find to validate your hypothesis? Include any links or appendix slides for supporting info.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000">
              <a:solidFill>
                <a:schemeClr val="tx1">
                  <a:lumMod val="65000"/>
                  <a:lumOff val="35000"/>
                </a:schemeClr>
              </a:solidFill>
              <a:latin typeface="Effra" panose="020005060800000200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What is the high-Level Solution Design and Impact of this solution?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2B4C1-76CB-4D83-9946-78F724002C66}"/>
              </a:ext>
            </a:extLst>
          </p:cNvPr>
          <p:cNvSpPr txBox="1"/>
          <p:nvPr/>
        </p:nvSpPr>
        <p:spPr>
          <a:xfrm>
            <a:off x="688739" y="4774972"/>
            <a:ext cx="5788192" cy="208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What does overall success look like for this initiative?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What does good look like in terms of overall success in solving this problem?  What success metrics or key results are you driving towards and how will you measure?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B3DC24-4A5D-4D73-BBDA-41C5C6511F4E}"/>
              </a:ext>
            </a:extLst>
          </p:cNvPr>
          <p:cNvSpPr/>
          <p:nvPr/>
        </p:nvSpPr>
        <p:spPr>
          <a:xfrm>
            <a:off x="691815" y="-10026"/>
            <a:ext cx="2831970" cy="1024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Name: </a:t>
            </a:r>
            <a:r>
              <a:rPr kumimoji="0" lang="en-IE" sz="90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name of your initiative</a:t>
            </a:r>
            <a:endParaRPr kumimoji="0" lang="en-US" sz="900" i="1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Effra Light" panose="020B0403020203020204" pitchFamily="34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Source of Demand: </a:t>
            </a:r>
            <a:endParaRPr lang="en-GB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Effra Light" panose="020B0403020203020204" pitchFamily="34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Product Lead:</a:t>
            </a:r>
            <a:endParaRPr lang="en-GB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Effra Light" panose="020B0403020203020204" pitchFamily="34" charset="0"/>
            </a:endParaRPr>
          </a:p>
          <a:p>
            <a:pPr defTabSz="914378">
              <a:defRPr/>
            </a:pPr>
            <a:r>
              <a:rPr lang="en-GB" sz="1200" b="1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00506080000020004"/>
                <a:cs typeface="Effra Light" panose="020B0403020203020204" pitchFamily="34" charset="0"/>
              </a:rPr>
              <a:t>Delivery Lead</a:t>
            </a: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:</a:t>
            </a:r>
            <a:endParaRPr lang="en-GB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Effra Light" panose="020B0403020203020204" pitchFamily="34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Version: </a:t>
            </a:r>
            <a:r>
              <a:rPr kumimoji="0" lang="en-GB" sz="9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Proposal/Final/Approved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DAB97-0D76-409B-B33D-797F0E309CBB}"/>
              </a:ext>
            </a:extLst>
          </p:cNvPr>
          <p:cNvSpPr/>
          <p:nvPr/>
        </p:nvSpPr>
        <p:spPr>
          <a:xfrm>
            <a:off x="6476932" y="-10025"/>
            <a:ext cx="5715069" cy="1024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numCol="3" rtlCol="0" anchor="t"/>
          <a:lstStyle/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b="1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00506080000020004"/>
                <a:cs typeface="Effra Light" panose="020B0403020203020204" pitchFamily="34" charset="0"/>
              </a:rPr>
              <a:t>T</a:t>
            </a: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arget customer segment</a:t>
            </a:r>
            <a:r>
              <a:rPr lang="en-IE" sz="1200" b="1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00506080000020004"/>
                <a:cs typeface="Effra Light" panose="020B0403020203020204" pitchFamily="34" charset="0"/>
              </a:rPr>
              <a:t>s</a:t>
            </a:r>
            <a:endParaRPr kumimoji="0" lang="en-IE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Effra Light" panose="020B0403020203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Desktop Poker Enthusiast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Mobile Poker Enthusiast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Poker Hobbyist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Desktop Casino Enthusiast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Mobile Casino Enthusiast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Casino Hobbyist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High Roller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Skilled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Sports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Multi-vertical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Newcomers</a:t>
            </a:r>
            <a:endParaRPr kumimoji="0" lang="en-IE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ffra" panose="02000506080000020004"/>
              <a:cs typeface="Effra Light" panose="020B04030202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ffra" panose="020005060800000200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CA24BD-7F4E-40D1-92C2-B9AC22AFC27D}"/>
              </a:ext>
            </a:extLst>
          </p:cNvPr>
          <p:cNvSpPr/>
          <p:nvPr/>
        </p:nvSpPr>
        <p:spPr>
          <a:xfrm>
            <a:off x="3523785" y="-13294"/>
            <a:ext cx="2953146" cy="1024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What outcome does it align to?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People - Empowered world class talent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Trustworthy - Responsible, Compliant, Secure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Scalable &amp; Flexible - Quick, efficient, reliable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Easy To Use - Frictionless and intuitive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Engaging - Relevant, Rewarding, Entertaining</a:t>
            </a:r>
            <a:endParaRPr kumimoji="0" lang="en-IE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B9534-FD0C-4C9F-B038-10F14667BFDF}"/>
              </a:ext>
            </a:extLst>
          </p:cNvPr>
          <p:cNvSpPr txBox="1">
            <a:spLocks/>
          </p:cNvSpPr>
          <p:nvPr/>
        </p:nvSpPr>
        <p:spPr>
          <a:xfrm>
            <a:off x="6479488" y="1281544"/>
            <a:ext cx="5716827" cy="302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What is the end state?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What does good like in terms of the customer experience and solving this problem?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7C8986-45F9-47B1-8F32-01129520A2AB}"/>
              </a:ext>
            </a:extLst>
          </p:cNvPr>
          <p:cNvSpPr/>
          <p:nvPr/>
        </p:nvSpPr>
        <p:spPr>
          <a:xfrm>
            <a:off x="9650027" y="-13294"/>
            <a:ext cx="2541971" cy="1024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Effra Light" panose="020B0403020203020204" pitchFamily="34" charset="0"/>
              </a:rPr>
              <a:t>Target Brands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PokerStars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pic>
        <p:nvPicPr>
          <p:cNvPr id="14" name="Graphic 13" descr="Checkmark outline">
            <a:extLst>
              <a:ext uri="{FF2B5EF4-FFF2-40B4-BE49-F238E27FC236}">
                <a16:creationId xmlns:a16="http://schemas.microsoft.com/office/drawing/2014/main" id="{CBF7F06D-E9AA-411E-A9D0-FC8CDFDF4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2670" y="906507"/>
            <a:ext cx="137622" cy="1362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4A1CC7-6B33-42C0-90AA-29B5B1E24F50}"/>
              </a:ext>
            </a:extLst>
          </p:cNvPr>
          <p:cNvSpPr txBox="1"/>
          <p:nvPr/>
        </p:nvSpPr>
        <p:spPr>
          <a:xfrm>
            <a:off x="3684781" y="883768"/>
            <a:ext cx="31696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>
                <a:solidFill>
                  <a:schemeClr val="accent6">
                    <a:lumMod val="75000"/>
                  </a:schemeClr>
                </a:solidFill>
              </a:rPr>
              <a:t>Copy and Paste tick to select items</a:t>
            </a:r>
          </a:p>
        </p:txBody>
      </p:sp>
    </p:spTree>
    <p:extLst>
      <p:ext uri="{BB962C8B-B14F-4D97-AF65-F5344CB8AC3E}">
        <p14:creationId xmlns:p14="http://schemas.microsoft.com/office/powerpoint/2010/main" val="400761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4">
            <a:extLst>
              <a:ext uri="{FF2B5EF4-FFF2-40B4-BE49-F238E27FC236}">
                <a16:creationId xmlns:a16="http://schemas.microsoft.com/office/drawing/2014/main" id="{5EC93C80-1090-458F-9522-9F8587F8FFEF}"/>
              </a:ext>
            </a:extLst>
          </p:cNvPr>
          <p:cNvSpPr>
            <a:spLocks noGrp="1"/>
          </p:cNvSpPr>
          <p:nvPr/>
        </p:nvSpPr>
        <p:spPr>
          <a:xfrm rot="5400000">
            <a:off x="-1413084" y="4369668"/>
            <a:ext cx="3495601" cy="1341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lang="en-US" sz="600" b="0" i="0" kern="1200" spc="200" baseline="0">
                <a:solidFill>
                  <a:schemeClr val="bg1">
                    <a:lumMod val="50000"/>
                  </a:schemeClr>
                </a:solidFill>
                <a:latin typeface="Effra Light" panose="020B0403020203020204" pitchFamily="34" charset="0"/>
                <a:ea typeface="Effra Light" panose="020B0403020203020204" pitchFamily="34" charset="0"/>
                <a:cs typeface="Effra Light" panose="020B0403020203020204" pitchFamily="34" charset="0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20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ffra Light"/>
              </a:rPr>
              <a:t>Lean Canvas - Identify </a:t>
            </a:r>
            <a:endParaRPr kumimoji="0" lang="en-GB" sz="600" b="0" i="0" u="none" strike="noStrike" kern="1200" cap="none" spc="20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Effra Light" panose="020B04030202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4F515E-1BB6-4744-B7D1-13ADBA4F7C6A}"/>
              </a:ext>
            </a:extLst>
          </p:cNvPr>
          <p:cNvSpPr/>
          <p:nvPr/>
        </p:nvSpPr>
        <p:spPr>
          <a:xfrm>
            <a:off x="688739" y="1004414"/>
            <a:ext cx="11503261" cy="2514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ffra" panose="02000506080000020004"/>
              </a:rPr>
              <a:t>PLAN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B3DC24-4A5D-4D73-BBDA-41C5C6511F4E}"/>
              </a:ext>
            </a:extLst>
          </p:cNvPr>
          <p:cNvSpPr/>
          <p:nvPr/>
        </p:nvSpPr>
        <p:spPr>
          <a:xfrm>
            <a:off x="691815" y="-10026"/>
            <a:ext cx="2831970" cy="1024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Name: </a:t>
            </a:r>
            <a:r>
              <a:rPr kumimoji="0" lang="en-IE" sz="90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name of your initiative</a:t>
            </a:r>
            <a:endParaRPr kumimoji="0" lang="en-US" sz="900" i="1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Effra Light" panose="020B0403020203020204" pitchFamily="34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Source of Demand: </a:t>
            </a:r>
            <a:endParaRPr lang="en-GB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Effra Light" panose="020B0403020203020204" pitchFamily="34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Product Lead:</a:t>
            </a:r>
            <a:endParaRPr lang="en-GB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Effra Light" panose="020B0403020203020204" pitchFamily="34" charset="0"/>
            </a:endParaRPr>
          </a:p>
          <a:p>
            <a:pPr defTabSz="914378">
              <a:defRPr/>
            </a:pPr>
            <a:r>
              <a:rPr lang="en-GB" sz="1200" b="1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00506080000020004"/>
                <a:cs typeface="Effra Light" panose="020B0403020203020204" pitchFamily="34" charset="0"/>
              </a:rPr>
              <a:t>Delivery Lead</a:t>
            </a: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:</a:t>
            </a:r>
            <a:endParaRPr lang="en-GB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Effra Light" panose="020B0403020203020204" pitchFamily="34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Version: </a:t>
            </a:r>
            <a:r>
              <a:rPr kumimoji="0" lang="en-GB" sz="9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Proposal/Final/Approved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DAB97-0D76-409B-B33D-797F0E309CBB}"/>
              </a:ext>
            </a:extLst>
          </p:cNvPr>
          <p:cNvSpPr/>
          <p:nvPr/>
        </p:nvSpPr>
        <p:spPr>
          <a:xfrm>
            <a:off x="6476932" y="-10025"/>
            <a:ext cx="5715069" cy="1024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numCol="3" rtlCol="0" anchor="t"/>
          <a:lstStyle/>
          <a:p>
            <a:pPr marL="0" marR="0" lvl="0" indent="0" algn="l" defTabSz="914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b="1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00506080000020004"/>
                <a:cs typeface="Effra Light" panose="020B0403020203020204" pitchFamily="34" charset="0"/>
              </a:rPr>
              <a:t>T</a:t>
            </a: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arget customer segment</a:t>
            </a:r>
            <a:r>
              <a:rPr lang="en-IE" sz="1200" b="1">
                <a:solidFill>
                  <a:schemeClr val="tx1">
                    <a:lumMod val="65000"/>
                    <a:lumOff val="35000"/>
                  </a:schemeClr>
                </a:solidFill>
                <a:latin typeface="Effra" panose="02000506080000020004"/>
                <a:cs typeface="Effra Light" panose="020B0403020203020204" pitchFamily="34" charset="0"/>
              </a:rPr>
              <a:t>s</a:t>
            </a:r>
            <a:endParaRPr kumimoji="0" lang="en-IE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  <a:cs typeface="Effra Light" panose="020B0403020203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Desktop Poker Enthusiast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Mobile Poker Enthusiast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Poker Hobbyist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Desktop Casino Enthusiast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Mobile Casino Enthusiast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Casino Hobbyist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High Roller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Skilled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Sports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Multi-vertical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fra" panose="02000506080000020004"/>
              </a:rPr>
              <a:t>Newcomers</a:t>
            </a:r>
            <a:endParaRPr kumimoji="0" lang="en-IE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ffra" panose="02000506080000020004"/>
              <a:cs typeface="Effra Light" panose="020B04030202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ffra" panose="020005060800000200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CA24BD-7F4E-40D1-92C2-B9AC22AFC27D}"/>
              </a:ext>
            </a:extLst>
          </p:cNvPr>
          <p:cNvSpPr/>
          <p:nvPr/>
        </p:nvSpPr>
        <p:spPr>
          <a:xfrm>
            <a:off x="3523785" y="-13294"/>
            <a:ext cx="2953146" cy="1024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  <a:cs typeface="Effra Light" panose="020B0403020203020204" pitchFamily="34" charset="0"/>
              </a:rPr>
              <a:t>What outcome does it align to?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People - Empowered world class talent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Trustworthy - Responsible, Compliant, Secure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Scalable &amp; Flexible - Quick, efficient, reliable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Easy To Use - Frictionless and intuitive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Engaging - Relevant, Rewarding, Entertaining</a:t>
            </a:r>
            <a:endParaRPr kumimoji="0" lang="en-IE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 panose="020005060800000200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7C8986-45F9-47B1-8F32-01129520A2AB}"/>
              </a:ext>
            </a:extLst>
          </p:cNvPr>
          <p:cNvSpPr/>
          <p:nvPr/>
        </p:nvSpPr>
        <p:spPr>
          <a:xfrm>
            <a:off x="9650027" y="-13294"/>
            <a:ext cx="2541971" cy="1024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Effra Light" panose="020B0403020203020204" pitchFamily="34" charset="0"/>
              </a:rPr>
              <a:t>Target Brands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/>
                <a:ea typeface="+mn-ea"/>
                <a:cs typeface="+mn-cs"/>
              </a:rPr>
              <a:t>PokerStars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ffra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FE887A-7AC2-4F9A-B065-7BBE5C03DCC1}"/>
              </a:ext>
            </a:extLst>
          </p:cNvPr>
          <p:cNvSpPr txBox="1"/>
          <p:nvPr/>
        </p:nvSpPr>
        <p:spPr>
          <a:xfrm>
            <a:off x="688737" y="1255833"/>
            <a:ext cx="3282686" cy="2407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What is the scope?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What areas are in scope? What areas are out of scope?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E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E792D-0854-4169-AA3F-92E37F4BB993}"/>
              </a:ext>
            </a:extLst>
          </p:cNvPr>
          <p:cNvSpPr txBox="1"/>
          <p:nvPr/>
        </p:nvSpPr>
        <p:spPr>
          <a:xfrm>
            <a:off x="3971425" y="1255832"/>
            <a:ext cx="3059690" cy="2407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are we solving the problem?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Briefly describe the technology solution to solving this problem.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E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448B72-84B7-4583-84C8-31DE6BD028E8}"/>
              </a:ext>
            </a:extLst>
          </p:cNvPr>
          <p:cNvSpPr txBox="1"/>
          <p:nvPr/>
        </p:nvSpPr>
        <p:spPr>
          <a:xfrm>
            <a:off x="9723373" y="1255828"/>
            <a:ext cx="2468625" cy="2407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much does it cost?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How much will the iteration cost? How much will the overall initiative cost (if known)?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81AC63-3AD9-4A9E-9BB8-E672E78CECFF}"/>
              </a:ext>
            </a:extLst>
          </p:cNvPr>
          <p:cNvSpPr txBox="1"/>
          <p:nvPr/>
        </p:nvSpPr>
        <p:spPr>
          <a:xfrm>
            <a:off x="7031115" y="1255828"/>
            <a:ext cx="2692258" cy="2407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risks have been identified?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What are your high impact risks were defined during planning and need to be flagged?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05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name/description: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Likelihood/impact: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Mitigation: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05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 by: </a:t>
            </a:r>
            <a:r>
              <a:rPr kumimoji="0" lang="en-IE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[date]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8EB6D8-A802-4D10-901D-9B29831A5185}"/>
              </a:ext>
            </a:extLst>
          </p:cNvPr>
          <p:cNvSpPr txBox="1"/>
          <p:nvPr/>
        </p:nvSpPr>
        <p:spPr>
          <a:xfrm>
            <a:off x="688737" y="3663747"/>
            <a:ext cx="11503261" cy="319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delivery plan?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What is the delivery roadmap and main milestones (plan) over time?  When will we start to launch and start to land value</a:t>
            </a:r>
            <a:r>
              <a:rPr kumimoji="0" lang="en-IE" sz="105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ffra" panose="02000506080000020004"/>
              </a:rPr>
              <a:t>[insert a screenshot]</a:t>
            </a:r>
          </a:p>
        </p:txBody>
      </p:sp>
      <p:pic>
        <p:nvPicPr>
          <p:cNvPr id="34" name="Graphic 33" descr="Checkmark outline">
            <a:extLst>
              <a:ext uri="{FF2B5EF4-FFF2-40B4-BE49-F238E27FC236}">
                <a16:creationId xmlns:a16="http://schemas.microsoft.com/office/drawing/2014/main" id="{C21980D8-F168-4646-B569-A086F21A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2670" y="906507"/>
            <a:ext cx="137622" cy="1362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78FCF9E-A643-4CC0-B53F-F7CAA99A550A}"/>
              </a:ext>
            </a:extLst>
          </p:cNvPr>
          <p:cNvSpPr txBox="1"/>
          <p:nvPr/>
        </p:nvSpPr>
        <p:spPr>
          <a:xfrm>
            <a:off x="3684781" y="883768"/>
            <a:ext cx="31696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>
                <a:solidFill>
                  <a:schemeClr val="accent6">
                    <a:lumMod val="75000"/>
                  </a:schemeClr>
                </a:solidFill>
              </a:rPr>
              <a:t>Copy and Paste tick to select items</a:t>
            </a:r>
          </a:p>
        </p:txBody>
      </p:sp>
    </p:spTree>
    <p:extLst>
      <p:ext uri="{BB962C8B-B14F-4D97-AF65-F5344CB8AC3E}">
        <p14:creationId xmlns:p14="http://schemas.microsoft.com/office/powerpoint/2010/main" val="20281376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Flutter">
  <a:themeElements>
    <a:clrScheme name="FLUTTER">
      <a:dk1>
        <a:srgbClr val="000000"/>
      </a:dk1>
      <a:lt1>
        <a:srgbClr val="FFFFFF"/>
      </a:lt1>
      <a:dk2>
        <a:srgbClr val="FEAC01"/>
      </a:dk2>
      <a:lt2>
        <a:srgbClr val="E10070"/>
      </a:lt2>
      <a:accent1>
        <a:srgbClr val="63A93D"/>
      </a:accent1>
      <a:accent2>
        <a:srgbClr val="323D47"/>
      </a:accent2>
      <a:accent3>
        <a:srgbClr val="F177C5"/>
      </a:accent3>
      <a:accent4>
        <a:srgbClr val="8F61CC"/>
      </a:accent4>
      <a:accent5>
        <a:srgbClr val="009BDD"/>
      </a:accent5>
      <a:accent6>
        <a:srgbClr val="CACACA"/>
      </a:accent6>
      <a:hlink>
        <a:srgbClr val="E6E6E6"/>
      </a:hlink>
      <a:folHlink>
        <a:srgbClr val="FF4F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lutter" id="{167C5F73-D8A2-4B75-B4E9-37DA97B4E5CC}" vid="{7D2F8D56-A242-4A51-AF47-08DB1C7C9C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f3ab1b1-cdc1-4f88-b46f-8f80b2606e7e">
      <UserInfo>
        <DisplayName>Alexander Reginato</DisplayName>
        <AccountId>126</AccountId>
        <AccountType/>
      </UserInfo>
      <UserInfo>
        <DisplayName>Diana Aivazashvili</DisplayName>
        <AccountId>62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5DA34D9D32647993DDCCD82B55D63" ma:contentTypeVersion="5" ma:contentTypeDescription="Create a new document." ma:contentTypeScope="" ma:versionID="6bb4d186bc9b21b83eae2dfdea05ad81">
  <xsd:schema xmlns:xsd="http://www.w3.org/2001/XMLSchema" xmlns:xs="http://www.w3.org/2001/XMLSchema" xmlns:p="http://schemas.microsoft.com/office/2006/metadata/properties" xmlns:ns3="8a768813-1317-4c98-9cb7-078dbbb652d0" xmlns:ns4="4f3ab1b1-cdc1-4f88-b46f-8f80b2606e7e" targetNamespace="http://schemas.microsoft.com/office/2006/metadata/properties" ma:root="true" ma:fieldsID="e2286b9be6603aa5af3e928554e983db" ns3:_="" ns4:_="">
    <xsd:import namespace="8a768813-1317-4c98-9cb7-078dbbb652d0"/>
    <xsd:import namespace="4f3ab1b1-cdc1-4f88-b46f-8f80b2606e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768813-1317-4c98-9cb7-078dbbb65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ab1b1-cdc1-4f88-b46f-8f80b2606e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E4BA25-1857-4843-9FEB-300D26BFDFBE}">
  <ds:schemaRefs>
    <ds:schemaRef ds:uri="http://purl.org/dc/terms/"/>
    <ds:schemaRef ds:uri="http://schemas.microsoft.com/office/2006/documentManagement/types"/>
    <ds:schemaRef ds:uri="8a768813-1317-4c98-9cb7-078dbbb652d0"/>
    <ds:schemaRef ds:uri="4f3ab1b1-cdc1-4f88-b46f-8f80b2606e7e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D5E5145-5AB6-4609-9AE6-E3DD32659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768813-1317-4c98-9cb7-078dbbb652d0"/>
    <ds:schemaRef ds:uri="4f3ab1b1-cdc1-4f88-b46f-8f80b2606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4C8AD6-7AB2-4A51-82A3-E78B585E1F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5899</TotalTime>
  <Words>1355</Words>
  <Application>Microsoft Office PowerPoint</Application>
  <PresentationFormat>Widescreen</PresentationFormat>
  <Paragraphs>303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Arial,Sans-Serif</vt:lpstr>
      <vt:lpstr>Calibri</vt:lpstr>
      <vt:lpstr>Effra</vt:lpstr>
      <vt:lpstr>Effra Light</vt:lpstr>
      <vt:lpstr>Effra Medium</vt:lpstr>
      <vt:lpstr>Wingdings</vt:lpstr>
      <vt:lpstr>Wingdings,Sans-Serif</vt:lpstr>
      <vt:lpstr>Flutter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Ryan Kajiura</cp:lastModifiedBy>
  <cp:revision>10</cp:revision>
  <dcterms:created xsi:type="dcterms:W3CDTF">2019-02-18T10:58:09Z</dcterms:created>
  <dcterms:modified xsi:type="dcterms:W3CDTF">2022-05-24T11:41:10Z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0x01010005E5DA34D9D32647993DDCCD82B55D63</vt:lpwstr>
  </property>
</Properties>
</file>