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handoutMasterIdLst>
    <p:handoutMasterId r:id="rId25"/>
  </p:handoutMasterIdLst>
  <p:sldIdLst>
    <p:sldId id="256" r:id="rId2"/>
    <p:sldId id="293" r:id="rId3"/>
    <p:sldId id="319" r:id="rId4"/>
    <p:sldId id="320" r:id="rId5"/>
    <p:sldId id="321" r:id="rId6"/>
    <p:sldId id="322" r:id="rId7"/>
    <p:sldId id="323" r:id="rId8"/>
    <p:sldId id="324" r:id="rId9"/>
    <p:sldId id="325" r:id="rId10"/>
    <p:sldId id="326" r:id="rId11"/>
    <p:sldId id="327" r:id="rId12"/>
    <p:sldId id="328" r:id="rId13"/>
    <p:sldId id="329" r:id="rId14"/>
    <p:sldId id="331" r:id="rId15"/>
    <p:sldId id="332" r:id="rId16"/>
    <p:sldId id="335" r:id="rId17"/>
    <p:sldId id="337" r:id="rId18"/>
    <p:sldId id="338" r:id="rId19"/>
    <p:sldId id="339" r:id="rId20"/>
    <p:sldId id="336" r:id="rId21"/>
    <p:sldId id="275" r:id="rId22"/>
    <p:sldId id="334"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0">
          <p15:clr>
            <a:srgbClr val="A4A3A4"/>
          </p15:clr>
        </p15:guide>
        <p15:guide id="2" orient="horz" pos="2162">
          <p15:clr>
            <a:srgbClr val="A4A3A4"/>
          </p15:clr>
        </p15:guide>
        <p15:guide id="3" orient="horz" pos="2730">
          <p15:clr>
            <a:srgbClr val="A4A3A4"/>
          </p15:clr>
        </p15:guide>
        <p15:guide id="4" pos="5470">
          <p15:clr>
            <a:srgbClr val="A4A3A4"/>
          </p15:clr>
        </p15:guide>
        <p15:guide id="5" pos="28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1C24"/>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509" autoAdjust="0"/>
    <p:restoredTop sz="49146" autoAdjust="0"/>
  </p:normalViewPr>
  <p:slideViewPr>
    <p:cSldViewPr snapToGrid="0">
      <p:cViewPr varScale="1">
        <p:scale>
          <a:sx n="56" d="100"/>
          <a:sy n="56" d="100"/>
        </p:scale>
        <p:origin x="1668" y="66"/>
      </p:cViewPr>
      <p:guideLst>
        <p:guide orient="horz" pos="430"/>
        <p:guide orient="horz" pos="2162"/>
        <p:guide orient="horz" pos="2730"/>
        <p:guide pos="5470"/>
        <p:guide pos="287"/>
      </p:guideLst>
    </p:cSldViewPr>
  </p:slideViewPr>
  <p:notesTextViewPr>
    <p:cViewPr>
      <p:scale>
        <a:sx n="100" d="100"/>
        <a:sy n="100" d="100"/>
      </p:scale>
      <p:origin x="0" y="0"/>
    </p:cViewPr>
  </p:notesTextViewPr>
  <p:sorterViewPr>
    <p:cViewPr>
      <p:scale>
        <a:sx n="163" d="100"/>
        <a:sy n="163"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ACFD7B2-88A6-E34E-8EF8-CB0C7BA47ADD}" type="datetimeFigureOut">
              <a:rPr lang="en-US" smtClean="0"/>
              <a:pPr/>
              <a:t>2016-02-25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96CFA4E-18EB-6D49-8DE2-7A74038C2C1C}" type="slidenum">
              <a:rPr lang="en-US" smtClean="0"/>
              <a:pPr/>
              <a:t>‹#›</a:t>
            </a:fld>
            <a:endParaRPr lang="en-US"/>
          </a:p>
        </p:txBody>
      </p:sp>
    </p:spTree>
    <p:extLst>
      <p:ext uri="{BB962C8B-B14F-4D97-AF65-F5344CB8AC3E}">
        <p14:creationId xmlns:p14="http://schemas.microsoft.com/office/powerpoint/2010/main" val="9129941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7FC5FE-6F0D-D34A-8EE6-C95B4F5F4DC8}" type="datetimeFigureOut">
              <a:rPr lang="en-US" smtClean="0"/>
              <a:pPr/>
              <a:t>2016-02-25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1C8689-8455-3546-ADF9-3B7273760F66}" type="slidenum">
              <a:rPr lang="en-US" smtClean="0"/>
              <a:pPr/>
              <a:t>‹#›</a:t>
            </a:fld>
            <a:endParaRPr lang="en-US"/>
          </a:p>
        </p:txBody>
      </p:sp>
    </p:spTree>
    <p:extLst>
      <p:ext uri="{BB962C8B-B14F-4D97-AF65-F5344CB8AC3E}">
        <p14:creationId xmlns:p14="http://schemas.microsoft.com/office/powerpoint/2010/main" val="260842922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ru.wikipedia.org/wiki/%D0%A0%D0%B8%D1%81%D0%BA"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ru.wikipedia.org/wiki/RUP" TargetMode="External"/><Relationship Id="rId5" Type="http://schemas.openxmlformats.org/officeDocument/2006/relationships/hyperlink" Target="http://ru.wikipedia.org/wiki/%D0%9E%D0%BF%D1%8B%D1%82" TargetMode="External"/><Relationship Id="rId4" Type="http://schemas.openxmlformats.org/officeDocument/2006/relationships/hyperlink" Target="http://ru.wikipedia.org/wiki/%D0%A1%D1%82%D0%B5%D0%B9%D0%BA%D1%85%D0%BE%D0%BB%D0%B4%D0%B5%D1%80"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endParaRPr lang="ru-RU" sz="1200" dirty="0" smtClean="0"/>
          </a:p>
        </p:txBody>
      </p:sp>
      <p:sp>
        <p:nvSpPr>
          <p:cNvPr id="4" name="Slide Number Placeholder 3"/>
          <p:cNvSpPr>
            <a:spLocks noGrp="1"/>
          </p:cNvSpPr>
          <p:nvPr>
            <p:ph type="sldNum" sz="quarter" idx="10"/>
          </p:nvPr>
        </p:nvSpPr>
        <p:spPr/>
        <p:txBody>
          <a:bodyPr/>
          <a:lstStyle/>
          <a:p>
            <a:fld id="{D61C8689-8455-3546-ADF9-3B7273760F66}" type="slidenum">
              <a:rPr lang="en-US" smtClean="0"/>
              <a:pPr/>
              <a:t>2</a:t>
            </a:fld>
            <a:endParaRPr lang="en-US"/>
          </a:p>
        </p:txBody>
      </p:sp>
    </p:spTree>
    <p:extLst>
      <p:ext uri="{BB962C8B-B14F-4D97-AF65-F5344CB8AC3E}">
        <p14:creationId xmlns:p14="http://schemas.microsoft.com/office/powerpoint/2010/main" val="14249073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endParaRPr lang="ru-RU" sz="1200" baseline="0" dirty="0" smtClean="0"/>
          </a:p>
        </p:txBody>
      </p:sp>
      <p:sp>
        <p:nvSpPr>
          <p:cNvPr id="4" name="Slide Number Placeholder 3"/>
          <p:cNvSpPr>
            <a:spLocks noGrp="1"/>
          </p:cNvSpPr>
          <p:nvPr>
            <p:ph type="sldNum" sz="quarter" idx="10"/>
          </p:nvPr>
        </p:nvSpPr>
        <p:spPr/>
        <p:txBody>
          <a:bodyPr/>
          <a:lstStyle/>
          <a:p>
            <a:fld id="{D61C8689-8455-3546-ADF9-3B7273760F66}" type="slidenum">
              <a:rPr lang="en-US" smtClean="0"/>
              <a:pPr/>
              <a:t>11</a:t>
            </a:fld>
            <a:endParaRPr lang="en-US"/>
          </a:p>
        </p:txBody>
      </p:sp>
    </p:spTree>
    <p:extLst>
      <p:ext uri="{BB962C8B-B14F-4D97-AF65-F5344CB8AC3E}">
        <p14:creationId xmlns:p14="http://schemas.microsoft.com/office/powerpoint/2010/main" val="30808642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endParaRPr lang="ru-RU" sz="1200" baseline="0" dirty="0" smtClean="0"/>
          </a:p>
        </p:txBody>
      </p:sp>
      <p:sp>
        <p:nvSpPr>
          <p:cNvPr id="4" name="Slide Number Placeholder 3"/>
          <p:cNvSpPr>
            <a:spLocks noGrp="1"/>
          </p:cNvSpPr>
          <p:nvPr>
            <p:ph type="sldNum" sz="quarter" idx="10"/>
          </p:nvPr>
        </p:nvSpPr>
        <p:spPr/>
        <p:txBody>
          <a:bodyPr/>
          <a:lstStyle/>
          <a:p>
            <a:fld id="{D61C8689-8455-3546-ADF9-3B7273760F66}" type="slidenum">
              <a:rPr lang="en-US" smtClean="0"/>
              <a:pPr/>
              <a:t>12</a:t>
            </a:fld>
            <a:endParaRPr lang="en-US"/>
          </a:p>
        </p:txBody>
      </p:sp>
    </p:spTree>
    <p:extLst>
      <p:ext uri="{BB962C8B-B14F-4D97-AF65-F5344CB8AC3E}">
        <p14:creationId xmlns:p14="http://schemas.microsoft.com/office/powerpoint/2010/main" val="30808642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endParaRPr lang="ru-RU" sz="1200" baseline="0" dirty="0" smtClean="0"/>
          </a:p>
        </p:txBody>
      </p:sp>
      <p:sp>
        <p:nvSpPr>
          <p:cNvPr id="4" name="Slide Number Placeholder 3"/>
          <p:cNvSpPr>
            <a:spLocks noGrp="1"/>
          </p:cNvSpPr>
          <p:nvPr>
            <p:ph type="sldNum" sz="quarter" idx="10"/>
          </p:nvPr>
        </p:nvSpPr>
        <p:spPr/>
        <p:txBody>
          <a:bodyPr/>
          <a:lstStyle/>
          <a:p>
            <a:fld id="{D61C8689-8455-3546-ADF9-3B7273760F66}" type="slidenum">
              <a:rPr lang="en-US" smtClean="0"/>
              <a:pPr/>
              <a:t>13</a:t>
            </a:fld>
            <a:endParaRPr lang="en-US"/>
          </a:p>
        </p:txBody>
      </p:sp>
    </p:spTree>
    <p:extLst>
      <p:ext uri="{BB962C8B-B14F-4D97-AF65-F5344CB8AC3E}">
        <p14:creationId xmlns:p14="http://schemas.microsoft.com/office/powerpoint/2010/main" val="30808642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30200" indent="-330200">
              <a:spcBef>
                <a:spcPts val="525"/>
              </a:spcBef>
              <a:buClr>
                <a:srgbClr val="F3750D"/>
              </a:buClr>
              <a:buSzPct val="150000"/>
              <a:tabLst>
                <a:tab pos="330200" algn="l"/>
                <a:tab pos="434975" algn="l"/>
                <a:tab pos="884238" algn="l"/>
                <a:tab pos="1333500" algn="l"/>
                <a:tab pos="1782763" algn="l"/>
                <a:tab pos="2232025" algn="l"/>
                <a:tab pos="2681288" algn="l"/>
                <a:tab pos="3130550" algn="l"/>
                <a:tab pos="3579813" algn="l"/>
                <a:tab pos="4029075" algn="l"/>
                <a:tab pos="4478338" algn="l"/>
                <a:tab pos="4927600" algn="l"/>
                <a:tab pos="5376863" algn="l"/>
                <a:tab pos="5826125" algn="l"/>
                <a:tab pos="6275388" algn="l"/>
                <a:tab pos="6724650" algn="l"/>
                <a:tab pos="7173913" algn="l"/>
                <a:tab pos="7623175" algn="l"/>
                <a:tab pos="8072438" algn="l"/>
                <a:tab pos="8521700" algn="l"/>
                <a:tab pos="8970963" algn="l"/>
              </a:tabLst>
            </a:pPr>
            <a:r>
              <a:rPr lang="ru-RU" sz="1200" b="1" dirty="0" smtClean="0"/>
              <a:t>TQM</a:t>
            </a:r>
            <a:r>
              <a:rPr lang="ru-RU" sz="1200" dirty="0" smtClean="0"/>
              <a:t> </a:t>
            </a:r>
            <a:r>
              <a:rPr lang="en-US" sz="1200" dirty="0" smtClean="0"/>
              <a:t>-</a:t>
            </a:r>
            <a:r>
              <a:rPr lang="ru-RU" sz="1200" dirty="0" smtClean="0"/>
              <a:t> философия управления качеством, успешно стартовавшая много лет назад в Японии и США с практики присуждения наград компаниям, достигшим высшего качества производимой продукции.</a:t>
            </a:r>
          </a:p>
          <a:p>
            <a:pPr marL="330200" indent="-330200">
              <a:spcBef>
                <a:spcPts val="525"/>
              </a:spcBef>
              <a:buClr>
                <a:srgbClr val="F3750D"/>
              </a:buClr>
              <a:buSzPct val="150000"/>
              <a:tabLst>
                <a:tab pos="330200" algn="l"/>
                <a:tab pos="434975" algn="l"/>
                <a:tab pos="884238" algn="l"/>
                <a:tab pos="1333500" algn="l"/>
                <a:tab pos="1782763" algn="l"/>
                <a:tab pos="2232025" algn="l"/>
                <a:tab pos="2681288" algn="l"/>
                <a:tab pos="3130550" algn="l"/>
                <a:tab pos="3579813" algn="l"/>
                <a:tab pos="4029075" algn="l"/>
                <a:tab pos="4478338" algn="l"/>
                <a:tab pos="4927600" algn="l"/>
                <a:tab pos="5376863" algn="l"/>
                <a:tab pos="5826125" algn="l"/>
                <a:tab pos="6275388" algn="l"/>
                <a:tab pos="6724650" algn="l"/>
                <a:tab pos="7173913" algn="l"/>
                <a:tab pos="7623175" algn="l"/>
                <a:tab pos="8072438" algn="l"/>
                <a:tab pos="8521700" algn="l"/>
                <a:tab pos="8970963" algn="l"/>
              </a:tabLst>
            </a:pPr>
            <a:r>
              <a:rPr lang="ru-RU" sz="1200" dirty="0" smtClean="0"/>
              <a:t>Главная идея TQM состоит в том, что компания должна работать не только над качеством продукции, но и над качеством работы в целом, включая работу персонала. Постоянное параллельное усовершенствование этих трех составляющих: </a:t>
            </a:r>
            <a:r>
              <a:rPr lang="ru-RU" sz="1200" b="1" dirty="0" smtClean="0"/>
              <a:t>качества продукции, качества организации процессов, и уровня квалификации персонала</a:t>
            </a:r>
            <a:r>
              <a:rPr lang="ru-RU" sz="1200" dirty="0" smtClean="0"/>
              <a:t>  позволяет достичь более быстрого и эффективного развития бизнеса. Качество определяется такими категориями, как степень реализации требований клиентов, рост финансовых показателей компании и повышение удовлетворенности служащих компании своей работой.</a:t>
            </a:r>
          </a:p>
          <a:p>
            <a:pPr>
              <a:lnSpc>
                <a:spcPct val="80000"/>
              </a:lnSpc>
            </a:pPr>
            <a:endParaRPr lang="ru-RU" sz="1200" baseline="0" dirty="0" smtClean="0"/>
          </a:p>
        </p:txBody>
      </p:sp>
      <p:sp>
        <p:nvSpPr>
          <p:cNvPr id="4" name="Slide Number Placeholder 3"/>
          <p:cNvSpPr>
            <a:spLocks noGrp="1"/>
          </p:cNvSpPr>
          <p:nvPr>
            <p:ph type="sldNum" sz="quarter" idx="10"/>
          </p:nvPr>
        </p:nvSpPr>
        <p:spPr/>
        <p:txBody>
          <a:bodyPr/>
          <a:lstStyle/>
          <a:p>
            <a:fld id="{D61C8689-8455-3546-ADF9-3B7273760F66}" type="slidenum">
              <a:rPr lang="en-US" smtClean="0"/>
              <a:pPr/>
              <a:t>14</a:t>
            </a:fld>
            <a:endParaRPr lang="en-US"/>
          </a:p>
        </p:txBody>
      </p:sp>
    </p:spTree>
    <p:extLst>
      <p:ext uri="{BB962C8B-B14F-4D97-AF65-F5344CB8AC3E}">
        <p14:creationId xmlns:p14="http://schemas.microsoft.com/office/powerpoint/2010/main" val="30808642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00000"/>
              </a:lnSpc>
              <a:spcBef>
                <a:spcPts val="0"/>
              </a:spcBef>
            </a:pPr>
            <a:r>
              <a:rPr lang="ru-RU" sz="2000" dirty="0" smtClean="0">
                <a:latin typeface="Verdana" pitchFamily="34" charset="0"/>
              </a:rPr>
              <a:t>Если</a:t>
            </a:r>
            <a:r>
              <a:rPr lang="ru-RU" sz="2000" baseline="0" dirty="0" smtClean="0">
                <a:latin typeface="Verdana" pitchFamily="34" charset="0"/>
              </a:rPr>
              <a:t> вы не можете описать, что вы делаете как процесс, значит вы не знаете, что вы делаете</a:t>
            </a:r>
            <a:endParaRPr lang="ru-RU" sz="2000" dirty="0" smtClean="0">
              <a:latin typeface="Verdana" pitchFamily="34" charset="0"/>
            </a:endParaRPr>
          </a:p>
          <a:p>
            <a:endParaRPr lang="ru-RU" sz="2000" dirty="0" smtClean="0"/>
          </a:p>
          <a:p>
            <a:r>
              <a:rPr lang="ru-RU" sz="2000" dirty="0" smtClean="0"/>
              <a:t>Доктор Эдвардс Деминг (</a:t>
            </a:r>
            <a:r>
              <a:rPr lang="en-US" sz="2000" dirty="0" smtClean="0"/>
              <a:t>Edwards Deming</a:t>
            </a:r>
            <a:r>
              <a:rPr lang="ru-RU" sz="2000" dirty="0" smtClean="0"/>
              <a:t>) — американский статистик, которого компания </a:t>
            </a:r>
            <a:r>
              <a:rPr lang="en-US" sz="2000" dirty="0" smtClean="0"/>
              <a:t>General Douglas MacArthur</a:t>
            </a:r>
            <a:r>
              <a:rPr lang="ru-RU" sz="2000" dirty="0" smtClean="0"/>
              <a:t> направила в Японию после Второй мировой войны для восстановления разрушенной экономики.</a:t>
            </a:r>
          </a:p>
          <a:p>
            <a:r>
              <a:rPr lang="ru-RU" sz="2000" dirty="0" smtClean="0"/>
              <a:t>Он разработал теорию наиболее эффективного использования знаний и творческих возможностей в организациях США в 30-х годах прошлого века, но из-за Великой депрессии его идеи не были реализованы. Однако, оптимизационные методы Деминга были успешно использованы в Японии.</a:t>
            </a:r>
          </a:p>
          <a:p>
            <a:pPr>
              <a:lnSpc>
                <a:spcPct val="80000"/>
              </a:lnSpc>
            </a:pPr>
            <a:endParaRPr lang="ru-RU" sz="1200" baseline="0" dirty="0" smtClean="0"/>
          </a:p>
        </p:txBody>
      </p:sp>
      <p:sp>
        <p:nvSpPr>
          <p:cNvPr id="4" name="Slide Number Placeholder 3"/>
          <p:cNvSpPr>
            <a:spLocks noGrp="1"/>
          </p:cNvSpPr>
          <p:nvPr>
            <p:ph type="sldNum" sz="quarter" idx="10"/>
          </p:nvPr>
        </p:nvSpPr>
        <p:spPr/>
        <p:txBody>
          <a:bodyPr/>
          <a:lstStyle/>
          <a:p>
            <a:fld id="{D61C8689-8455-3546-ADF9-3B7273760F66}" type="slidenum">
              <a:rPr lang="en-US" smtClean="0"/>
              <a:pPr/>
              <a:t>15</a:t>
            </a:fld>
            <a:endParaRPr lang="en-US"/>
          </a:p>
        </p:txBody>
      </p:sp>
    </p:spTree>
    <p:extLst>
      <p:ext uri="{BB962C8B-B14F-4D97-AF65-F5344CB8AC3E}">
        <p14:creationId xmlns:p14="http://schemas.microsoft.com/office/powerpoint/2010/main" val="30808642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r>
              <a:rPr lang="ru-RU" sz="1200" dirty="0" smtClean="0"/>
              <a:t>В связи с тем, что разработка ПО постоянно усложняется во всех аспектах, обнаружилась потребность давать четкий ответ на вопрос "Может ли эта организация разработать требуемый продукт?" И, как развитие вопроса, возникла необходимость в наборе свойств, признаков, критериев, позволяющих количественно оценить степень зрелости организации, вероятность ее успеха на ниве создания ПО, так сказать. Отсюда берет корни модель CMM (в дальнейшем развившаяся в CMMI), Capability Maturity Model.</a:t>
            </a:r>
          </a:p>
          <a:p>
            <a:pPr>
              <a:lnSpc>
                <a:spcPct val="80000"/>
              </a:lnSpc>
            </a:pPr>
            <a:r>
              <a:rPr lang="ru-RU" sz="1200" dirty="0" smtClean="0"/>
              <a:t>Вместе с тем продолжается совершенствование стандартов разработки ПО, организации самого процесса разработки, что нашло отражение в стандартах ISO 90003:2004 и ISO/IEC 15504.</a:t>
            </a: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Начальный. Самый примитивный статус организации. Организация способна разрабатывать ПО. Организация не имеет явно осознанного процесса, и качество продукта целиком определяется индивидуальными способностями разработчиков. Один проявляет инициативу, и команда следует его указаниям. Успех одного проекта не гарантирует успех другого. При завершении проекта не фиксируются данные о трудозатратах, расписании и качестве</a:t>
            </a:r>
            <a:endParaRPr lang="en-US" sz="1200" b="0"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Повторяемый. В некоторой степени отслеживается процесс. Делаются записи о трудозатратах и планах. Функциональность каждого проекта описана в письменной форме. В середине 99 лишь 20 % организаций имели 2-й уровень или выше</a:t>
            </a:r>
            <a:endParaRPr lang="en-US" sz="1200" b="0" i="0" kern="1200" dirty="0" smtClean="0">
              <a:solidFill>
                <a:schemeClr val="tx1"/>
              </a:solidFill>
              <a:effectLst/>
              <a:latin typeface="+mn-lt"/>
              <a:ea typeface="+mn-ea"/>
              <a:cs typeface="+mn-cs"/>
            </a:endParaRPr>
          </a:p>
          <a:p>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Установленный. Имеют определённый, документированный и установленный процесс работы, не зависящий от отдельных личностей. То есть вводятся согласованные профессиональные стандарты, а разработчики их выполняют. Такие организации в состоянии достаточно надёжно предсказывать затраты на проекты, аналогичные выполненным ранее</a:t>
            </a:r>
          </a:p>
          <a:p>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Управляемый. Могут точно предсказать сроки и стоимость работ. Есть база данных накопленных измерений. Но нет изменений при появления новых технологий и парадигм</a:t>
            </a:r>
          </a:p>
          <a:p>
            <a:endParaRPr lang="en-US"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Оптимизированный. Есть постоянно действующая процедура поиска и освоения новых и улучшенных методов и инструментов</a:t>
            </a:r>
            <a:endParaRPr lang="ru-RU"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61C8689-8455-3546-ADF9-3B7273760F66}" type="slidenum">
              <a:rPr lang="en-US" smtClean="0"/>
              <a:pPr/>
              <a:t>16</a:t>
            </a:fld>
            <a:endParaRPr lang="en-US"/>
          </a:p>
        </p:txBody>
      </p:sp>
    </p:spTree>
    <p:extLst>
      <p:ext uri="{BB962C8B-B14F-4D97-AF65-F5344CB8AC3E}">
        <p14:creationId xmlns:p14="http://schemas.microsoft.com/office/powerpoint/2010/main" val="30808642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2A293142-D379-4696-A781-383F764E3926}" type="slidenum">
              <a:rPr lang="en-US" smtClean="0"/>
              <a:t>18</a:t>
            </a:fld>
            <a:endParaRPr lang="en-US" dirty="0"/>
          </a:p>
        </p:txBody>
      </p:sp>
    </p:spTree>
    <p:extLst>
      <p:ext uri="{BB962C8B-B14F-4D97-AF65-F5344CB8AC3E}">
        <p14:creationId xmlns:p14="http://schemas.microsoft.com/office/powerpoint/2010/main" val="18491272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u="sng" kern="1200" dirty="0" smtClean="0">
                <a:solidFill>
                  <a:schemeClr val="tx1"/>
                </a:solidFill>
                <a:effectLst/>
                <a:latin typeface="+mn-lt"/>
                <a:ea typeface="+mn-ea"/>
                <a:cs typeface="+mn-cs"/>
              </a:rPr>
              <a:t>Testing is important to </a:t>
            </a:r>
            <a:r>
              <a:rPr lang="en-US" sz="1200" b="1" i="0" u="sng" kern="1200" dirty="0" err="1" smtClean="0">
                <a:solidFill>
                  <a:schemeClr val="tx1"/>
                </a:solidFill>
                <a:effectLst/>
                <a:latin typeface="+mn-lt"/>
                <a:ea typeface="+mn-ea"/>
                <a:cs typeface="+mn-cs"/>
              </a:rPr>
              <a:t>DevOps</a:t>
            </a:r>
            <a:r>
              <a:rPr lang="en-US" sz="1200" b="1" i="0" u="sng"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Prior to code integration to trunk, developers pre-flight test their code to make sure it doesn’t blow up the trunk. During the CI cycle and code commits from multiple developers integration testing is used to verify merges.  During the continuous testing phase where nightly and weekend regression runs are automated for trunk and release branches it is testing that does the job of finding problems before the software release.  During the development process the verdicts trends from testing are a primary measurement of progress. During the release deployment phase more testing verifies the release packages are ready for release.  Rest assured test team, you are needed.  What </a:t>
            </a:r>
            <a:r>
              <a:rPr lang="en-US" sz="1200" b="0" i="0" kern="1200" dirty="0" err="1" smtClean="0">
                <a:solidFill>
                  <a:schemeClr val="tx1"/>
                </a:solidFill>
                <a:effectLst/>
                <a:latin typeface="+mn-lt"/>
                <a:ea typeface="+mn-ea"/>
                <a:cs typeface="+mn-cs"/>
              </a:rPr>
              <a:t>DevOps</a:t>
            </a:r>
            <a:r>
              <a:rPr lang="en-US" sz="1200" b="0" i="0" kern="1200" dirty="0" smtClean="0">
                <a:solidFill>
                  <a:schemeClr val="tx1"/>
                </a:solidFill>
                <a:effectLst/>
                <a:latin typeface="+mn-lt"/>
                <a:ea typeface="+mn-ea"/>
                <a:cs typeface="+mn-cs"/>
              </a:rPr>
              <a:t> really does is bring testing into the mainstream of development processes, and avoids the problems created by having “big-bang” testing left to the end of the cycle, such as release delays, and quality issues.</a:t>
            </a:r>
          </a:p>
          <a:p>
            <a:pPr fontAlgn="base"/>
            <a:endParaRPr lang="en-US" sz="1200" b="0" i="0" kern="1200" dirty="0" smtClean="0">
              <a:solidFill>
                <a:schemeClr val="tx1"/>
              </a:solidFill>
              <a:effectLst/>
              <a:latin typeface="+mn-lt"/>
              <a:ea typeface="+mn-ea"/>
              <a:cs typeface="+mn-cs"/>
            </a:endParaRPr>
          </a:p>
          <a:p>
            <a:pPr fontAlgn="base"/>
            <a:r>
              <a:rPr lang="en-US" sz="1200" b="1" i="0" u="sng" kern="1200" dirty="0" smtClean="0">
                <a:solidFill>
                  <a:schemeClr val="tx1"/>
                </a:solidFill>
                <a:effectLst/>
                <a:latin typeface="+mn-lt"/>
                <a:ea typeface="+mn-ea"/>
                <a:cs typeface="+mn-cs"/>
              </a:rPr>
              <a:t>Testing maturity is a key differentiator of best practices </a:t>
            </a:r>
            <a:r>
              <a:rPr lang="en-US" sz="1200" b="1" i="0" u="sng" kern="1200" dirty="0" err="1" smtClean="0">
                <a:solidFill>
                  <a:schemeClr val="tx1"/>
                </a:solidFill>
                <a:effectLst/>
                <a:latin typeface="+mn-lt"/>
                <a:ea typeface="+mn-ea"/>
                <a:cs typeface="+mn-cs"/>
              </a:rPr>
              <a:t>DevOps</a:t>
            </a:r>
            <a:r>
              <a:rPr lang="en-US" sz="1200" b="1" i="0" u="sng" kern="1200" dirty="0" smtClean="0">
                <a:solidFill>
                  <a:schemeClr val="tx1"/>
                </a:solidFill>
                <a:effectLst/>
                <a:latin typeface="+mn-lt"/>
                <a:ea typeface="+mn-ea"/>
                <a:cs typeface="+mn-cs"/>
              </a:rPr>
              <a:t> infrastructures</a:t>
            </a:r>
            <a:r>
              <a:rPr lang="en-US" sz="1200" b="0" i="0" kern="1200" dirty="0" smtClean="0">
                <a:solidFill>
                  <a:schemeClr val="tx1"/>
                </a:solidFill>
                <a:effectLst/>
                <a:latin typeface="+mn-lt"/>
                <a:ea typeface="+mn-ea"/>
                <a:cs typeface="+mn-cs"/>
              </a:rPr>
              <a:t>. My experiences with </a:t>
            </a:r>
            <a:r>
              <a:rPr lang="en-US" sz="1200" b="0" i="0" kern="1200" dirty="0" err="1" smtClean="0">
                <a:solidFill>
                  <a:schemeClr val="tx1"/>
                </a:solidFill>
                <a:effectLst/>
                <a:latin typeface="+mn-lt"/>
                <a:ea typeface="+mn-ea"/>
                <a:cs typeface="+mn-cs"/>
              </a:rPr>
              <a:t>DevOps</a:t>
            </a:r>
            <a:r>
              <a:rPr lang="en-US" sz="1200" b="0" i="0" kern="1200" dirty="0" smtClean="0">
                <a:solidFill>
                  <a:schemeClr val="tx1"/>
                </a:solidFill>
                <a:effectLst/>
                <a:latin typeface="+mn-lt"/>
                <a:ea typeface="+mn-ea"/>
                <a:cs typeface="+mn-cs"/>
              </a:rPr>
              <a:t> infrastructures over the years indicate that testing maturity is a key differentiator of overall </a:t>
            </a:r>
            <a:r>
              <a:rPr lang="en-US" sz="1200" b="0" i="0" kern="1200" dirty="0" err="1" smtClean="0">
                <a:solidFill>
                  <a:schemeClr val="tx1"/>
                </a:solidFill>
                <a:effectLst/>
                <a:latin typeface="+mn-lt"/>
                <a:ea typeface="+mn-ea"/>
                <a:cs typeface="+mn-cs"/>
              </a:rPr>
              <a:t>DevOps</a:t>
            </a:r>
            <a:r>
              <a:rPr lang="en-US" sz="1200" b="0" i="0" kern="1200" dirty="0" smtClean="0">
                <a:solidFill>
                  <a:schemeClr val="tx1"/>
                </a:solidFill>
                <a:effectLst/>
                <a:latin typeface="+mn-lt"/>
                <a:ea typeface="+mn-ea"/>
                <a:cs typeface="+mn-cs"/>
              </a:rPr>
              <a:t> infrastructure maturity. Many organizations can automate their integrations, builds and delivery processes but still have trouble with the subtleness of test orchestration and automation.  There is a vital role for testing architects and testing teams to offer their expertise for test design, test automation and test case development with </a:t>
            </a:r>
            <a:r>
              <a:rPr lang="en-US" sz="1200" b="0" i="0" kern="1200" dirty="0" err="1" smtClean="0">
                <a:solidFill>
                  <a:schemeClr val="tx1"/>
                </a:solidFill>
                <a:effectLst/>
                <a:latin typeface="+mn-lt"/>
                <a:ea typeface="+mn-ea"/>
                <a:cs typeface="+mn-cs"/>
              </a:rPr>
              <a:t>DevOps</a:t>
            </a:r>
            <a:r>
              <a:rPr lang="en-US" sz="1200" b="0" i="0" kern="1200" dirty="0" smtClean="0">
                <a:solidFill>
                  <a:schemeClr val="tx1"/>
                </a:solidFill>
                <a:effectLst/>
                <a:latin typeface="+mn-lt"/>
                <a:ea typeface="+mn-ea"/>
                <a:cs typeface="+mn-cs"/>
              </a:rPr>
              <a:t>.   Whether the organization is using a test driven development methodology, behavior based test creation, model-based testing or whatever they use, testing is a vital part of the overall </a:t>
            </a:r>
            <a:r>
              <a:rPr lang="en-US" sz="1200" b="0" i="0" kern="1200" dirty="0" err="1" smtClean="0">
                <a:solidFill>
                  <a:schemeClr val="tx1"/>
                </a:solidFill>
                <a:effectLst/>
                <a:latin typeface="+mn-lt"/>
                <a:ea typeface="+mn-ea"/>
                <a:cs typeface="+mn-cs"/>
              </a:rPr>
              <a:t>DevOps</a:t>
            </a:r>
            <a:r>
              <a:rPr lang="en-US" sz="1200" b="0" i="0" kern="1200" dirty="0" smtClean="0">
                <a:solidFill>
                  <a:schemeClr val="tx1"/>
                </a:solidFill>
                <a:effectLst/>
                <a:latin typeface="+mn-lt"/>
                <a:ea typeface="+mn-ea"/>
                <a:cs typeface="+mn-cs"/>
              </a:rPr>
              <a:t> process — not only to ensure verify code changes work and integrate well — but to ensure the changes do not blow up the product. So clearly testing is still an integral part of product development and delivery.</a:t>
            </a:r>
          </a:p>
          <a:p>
            <a:endParaRPr lang="en-US" dirty="0" smtClean="0"/>
          </a:p>
          <a:p>
            <a:r>
              <a:rPr lang="en-US" dirty="0" smtClean="0"/>
              <a:t>Taken from http://devops.com/2015/02/02/devops-continuous-testing/</a:t>
            </a:r>
            <a:endParaRPr lang="ru-RU" dirty="0"/>
          </a:p>
        </p:txBody>
      </p:sp>
      <p:sp>
        <p:nvSpPr>
          <p:cNvPr id="4" name="Slide Number Placeholder 3"/>
          <p:cNvSpPr>
            <a:spLocks noGrp="1"/>
          </p:cNvSpPr>
          <p:nvPr>
            <p:ph type="sldNum" sz="quarter" idx="10"/>
          </p:nvPr>
        </p:nvSpPr>
        <p:spPr/>
        <p:txBody>
          <a:bodyPr/>
          <a:lstStyle/>
          <a:p>
            <a:fld id="{2A293142-D379-4696-A781-383F764E3926}" type="slidenum">
              <a:rPr lang="en-US" smtClean="0"/>
              <a:t>19</a:t>
            </a:fld>
            <a:endParaRPr lang="en-US" dirty="0"/>
          </a:p>
        </p:txBody>
      </p:sp>
    </p:spTree>
    <p:extLst>
      <p:ext uri="{BB962C8B-B14F-4D97-AF65-F5344CB8AC3E}">
        <p14:creationId xmlns:p14="http://schemas.microsoft.com/office/powerpoint/2010/main" val="41334731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https://habrahabr.ru/company/scrumtrek/blog/166039/</a:t>
            </a:r>
            <a:endParaRPr lang="ru-RU"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20</a:t>
            </a:fld>
            <a:endParaRPr lang="en-US"/>
          </a:p>
        </p:txBody>
      </p:sp>
    </p:spTree>
    <p:extLst>
      <p:ext uri="{BB962C8B-B14F-4D97-AF65-F5344CB8AC3E}">
        <p14:creationId xmlns:p14="http://schemas.microsoft.com/office/powerpoint/2010/main" val="6619771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endParaRPr lang="ru-RU" sz="1200" baseline="0" dirty="0" smtClean="0"/>
          </a:p>
        </p:txBody>
      </p:sp>
      <p:sp>
        <p:nvSpPr>
          <p:cNvPr id="4" name="Slide Number Placeholder 3"/>
          <p:cNvSpPr>
            <a:spLocks noGrp="1"/>
          </p:cNvSpPr>
          <p:nvPr>
            <p:ph type="sldNum" sz="quarter" idx="10"/>
          </p:nvPr>
        </p:nvSpPr>
        <p:spPr/>
        <p:txBody>
          <a:bodyPr/>
          <a:lstStyle/>
          <a:p>
            <a:fld id="{D61C8689-8455-3546-ADF9-3B7273760F66}" type="slidenum">
              <a:rPr lang="en-US" smtClean="0"/>
              <a:pPr/>
              <a:t>22</a:t>
            </a:fld>
            <a:endParaRPr lang="en-US"/>
          </a:p>
        </p:txBody>
      </p:sp>
    </p:spTree>
    <p:extLst>
      <p:ext uri="{BB962C8B-B14F-4D97-AF65-F5344CB8AC3E}">
        <p14:creationId xmlns:p14="http://schemas.microsoft.com/office/powerpoint/2010/main" val="3080864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r>
              <a:rPr lang="ru-RU" sz="1200" dirty="0" smtClean="0"/>
              <a:t>ПОСЛЕ СЛАЙДА: </a:t>
            </a:r>
          </a:p>
          <a:p>
            <a:pPr>
              <a:lnSpc>
                <a:spcPct val="80000"/>
              </a:lnSpc>
            </a:pPr>
            <a:endParaRPr lang="ru-RU" sz="1200" dirty="0" smtClean="0"/>
          </a:p>
          <a:p>
            <a:pPr>
              <a:lnSpc>
                <a:spcPct val="80000"/>
              </a:lnSpc>
            </a:pPr>
            <a:r>
              <a:rPr lang="ru-RU" sz="1200" b="1" dirty="0" smtClean="0"/>
              <a:t>Разработка ПО. 1950-1980</a:t>
            </a:r>
          </a:p>
          <a:p>
            <a:pPr>
              <a:lnSpc>
                <a:spcPct val="80000"/>
              </a:lnSpc>
            </a:pPr>
            <a:r>
              <a:rPr lang="ru-RU" sz="1200" dirty="0" smtClean="0"/>
              <a:t>ПО является, по сути дела, штучным продуктом, в основном используемым там же, где и велась его разработка, причем основная масса ПО – это научные и инженерные задачи. </a:t>
            </a:r>
          </a:p>
          <a:p>
            <a:pPr>
              <a:lnSpc>
                <a:spcPct val="80000"/>
              </a:lnSpc>
            </a:pPr>
            <a:r>
              <a:rPr lang="ru-RU" sz="1200" dirty="0" smtClean="0"/>
              <a:t>Поначалу стандартизации вообще не придавалось никакого значения: написание программ было скорее творчеством, чем четко определенным процессом, и подчинялось принципу "Кодирование–устранение ошибок". Этот подход может быть представлен в виде следующих активностей:</a:t>
            </a:r>
          </a:p>
          <a:p>
            <a:pPr>
              <a:lnSpc>
                <a:spcPct val="80000"/>
              </a:lnSpc>
              <a:buFontTx/>
              <a:buChar char="•"/>
            </a:pPr>
            <a:r>
              <a:rPr lang="ru-RU" sz="1200" dirty="0" smtClean="0"/>
              <a:t>Постановка задачи. </a:t>
            </a:r>
          </a:p>
          <a:p>
            <a:pPr>
              <a:lnSpc>
                <a:spcPct val="80000"/>
              </a:lnSpc>
              <a:buFontTx/>
              <a:buChar char="•"/>
            </a:pPr>
            <a:r>
              <a:rPr lang="ru-RU" sz="1200" dirty="0" smtClean="0"/>
              <a:t>Ее выполнение до получения требуемого результата. </a:t>
            </a:r>
          </a:p>
          <a:p>
            <a:pPr>
              <a:lnSpc>
                <a:spcPct val="80000"/>
              </a:lnSpc>
              <a:buFontTx/>
              <a:buChar char="•"/>
            </a:pPr>
            <a:r>
              <a:rPr lang="ru-RU" sz="1200" dirty="0" smtClean="0"/>
              <a:t>Если результат не удовлетворяет, возврат к первому шагу. </a:t>
            </a:r>
          </a:p>
          <a:p>
            <a:pPr>
              <a:lnSpc>
                <a:spcPct val="80000"/>
              </a:lnSpc>
            </a:pPr>
            <a:r>
              <a:rPr lang="ru-RU" sz="1200" dirty="0" smtClean="0"/>
              <a:t>Понятно, что при такой постановке работ получить ответ на вопрос "Сколько нам понадобится времени для создания того-то и того-то" не представляется возможным. Однако, уже к середине 1970х годов появляются внутрикорпоративные стандарты разработки, соответствующие водопадной модели.</a:t>
            </a:r>
          </a:p>
          <a:p>
            <a:endParaRPr lang="ru-RU"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ru-RU" sz="1200" dirty="0" smtClean="0"/>
              <a:t>Источник – http://cppbuilder.ru/articles/0043.php</a:t>
            </a:r>
          </a:p>
          <a:p>
            <a:endParaRPr lang="ru-RU"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3</a:t>
            </a:fld>
            <a:endParaRPr lang="en-US"/>
          </a:p>
        </p:txBody>
      </p:sp>
    </p:spTree>
    <p:extLst>
      <p:ext uri="{BB962C8B-B14F-4D97-AF65-F5344CB8AC3E}">
        <p14:creationId xmlns:p14="http://schemas.microsoft.com/office/powerpoint/2010/main" val="6613467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4</a:t>
            </a:fld>
            <a:endParaRPr lang="en-US"/>
          </a:p>
        </p:txBody>
      </p:sp>
    </p:spTree>
    <p:extLst>
      <p:ext uri="{BB962C8B-B14F-4D97-AF65-F5344CB8AC3E}">
        <p14:creationId xmlns:p14="http://schemas.microsoft.com/office/powerpoint/2010/main" val="5814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r>
              <a:rPr lang="ru-RU" sz="1200" dirty="0" smtClean="0"/>
              <a:t>Следуя каскадной модели, разработчик переходит от одной стадии к другой строго последовательно. Сначала полностью завершается этап «определение требований», в результате чего получается список требований к ПО. После того как требования полностью определены, происходит переход к проектированию, в ходе которого создаются документы, подробно описывающие для программистов способ и план реализации указанных требований. После того как проектирование полностью выполнено, программистами выполняется реализация полученного проекта. На следующей стадии процесса происходит интеграция отдельных компонентов, разрабатываемых различными командами программистов. После того как реализация и интеграция завершены, производится тестирование и отладка продукта; на этой стадии устраняются все недочёты, появившиеся на предыдущих стадиях разработки. После этого программный продукт внедряется и обеспечивается его поддержка — внесение новой функциональности и устранение ошибок.</a:t>
            </a:r>
          </a:p>
          <a:p>
            <a:pPr>
              <a:lnSpc>
                <a:spcPct val="80000"/>
              </a:lnSpc>
            </a:pPr>
            <a:r>
              <a:rPr lang="ru-RU" sz="1200" dirty="0" smtClean="0"/>
              <a:t>Тем самым, каскадная модель подразумевает, что переход от одной фазы разработки к другой происходит только после полного и успешного завершения предыдущей фазы, и что переходов назад либо вперёд или перекрытия фаз — не происходит.</a:t>
            </a:r>
          </a:p>
          <a:p>
            <a:pPr>
              <a:lnSpc>
                <a:spcPct val="80000"/>
              </a:lnSpc>
            </a:pPr>
            <a:endParaRPr lang="en-US" sz="1200" dirty="0" smtClean="0"/>
          </a:p>
          <a:p>
            <a:pPr>
              <a:lnSpc>
                <a:spcPct val="80000"/>
              </a:lnSpc>
            </a:pPr>
            <a:r>
              <a:rPr lang="ru-RU" sz="1200" dirty="0" smtClean="0"/>
              <a:t>Спустя непродолжительное время после своего появления на свет каскадная модель была доработана Уинстоном Ройсом с учетом взаимозависимости этапов и необходимости возврата на предыдущие ступени, что может быть вызвано, например, неполнотой требований или ошибками в формировании задания. В таком "обратимом" виде (модель водоворота) эта модель просуществовала долгое время и явилась основой для многих проектов (правый</a:t>
            </a:r>
            <a:r>
              <a:rPr lang="ru-RU" sz="1200" baseline="0" dirty="0" smtClean="0"/>
              <a:t> рисунок</a:t>
            </a:r>
            <a:r>
              <a:rPr lang="ru-RU" sz="1200" dirty="0" smtClean="0"/>
              <a:t>).</a:t>
            </a:r>
          </a:p>
          <a:p>
            <a:pPr marL="0" marR="0" indent="0" algn="l" defTabSz="457200" rtl="0" eaLnBrk="1" fontAlgn="auto" latinLnBrk="0" hangingPunct="1">
              <a:lnSpc>
                <a:spcPct val="100000"/>
              </a:lnSpc>
              <a:spcBef>
                <a:spcPts val="0"/>
              </a:spcBef>
              <a:spcAft>
                <a:spcPts val="0"/>
              </a:spcAft>
              <a:buClrTx/>
              <a:buSzTx/>
              <a:buFontTx/>
              <a:buNone/>
              <a:tabLst/>
              <a:defRPr/>
            </a:pPr>
            <a:endParaRPr lang="ru-RU" sz="1200" dirty="0" smtClean="0"/>
          </a:p>
          <a:p>
            <a:pPr>
              <a:lnSpc>
                <a:spcPct val="80000"/>
              </a:lnSpc>
            </a:pPr>
            <a:r>
              <a:rPr lang="ru-RU" sz="1200" b="1" dirty="0" smtClean="0"/>
              <a:t>Разработка ПО. 1980-1996</a:t>
            </a:r>
          </a:p>
          <a:p>
            <a:pPr>
              <a:lnSpc>
                <a:spcPct val="80000"/>
              </a:lnSpc>
            </a:pPr>
            <a:r>
              <a:rPr lang="ru-RU" sz="1200" dirty="0" smtClean="0"/>
              <a:t>Данный период отрасли можно охарактеризовать как "осознание того, что так жить дальше нельзя". Аппаратные средства стали доступными как организациям, так и индивидуальным пользователям, что вызвало грандиозное увеличение объема рынка для программного обеспечения. И можно по праву назвать это время эпохой "триумфального шествия бизнес-приложений". ПО стали "потреблять" не только в местах его разработки, что вызывало, ужесточение требований как к самому ПО, так и усложнению процесса разработки. Чаще всего часто заказчик располагался за сотни миль от места воплощения его идей в жизнь. Более того, разработчики перестали являться специалистами в предметной области заказчика (как это было ранее). Вместе с повышенной сложностью ПО и увеличившимися трудозатратами на его создание эти факторы привели к тому, что на выходе, после водопадной модели, чаще всего заказчик получал совсем не то, что ему нужно, и продукт отправлялся в мусорную корзину, а вместе с ним – и миллионы долларов.</a:t>
            </a:r>
          </a:p>
          <a:p>
            <a:pPr>
              <a:lnSpc>
                <a:spcPct val="80000"/>
              </a:lnSpc>
            </a:pPr>
            <a:r>
              <a:rPr lang="ru-RU" sz="1200" dirty="0" smtClean="0"/>
              <a:t>Одновременно делается попытка приспособить существующие в промышленности стандарты качества для ИТ-индустрии. На западе – это стандарты ISO, в СССР – ГОСТы.</a:t>
            </a:r>
            <a:endParaRPr lang="ru-RU" sz="1200" b="1" dirty="0" smtClean="0"/>
          </a:p>
          <a:p>
            <a:endParaRPr lang="ru-RU"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ru-RU" sz="1200" dirty="0" smtClean="0"/>
              <a:t>Источник – http://cppbuilder.ru/articles/0043.php</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smtClean="0"/>
          </a:p>
          <a:p>
            <a:endParaRPr lang="ru-RU"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5</a:t>
            </a:fld>
            <a:endParaRPr lang="en-US"/>
          </a:p>
        </p:txBody>
      </p:sp>
    </p:spTree>
    <p:extLst>
      <p:ext uri="{BB962C8B-B14F-4D97-AF65-F5344CB8AC3E}">
        <p14:creationId xmlns:p14="http://schemas.microsoft.com/office/powerpoint/2010/main" val="3080864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lang="ru-RU" dirty="0" smtClean="0"/>
              <a:t>Источник – http://cppbuilder.ru/articles/0043.php, </a:t>
            </a:r>
            <a:r>
              <a:rPr lang="en-US" dirty="0" smtClean="0"/>
              <a:t>http://swebok.sorlik.ru/software_lifecycle_models.html</a:t>
            </a:r>
          </a:p>
          <a:p>
            <a:pPr>
              <a:lnSpc>
                <a:spcPct val="90000"/>
              </a:lnSpc>
            </a:pPr>
            <a:endParaRPr lang="en-US" dirty="0" smtClean="0"/>
          </a:p>
          <a:p>
            <a:pPr>
              <a:lnSpc>
                <a:spcPct val="90000"/>
              </a:lnSpc>
            </a:pPr>
            <a:r>
              <a:rPr lang="ru-RU" dirty="0" smtClean="0"/>
              <a:t>Предложенная Барри Боэмом в 1988 г., она стала существенным прорывом в понимании природы разработки ПО, хотя, по большому счету, является объединением двух моделей: каскадной и на основе создания прототипов</a:t>
            </a:r>
            <a:r>
              <a:rPr lang="en-US" dirty="0" smtClean="0"/>
              <a:t>.</a:t>
            </a:r>
          </a:p>
          <a:p>
            <a:pPr>
              <a:lnSpc>
                <a:spcPct val="90000"/>
              </a:lnSpc>
            </a:pPr>
            <a:r>
              <a:rPr lang="ru-RU" dirty="0" smtClean="0"/>
              <a:t>Спиральная модель Боэма сфокусирована на проектировании. Собственно разработка ПО происходит лишь на последнем витке спирали по обычной каскадной модели, однако этому предшествует несколько итераций проектирования на основе создания прототипов – при этом каждая итерация включает стадию выявления и анализа рисков и наиболее сложных задач.</a:t>
            </a:r>
          </a:p>
          <a:p>
            <a:pPr>
              <a:lnSpc>
                <a:spcPct val="90000"/>
              </a:lnSpc>
            </a:pPr>
            <a:r>
              <a:rPr lang="ru-RU" dirty="0" smtClean="0"/>
              <a:t>Поскольку спиральная модель в основном охватывает именно проектирование, то в первоначальном виде она не получила широкого распространения в качестве метода управления всем жизненным циклом создания ПО. Однако главная ее идея, заключающаяся в том, что процесс работы над проектом может состоять из циклов, проходящих одни и те же этапы, послужила исходным пунктом для дальнейших исследований и стала основой большинства современных моделей процесса разработки ПО.</a:t>
            </a:r>
            <a:endParaRPr lang="en-US" dirty="0" smtClean="0"/>
          </a:p>
          <a:p>
            <a:pPr>
              <a:lnSpc>
                <a:spcPct val="90000"/>
              </a:lnSpc>
            </a:pPr>
            <a:endParaRPr lang="ru-RU" dirty="0" smtClean="0"/>
          </a:p>
        </p:txBody>
      </p:sp>
      <p:sp>
        <p:nvSpPr>
          <p:cNvPr id="4" name="Slide Number Placeholder 3"/>
          <p:cNvSpPr>
            <a:spLocks noGrp="1"/>
          </p:cNvSpPr>
          <p:nvPr>
            <p:ph type="sldNum" sz="quarter" idx="10"/>
          </p:nvPr>
        </p:nvSpPr>
        <p:spPr/>
        <p:txBody>
          <a:bodyPr/>
          <a:lstStyle/>
          <a:p>
            <a:fld id="{D61C8689-8455-3546-ADF9-3B7273760F66}" type="slidenum">
              <a:rPr lang="en-US" smtClean="0"/>
              <a:pPr/>
              <a:t>6</a:t>
            </a:fld>
            <a:endParaRPr lang="en-US"/>
          </a:p>
        </p:txBody>
      </p:sp>
    </p:spTree>
    <p:extLst>
      <p:ext uri="{BB962C8B-B14F-4D97-AF65-F5344CB8AC3E}">
        <p14:creationId xmlns:p14="http://schemas.microsoft.com/office/powerpoint/2010/main" val="30808642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r>
              <a:rPr lang="ru-RU" sz="1200" b="1" dirty="0" smtClean="0"/>
              <a:t>Разработка ПО. Современность</a:t>
            </a:r>
          </a:p>
          <a:p>
            <a:pPr>
              <a:lnSpc>
                <a:spcPct val="80000"/>
              </a:lnSpc>
            </a:pPr>
            <a:r>
              <a:rPr lang="ru-RU" sz="1200" dirty="0" smtClean="0"/>
              <a:t>Сложность приложений и их объем повысились еще на несколько порядков, так же, как и стоимость разработки. А одной из основных тенденций стала не просто разработка качественного продукта, а возврат инвестиций от него.</a:t>
            </a:r>
          </a:p>
          <a:p>
            <a:pPr>
              <a:lnSpc>
                <a:spcPct val="80000"/>
              </a:lnSpc>
            </a:pPr>
            <a:r>
              <a:rPr lang="ru-RU" sz="1200" dirty="0" smtClean="0"/>
              <a:t>Более того, практика показала ограниченность применявшихся ранее инкрементальной и спиральной моделей, и на смену им появилась и была почти повсеместно принята итеративная модель разработки ПО. Стоит отметить, что большинство успешных проектов было создано именно на ее основе.</a:t>
            </a:r>
          </a:p>
          <a:p>
            <a:pPr>
              <a:lnSpc>
                <a:spcPct val="80000"/>
              </a:lnSpc>
            </a:pPr>
            <a:r>
              <a:rPr lang="ru-RU" sz="1200" dirty="0" smtClean="0"/>
              <a:t>Итеративная модель была впервые предложена широким массам ИТ-специалистов компанией Rational (сейчас IBM), и является основой ее методологии RUP. Также она лежит в основе MSF (Microsoft Solutions Framework) и борландовской ALM (Application Lifecycle Management).</a:t>
            </a:r>
          </a:p>
          <a:p>
            <a:endParaRPr lang="ru-RU"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ru-RU" sz="1200" dirty="0" smtClean="0"/>
              <a:t>Источник – http://cppbuilder.ru/articles/0043.php</a:t>
            </a:r>
          </a:p>
          <a:p>
            <a:pPr>
              <a:lnSpc>
                <a:spcPct val="80000"/>
              </a:lnSpc>
            </a:pPr>
            <a:endParaRPr lang="ru-RU" sz="1200" dirty="0" smtClean="0"/>
          </a:p>
          <a:p>
            <a:pPr>
              <a:lnSpc>
                <a:spcPct val="80000"/>
              </a:lnSpc>
            </a:pPr>
            <a:r>
              <a:rPr lang="ru-RU" sz="1200" dirty="0" smtClean="0"/>
              <a:t>Впервые предложенная Филиппом Крачтеном в 1995 г., данная модель объединяет главные преимущества спиральной, инкрементной, каскадной моделей, а также методов разработки на основе создания прототипов и объектно-ориентированного подхода. Она завоевала большую популярность и в том или ином виде используется во многих современных проектах. </a:t>
            </a:r>
            <a:endParaRPr lang="en-US" sz="1200" dirty="0" smtClean="0"/>
          </a:p>
          <a:p>
            <a:pPr>
              <a:lnSpc>
                <a:spcPct val="80000"/>
              </a:lnSpc>
            </a:pPr>
            <a:r>
              <a:rPr lang="ru-RU" sz="1200" dirty="0" smtClean="0"/>
              <a:t>На каждой фазе проект проходит множество итераций, приводящих к созданию работоспособных версий: на начальных создаются прототипы, уточняются требования, прорабатываются наиболее сложные проблемы; конечные приводят к созданию продукта, его совершенствованию и расширению функциональности. </a:t>
            </a:r>
          </a:p>
          <a:p>
            <a:pPr>
              <a:lnSpc>
                <a:spcPct val="80000"/>
              </a:lnSpc>
            </a:pPr>
            <a:r>
              <a:rPr lang="ru-RU" sz="1200" dirty="0" smtClean="0"/>
              <a:t>Количество и суть процессов варьируются в зависимости от потребностей разработчика, они также могут иметь свои циклы, которые не обязательно даже соответствуют основным фазам. Однако результатом рабочих процессов всегда является создание версий продукта.</a:t>
            </a:r>
          </a:p>
          <a:p>
            <a:pPr>
              <a:lnSpc>
                <a:spcPct val="80000"/>
              </a:lnSpc>
            </a:pPr>
            <a:r>
              <a:rPr lang="ru-RU" sz="1200" dirty="0" smtClean="0"/>
              <a:t>Итеративная модель подобно спиральной дает возможность успешно справляться с рисками. Если во время работы над очередной версией будет установлено, что трудозатраты на реализацию необходимой функциональности слишком велики, то превышения бюджета и нарушения сроков можно будет избежать путем соотнесения приоритетов разработки и трудозатрат в начале каждой итерации. Таким образом, данная модель хорошо подходит для большинства типов программных проектов, но особенно ее преимущества заметны при работе над продуктами, предназначенными для выхода на свободный рынок, в силу изначальной ориентации на выпуск последовательных версий.</a:t>
            </a:r>
            <a:endParaRPr lang="en-US" sz="1200" dirty="0" smtClean="0"/>
          </a:p>
          <a:p>
            <a:pPr>
              <a:lnSpc>
                <a:spcPct val="80000"/>
              </a:lnSpc>
            </a:pPr>
            <a:r>
              <a:rPr lang="ru-RU" sz="1200" dirty="0" smtClean="0"/>
              <a:t>Преимущества итеративного подхода:</a:t>
            </a:r>
          </a:p>
          <a:p>
            <a:pPr>
              <a:lnSpc>
                <a:spcPct val="80000"/>
              </a:lnSpc>
              <a:buFontTx/>
              <a:buChar char="•"/>
            </a:pPr>
            <a:r>
              <a:rPr lang="ru-RU" sz="1200" dirty="0" smtClean="0"/>
              <a:t>снижение воздействия серьёзных </a:t>
            </a:r>
            <a:r>
              <a:rPr lang="ru-RU" sz="1200" dirty="0" smtClean="0">
                <a:hlinkClick r:id="rId3" tooltip="Риск"/>
              </a:rPr>
              <a:t>рисков</a:t>
            </a:r>
            <a:r>
              <a:rPr lang="ru-RU" sz="1200" dirty="0" smtClean="0"/>
              <a:t> на ранних стадиях проекта, что ведет к минимизации затрат на их устранение; </a:t>
            </a:r>
          </a:p>
          <a:p>
            <a:pPr>
              <a:lnSpc>
                <a:spcPct val="80000"/>
              </a:lnSpc>
              <a:buFontTx/>
              <a:buChar char="•"/>
            </a:pPr>
            <a:r>
              <a:rPr lang="ru-RU" sz="1200" dirty="0" smtClean="0"/>
              <a:t>организация эффективной обратной связи проектной команды с потребителем (а также заказчиками, </a:t>
            </a:r>
            <a:r>
              <a:rPr lang="ru-RU" sz="1200" dirty="0" smtClean="0">
                <a:hlinkClick r:id="rId4" tooltip="Стейкхолдер"/>
              </a:rPr>
              <a:t>стейкхолдерами</a:t>
            </a:r>
            <a:r>
              <a:rPr lang="ru-RU" sz="1200" dirty="0" smtClean="0"/>
              <a:t>) и создание продукта, реально отвечающего его потребностям; </a:t>
            </a:r>
          </a:p>
          <a:p>
            <a:pPr>
              <a:lnSpc>
                <a:spcPct val="80000"/>
              </a:lnSpc>
              <a:buFontTx/>
              <a:buChar char="•"/>
            </a:pPr>
            <a:r>
              <a:rPr lang="ru-RU" sz="1200" dirty="0" smtClean="0"/>
              <a:t>акцент усилий на наиболее важные и критичные направления проекта; </a:t>
            </a:r>
          </a:p>
          <a:p>
            <a:pPr>
              <a:lnSpc>
                <a:spcPct val="80000"/>
              </a:lnSpc>
              <a:buFontTx/>
              <a:buChar char="•"/>
            </a:pPr>
            <a:r>
              <a:rPr lang="ru-RU" sz="1200" dirty="0" smtClean="0"/>
              <a:t>непрерывное итеративное тестирование, позволяющее оценить успешность всего проекта в целом; </a:t>
            </a:r>
          </a:p>
          <a:p>
            <a:pPr>
              <a:lnSpc>
                <a:spcPct val="80000"/>
              </a:lnSpc>
              <a:buFontTx/>
              <a:buChar char="•"/>
            </a:pPr>
            <a:r>
              <a:rPr lang="ru-RU" sz="1200" dirty="0" smtClean="0"/>
              <a:t>раннее обнаружение конфликтов между требованиями, моделями и реализацией проекта; </a:t>
            </a:r>
          </a:p>
          <a:p>
            <a:pPr>
              <a:lnSpc>
                <a:spcPct val="80000"/>
              </a:lnSpc>
              <a:buFontTx/>
              <a:buChar char="•"/>
            </a:pPr>
            <a:r>
              <a:rPr lang="ru-RU" sz="1200" dirty="0" smtClean="0"/>
              <a:t>более равномерная загрузка участников проекта; </a:t>
            </a:r>
          </a:p>
          <a:p>
            <a:pPr>
              <a:lnSpc>
                <a:spcPct val="80000"/>
              </a:lnSpc>
              <a:buFontTx/>
              <a:buChar char="•"/>
            </a:pPr>
            <a:r>
              <a:rPr lang="ru-RU" sz="1200" dirty="0" smtClean="0"/>
              <a:t>эффективное использование накопленного </a:t>
            </a:r>
            <a:r>
              <a:rPr lang="ru-RU" sz="1200" dirty="0" smtClean="0">
                <a:hlinkClick r:id="rId5" tooltip="Опыт"/>
              </a:rPr>
              <a:t>опыта</a:t>
            </a:r>
            <a:r>
              <a:rPr lang="ru-RU" sz="1200" dirty="0" smtClean="0"/>
              <a:t>; </a:t>
            </a:r>
          </a:p>
          <a:p>
            <a:pPr>
              <a:lnSpc>
                <a:spcPct val="80000"/>
              </a:lnSpc>
              <a:buFontTx/>
              <a:buChar char="•"/>
            </a:pPr>
            <a:r>
              <a:rPr lang="ru-RU" sz="1200" dirty="0" smtClean="0"/>
              <a:t>реальная оценка текущего состояния проекта и, как следствие, большая уверенность заказчиков и непосредственных участников в его успешном завершении. </a:t>
            </a:r>
          </a:p>
          <a:p>
            <a:pPr>
              <a:lnSpc>
                <a:spcPct val="80000"/>
              </a:lnSpc>
              <a:buFontTx/>
              <a:buChar char="•"/>
            </a:pPr>
            <a:r>
              <a:rPr lang="ru-RU" sz="1200" dirty="0" smtClean="0"/>
              <a:t>затраты распределяются по всему проекту, а не группируются в его конце</a:t>
            </a:r>
            <a:endParaRPr lang="en-US" sz="1200" dirty="0" smtClean="0"/>
          </a:p>
          <a:p>
            <a:pPr>
              <a:lnSpc>
                <a:spcPct val="80000"/>
              </a:lnSpc>
            </a:pPr>
            <a:r>
              <a:rPr lang="ru-RU" sz="1200" dirty="0" smtClean="0"/>
              <a:t>Пример реализации итеративного подхода — </a:t>
            </a:r>
            <a:r>
              <a:rPr lang="ru-RU" sz="1200" dirty="0" smtClean="0">
                <a:hlinkClick r:id="rId6" tooltip="RUP"/>
              </a:rPr>
              <a:t>Rational Unified Process</a:t>
            </a:r>
            <a:r>
              <a:rPr lang="ru-RU" sz="1200" dirty="0" smtClean="0"/>
              <a:t>.</a:t>
            </a:r>
            <a:endParaRPr lang="en-US" sz="1200" dirty="0" smtClean="0"/>
          </a:p>
          <a:p>
            <a:pPr>
              <a:lnSpc>
                <a:spcPct val="80000"/>
              </a:lnSpc>
            </a:pPr>
            <a:endParaRPr lang="ru-RU" sz="1200" dirty="0" smtClean="0"/>
          </a:p>
          <a:p>
            <a:pPr>
              <a:lnSpc>
                <a:spcPct val="80000"/>
              </a:lnSpc>
            </a:pPr>
            <a:r>
              <a:rPr lang="ru-RU" sz="1200" dirty="0" smtClean="0"/>
              <a:t>Источник – http://cppbuilder.ru/articles/0043.php, http://ru.wikipedia.org/</a:t>
            </a:r>
          </a:p>
          <a:p>
            <a:pPr>
              <a:lnSpc>
                <a:spcPct val="80000"/>
              </a:lnSpc>
            </a:pPr>
            <a:endParaRPr lang="en-US" sz="1200" dirty="0" smtClean="0"/>
          </a:p>
          <a:p>
            <a:pPr>
              <a:lnSpc>
                <a:spcPct val="80000"/>
              </a:lnSpc>
            </a:pPr>
            <a:endParaRPr lang="ru-RU" sz="1200" dirty="0"/>
          </a:p>
        </p:txBody>
      </p:sp>
      <p:sp>
        <p:nvSpPr>
          <p:cNvPr id="4" name="Slide Number Placeholder 3"/>
          <p:cNvSpPr>
            <a:spLocks noGrp="1"/>
          </p:cNvSpPr>
          <p:nvPr>
            <p:ph type="sldNum" sz="quarter" idx="10"/>
          </p:nvPr>
        </p:nvSpPr>
        <p:spPr/>
        <p:txBody>
          <a:bodyPr/>
          <a:lstStyle/>
          <a:p>
            <a:fld id="{D61C8689-8455-3546-ADF9-3B7273760F66}" type="slidenum">
              <a:rPr lang="en-US" smtClean="0"/>
              <a:pPr/>
              <a:t>7</a:t>
            </a:fld>
            <a:endParaRPr lang="en-US"/>
          </a:p>
        </p:txBody>
      </p:sp>
    </p:spTree>
    <p:extLst>
      <p:ext uri="{BB962C8B-B14F-4D97-AF65-F5344CB8AC3E}">
        <p14:creationId xmlns:p14="http://schemas.microsoft.com/office/powerpoint/2010/main" val="3080864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r>
              <a:rPr lang="ru-RU" sz="1200" dirty="0" smtClean="0"/>
              <a:t>Разработка ПО -</a:t>
            </a:r>
            <a:r>
              <a:rPr lang="ru-RU" sz="1200" baseline="0" dirty="0" smtClean="0"/>
              <a:t> это процесс.</a:t>
            </a:r>
          </a:p>
          <a:p>
            <a:pPr>
              <a:lnSpc>
                <a:spcPct val="80000"/>
              </a:lnSpc>
            </a:pPr>
            <a:r>
              <a:rPr lang="ru-RU" sz="1200" baseline="0" dirty="0" smtClean="0"/>
              <a:t>Если рисовать некую схему как это выглядит</a:t>
            </a:r>
          </a:p>
          <a:p>
            <a:pPr>
              <a:lnSpc>
                <a:spcPct val="80000"/>
              </a:lnSpc>
            </a:pPr>
            <a:r>
              <a:rPr lang="ru-RU" sz="1200" baseline="0" dirty="0" smtClean="0"/>
              <a:t>...</a:t>
            </a:r>
            <a:endParaRPr lang="ru-RU" sz="1200" dirty="0" smtClean="0"/>
          </a:p>
          <a:p>
            <a:pPr>
              <a:lnSpc>
                <a:spcPct val="80000"/>
              </a:lnSpc>
            </a:pPr>
            <a:r>
              <a:rPr lang="ru-RU" sz="1200" dirty="0" smtClean="0"/>
              <a:t>Для чего это</a:t>
            </a:r>
            <a:r>
              <a:rPr lang="ru-RU" sz="1200" baseline="0" dirty="0" smtClean="0"/>
              <a:t> все?</a:t>
            </a:r>
          </a:p>
          <a:p>
            <a:pPr>
              <a:lnSpc>
                <a:spcPct val="80000"/>
              </a:lnSpc>
            </a:pPr>
            <a:r>
              <a:rPr lang="ru-RU" sz="1200" dirty="0" smtClean="0"/>
              <a:t>Конечная</a:t>
            </a:r>
            <a:r>
              <a:rPr lang="ru-RU" sz="1200" baseline="0" dirty="0" smtClean="0"/>
              <a:t> задача – разработать качественный продукт в срок и в рамках установленного бюджета.</a:t>
            </a:r>
          </a:p>
          <a:p>
            <a:pPr>
              <a:lnSpc>
                <a:spcPct val="80000"/>
              </a:lnSpc>
            </a:pPr>
            <a:r>
              <a:rPr lang="ru-RU" sz="1200" baseline="0" dirty="0" smtClean="0"/>
              <a:t>Как оценить насколько успешно мы справились с задачей?</a:t>
            </a:r>
          </a:p>
          <a:p>
            <a:pPr>
              <a:lnSpc>
                <a:spcPct val="80000"/>
              </a:lnSpc>
            </a:pPr>
            <a:r>
              <a:rPr lang="ru-RU" sz="1200" baseline="0" dirty="0" smtClean="0"/>
              <a:t>Ключевые понятия здесь – срок, бюджет и качество.</a:t>
            </a:r>
          </a:p>
          <a:p>
            <a:pPr>
              <a:lnSpc>
                <a:spcPct val="80000"/>
              </a:lnSpc>
            </a:pPr>
            <a:r>
              <a:rPr lang="ru-RU" sz="1200" baseline="0" dirty="0" smtClean="0"/>
              <a:t>С первыми двумя более менее понятно. Либо продукт вышел в срок, либо с опозданием. Либо мы уложились в бюджет, либо запрашивали больше денег.</a:t>
            </a:r>
          </a:p>
          <a:p>
            <a:pPr>
              <a:lnSpc>
                <a:spcPct val="80000"/>
              </a:lnSpc>
            </a:pPr>
            <a:r>
              <a:rPr lang="ru-RU" sz="1200" baseline="0" dirty="0" smtClean="0"/>
              <a:t>Как быть с качеством?</a:t>
            </a:r>
          </a:p>
        </p:txBody>
      </p:sp>
      <p:sp>
        <p:nvSpPr>
          <p:cNvPr id="4" name="Slide Number Placeholder 3"/>
          <p:cNvSpPr>
            <a:spLocks noGrp="1"/>
          </p:cNvSpPr>
          <p:nvPr>
            <p:ph type="sldNum" sz="quarter" idx="10"/>
          </p:nvPr>
        </p:nvSpPr>
        <p:spPr/>
        <p:txBody>
          <a:bodyPr/>
          <a:lstStyle/>
          <a:p>
            <a:fld id="{D61C8689-8455-3546-ADF9-3B7273760F66}" type="slidenum">
              <a:rPr lang="en-US" smtClean="0"/>
              <a:pPr/>
              <a:t>8</a:t>
            </a:fld>
            <a:endParaRPr lang="en-US"/>
          </a:p>
        </p:txBody>
      </p:sp>
    </p:spTree>
    <p:extLst>
      <p:ext uri="{BB962C8B-B14F-4D97-AF65-F5344CB8AC3E}">
        <p14:creationId xmlns:p14="http://schemas.microsoft.com/office/powerpoint/2010/main" val="30808642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endParaRPr lang="ru-RU" sz="1200" baseline="0" dirty="0" smtClean="0"/>
          </a:p>
        </p:txBody>
      </p:sp>
      <p:sp>
        <p:nvSpPr>
          <p:cNvPr id="4" name="Slide Number Placeholder 3"/>
          <p:cNvSpPr>
            <a:spLocks noGrp="1"/>
          </p:cNvSpPr>
          <p:nvPr>
            <p:ph type="sldNum" sz="quarter" idx="10"/>
          </p:nvPr>
        </p:nvSpPr>
        <p:spPr/>
        <p:txBody>
          <a:bodyPr/>
          <a:lstStyle/>
          <a:p>
            <a:fld id="{D61C8689-8455-3546-ADF9-3B7273760F66}" type="slidenum">
              <a:rPr lang="en-US" smtClean="0"/>
              <a:pPr/>
              <a:t>9</a:t>
            </a:fld>
            <a:endParaRPr lang="en-US"/>
          </a:p>
        </p:txBody>
      </p:sp>
    </p:spTree>
    <p:extLst>
      <p:ext uri="{BB962C8B-B14F-4D97-AF65-F5344CB8AC3E}">
        <p14:creationId xmlns:p14="http://schemas.microsoft.com/office/powerpoint/2010/main" val="3080864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80000"/>
              </a:lnSpc>
              <a:spcBef>
                <a:spcPts val="0"/>
              </a:spcBef>
              <a:spcAft>
                <a:spcPts val="0"/>
              </a:spcAft>
              <a:buClrTx/>
              <a:buSzTx/>
              <a:buFontTx/>
              <a:buNone/>
              <a:tabLst/>
              <a:defRPr/>
            </a:pPr>
            <a:r>
              <a:rPr lang="ru-RU" b="1" dirty="0" smtClean="0"/>
              <a:t>Надежность</a:t>
            </a:r>
          </a:p>
          <a:p>
            <a:pPr marL="0" marR="0" indent="0" algn="l" defTabSz="457200" rtl="0" eaLnBrk="1" fontAlgn="auto" latinLnBrk="0" hangingPunct="1">
              <a:lnSpc>
                <a:spcPct val="80000"/>
              </a:lnSpc>
              <a:spcBef>
                <a:spcPts val="0"/>
              </a:spcBef>
              <a:spcAft>
                <a:spcPts val="0"/>
              </a:spcAft>
              <a:buClrTx/>
              <a:buSzTx/>
              <a:buFontTx/>
              <a:buNone/>
              <a:tabLst/>
              <a:defRPr/>
            </a:pPr>
            <a:r>
              <a:rPr lang="ru-RU" b="1" dirty="0" smtClean="0"/>
              <a:t>Безопасность</a:t>
            </a:r>
          </a:p>
          <a:p>
            <a:pPr marL="0" marR="0" indent="0" algn="l" defTabSz="457200" rtl="0" eaLnBrk="1" fontAlgn="auto" latinLnBrk="0" hangingPunct="1">
              <a:lnSpc>
                <a:spcPct val="80000"/>
              </a:lnSpc>
              <a:spcBef>
                <a:spcPts val="0"/>
              </a:spcBef>
              <a:spcAft>
                <a:spcPts val="0"/>
              </a:spcAft>
              <a:buClrTx/>
              <a:buSzTx/>
              <a:buFontTx/>
              <a:buNone/>
              <a:tabLst/>
              <a:defRPr/>
            </a:pPr>
            <a:endParaRPr lang="ru-RU" b="1" dirty="0" smtClean="0"/>
          </a:p>
          <a:p>
            <a:pPr marL="0" marR="0" indent="0" algn="l" defTabSz="457200" rtl="0" eaLnBrk="1" fontAlgn="auto" latinLnBrk="0" hangingPunct="1">
              <a:lnSpc>
                <a:spcPct val="80000"/>
              </a:lnSpc>
              <a:spcBef>
                <a:spcPts val="0"/>
              </a:spcBef>
              <a:spcAft>
                <a:spcPts val="0"/>
              </a:spcAft>
              <a:buClrTx/>
              <a:buSzTx/>
              <a:buFontTx/>
              <a:buNone/>
              <a:tabLst/>
              <a:defRPr/>
            </a:pPr>
            <a:r>
              <a:rPr lang="ru-RU" b="1" dirty="0" smtClean="0"/>
              <a:t>Полнота: </a:t>
            </a:r>
            <a:r>
              <a:rPr lang="ru-RU" b="0" dirty="0" smtClean="0"/>
              <a:t>в</a:t>
            </a:r>
            <a:r>
              <a:rPr lang="ru-RU" dirty="0" smtClean="0"/>
              <a:t>се необходимые части программы должны быть представлены и полностью реализованы</a:t>
            </a:r>
          </a:p>
          <a:p>
            <a:pPr marL="0" marR="0" indent="0" algn="l" defTabSz="457200" rtl="0" eaLnBrk="1" fontAlgn="auto" latinLnBrk="0" hangingPunct="1">
              <a:lnSpc>
                <a:spcPct val="80000"/>
              </a:lnSpc>
              <a:spcBef>
                <a:spcPts val="0"/>
              </a:spcBef>
              <a:spcAft>
                <a:spcPts val="0"/>
              </a:spcAft>
              <a:buClrTx/>
              <a:buSzTx/>
              <a:buFontTx/>
              <a:buNone/>
              <a:tabLst/>
              <a:defRPr/>
            </a:pPr>
            <a:endParaRPr lang="ru-RU" b="1" dirty="0" smtClean="0"/>
          </a:p>
          <a:p>
            <a:pPr marL="0" marR="0" indent="0" algn="l" defTabSz="457200" rtl="0" eaLnBrk="1" fontAlgn="auto" latinLnBrk="0" hangingPunct="1">
              <a:lnSpc>
                <a:spcPct val="80000"/>
              </a:lnSpc>
              <a:spcBef>
                <a:spcPts val="0"/>
              </a:spcBef>
              <a:spcAft>
                <a:spcPts val="0"/>
              </a:spcAft>
              <a:buClrTx/>
              <a:buSzTx/>
              <a:buFontTx/>
              <a:buNone/>
              <a:tabLst/>
              <a:defRPr/>
            </a:pPr>
            <a:r>
              <a:rPr lang="ru-RU" b="1" dirty="0" smtClean="0"/>
              <a:t>Удобство</a:t>
            </a:r>
            <a:r>
              <a:rPr lang="en-US" b="1" dirty="0" smtClean="0"/>
              <a:t> </a:t>
            </a:r>
            <a:r>
              <a:rPr lang="ru-RU" b="1" dirty="0" smtClean="0"/>
              <a:t>использования</a:t>
            </a:r>
            <a:r>
              <a:rPr lang="en-US" b="1" dirty="0" smtClean="0"/>
              <a:t>: </a:t>
            </a:r>
            <a:r>
              <a:rPr lang="ru-RU" dirty="0" smtClean="0"/>
              <a:t>простота и удобство использования программы. Это требование относится прежде всего к интерфейсу пользователя</a:t>
            </a:r>
          </a:p>
          <a:p>
            <a:pPr marL="0" marR="0" indent="0" algn="l" defTabSz="457200" rtl="0" eaLnBrk="1" fontAlgn="auto" latinLnBrk="0" hangingPunct="1">
              <a:lnSpc>
                <a:spcPct val="80000"/>
              </a:lnSpc>
              <a:spcBef>
                <a:spcPts val="0"/>
              </a:spcBef>
              <a:spcAft>
                <a:spcPts val="0"/>
              </a:spcAft>
              <a:buClrTx/>
              <a:buSzTx/>
              <a:buFontTx/>
              <a:buNone/>
              <a:tabLst/>
              <a:defRPr/>
            </a:pPr>
            <a:endParaRPr lang="ru-RU" b="1" dirty="0" smtClean="0"/>
          </a:p>
          <a:p>
            <a:pPr marL="0" marR="0" indent="0" algn="l" defTabSz="457200" rtl="0" eaLnBrk="1" fontAlgn="auto" latinLnBrk="0" hangingPunct="1">
              <a:lnSpc>
                <a:spcPct val="80000"/>
              </a:lnSpc>
              <a:spcBef>
                <a:spcPts val="0"/>
              </a:spcBef>
              <a:spcAft>
                <a:spcPts val="0"/>
              </a:spcAft>
              <a:buClrTx/>
              <a:buSzTx/>
              <a:buFontTx/>
              <a:buNone/>
              <a:tabLst/>
              <a:defRPr/>
            </a:pPr>
            <a:r>
              <a:rPr lang="ru-RU" b="1" dirty="0" smtClean="0"/>
              <a:t>Понятность: </a:t>
            </a:r>
            <a:r>
              <a:rPr lang="ru-RU" dirty="0" smtClean="0"/>
              <a:t>назначение ПО должно быть понятным, из самой программы и документации</a:t>
            </a:r>
          </a:p>
          <a:p>
            <a:pPr marL="0" marR="0" indent="0" algn="l" defTabSz="457200" rtl="0" eaLnBrk="1" fontAlgn="auto" latinLnBrk="0" hangingPunct="1">
              <a:lnSpc>
                <a:spcPct val="80000"/>
              </a:lnSpc>
              <a:spcBef>
                <a:spcPts val="0"/>
              </a:spcBef>
              <a:spcAft>
                <a:spcPts val="0"/>
              </a:spcAft>
              <a:buClrTx/>
              <a:buSzTx/>
              <a:buFontTx/>
              <a:buNone/>
              <a:tabLst/>
              <a:defRPr/>
            </a:pPr>
            <a:endParaRPr lang="ru-RU" b="1" dirty="0" smtClean="0"/>
          </a:p>
          <a:p>
            <a:pPr marL="0" marR="0" indent="0" algn="l" defTabSz="457200" rtl="0" eaLnBrk="1" fontAlgn="auto" latinLnBrk="0" hangingPunct="1">
              <a:lnSpc>
                <a:spcPct val="80000"/>
              </a:lnSpc>
              <a:spcBef>
                <a:spcPts val="0"/>
              </a:spcBef>
              <a:spcAft>
                <a:spcPts val="0"/>
              </a:spcAft>
              <a:buClrTx/>
              <a:buSzTx/>
              <a:buFontTx/>
              <a:buNone/>
              <a:tabLst/>
              <a:defRPr/>
            </a:pPr>
            <a:r>
              <a:rPr lang="ru-RU" b="1" dirty="0" smtClean="0"/>
              <a:t>Согласованность:</a:t>
            </a:r>
            <a:r>
              <a:rPr lang="ru-RU" dirty="0" smtClean="0"/>
              <a:t> по всей программе и в документации должны использоваться одни и те же соглашения, форматы и обозначения.</a:t>
            </a:r>
          </a:p>
          <a:p>
            <a:pPr marL="0" marR="0" indent="0" algn="l" defTabSz="457200" rtl="0" eaLnBrk="1" fontAlgn="auto" latinLnBrk="0" hangingPunct="1">
              <a:lnSpc>
                <a:spcPct val="80000"/>
              </a:lnSpc>
              <a:spcBef>
                <a:spcPts val="0"/>
              </a:spcBef>
              <a:spcAft>
                <a:spcPts val="0"/>
              </a:spcAft>
              <a:buClrTx/>
              <a:buSzTx/>
              <a:buFontTx/>
              <a:buNone/>
              <a:tabLst/>
              <a:defRPr/>
            </a:pPr>
            <a:endParaRPr lang="ru-RU" b="1" dirty="0" smtClean="0"/>
          </a:p>
          <a:p>
            <a:pPr marL="0" marR="0" indent="0" algn="l" defTabSz="457200" rtl="0" eaLnBrk="1" fontAlgn="auto" latinLnBrk="0" hangingPunct="1">
              <a:lnSpc>
                <a:spcPct val="80000"/>
              </a:lnSpc>
              <a:spcBef>
                <a:spcPts val="0"/>
              </a:spcBef>
              <a:spcAft>
                <a:spcPts val="0"/>
              </a:spcAft>
              <a:buClrTx/>
              <a:buSzTx/>
              <a:buFontTx/>
              <a:buNone/>
              <a:tabLst/>
              <a:defRPr/>
            </a:pPr>
            <a:r>
              <a:rPr lang="ru-RU" b="1" dirty="0" smtClean="0"/>
              <a:t>Эффективность: </a:t>
            </a:r>
            <a:r>
              <a:rPr lang="ru-RU" dirty="0" smtClean="0"/>
              <a:t>насколько рационально программа относится к ресурсам (память, процессор) при выполнении своих задач</a:t>
            </a:r>
          </a:p>
          <a:p>
            <a:pPr>
              <a:lnSpc>
                <a:spcPct val="80000"/>
              </a:lnSpc>
            </a:pPr>
            <a:endParaRPr lang="ru-RU" b="1" dirty="0" smtClean="0"/>
          </a:p>
          <a:p>
            <a:pPr>
              <a:lnSpc>
                <a:spcPct val="80000"/>
              </a:lnSpc>
            </a:pPr>
            <a:r>
              <a:rPr lang="ru-RU" b="1" dirty="0" smtClean="0"/>
              <a:t>Тестируемость</a:t>
            </a:r>
            <a:r>
              <a:rPr lang="en-US" b="1" dirty="0" smtClean="0"/>
              <a:t>: </a:t>
            </a:r>
            <a:r>
              <a:rPr lang="ru-RU" b="0" dirty="0" smtClean="0"/>
              <a:t>п</a:t>
            </a:r>
            <a:r>
              <a:rPr lang="ru-RU" dirty="0" smtClean="0"/>
              <a:t>озволяет ли программа выполнить проверку приёмочных характеристик, поддерживается ли возможность измерения производительности</a:t>
            </a:r>
            <a:endParaRPr lang="en-US" dirty="0" smtClean="0"/>
          </a:p>
          <a:p>
            <a:pPr>
              <a:lnSpc>
                <a:spcPct val="80000"/>
              </a:lnSpc>
            </a:pPr>
            <a:endParaRPr lang="ru-RU" b="1" dirty="0" smtClean="0"/>
          </a:p>
          <a:p>
            <a:pPr>
              <a:lnSpc>
                <a:spcPct val="80000"/>
              </a:lnSpc>
            </a:pPr>
            <a:r>
              <a:rPr lang="ru-RU" b="1" dirty="0" smtClean="0"/>
              <a:t>Сопровождаемость: </a:t>
            </a:r>
            <a:r>
              <a:rPr lang="ru-RU" dirty="0" smtClean="0"/>
              <a:t>насколько сложно изменить программу для удовлетворения новых требований. Это требование также указывает, что программа должна быть хорошо документирована, не слишком запутана, и иметь резерв роста по использованию ресурсов (память, процессор).</a:t>
            </a:r>
            <a:endParaRPr lang="en-US" dirty="0" smtClean="0"/>
          </a:p>
          <a:p>
            <a:pPr>
              <a:lnSpc>
                <a:spcPct val="80000"/>
              </a:lnSpc>
            </a:pPr>
            <a:endParaRPr lang="ru-RU" b="1" dirty="0" smtClean="0"/>
          </a:p>
          <a:p>
            <a:pPr>
              <a:lnSpc>
                <a:spcPct val="80000"/>
              </a:lnSpc>
            </a:pPr>
            <a:r>
              <a:rPr lang="ru-RU" b="1" dirty="0" smtClean="0"/>
              <a:t>Портируемость:</a:t>
            </a:r>
            <a:r>
              <a:rPr lang="ru-RU" b="1" baseline="0" dirty="0" smtClean="0"/>
              <a:t> </a:t>
            </a:r>
            <a:r>
              <a:rPr lang="ru-RU" dirty="0" smtClean="0"/>
              <a:t>лёгкость в адаптации программы к другому окружению: другой архитектуре, платформе, операционной системе или её версии.</a:t>
            </a:r>
          </a:p>
          <a:p>
            <a:pPr marL="0" marR="0" indent="0" algn="l" defTabSz="457200" rtl="0" eaLnBrk="1" fontAlgn="auto" latinLnBrk="0" hangingPunct="1">
              <a:lnSpc>
                <a:spcPct val="80000"/>
              </a:lnSpc>
              <a:spcBef>
                <a:spcPts val="0"/>
              </a:spcBef>
              <a:spcAft>
                <a:spcPts val="0"/>
              </a:spcAft>
              <a:buClrTx/>
              <a:buSzTx/>
              <a:buFontTx/>
              <a:buNone/>
              <a:tabLst/>
              <a:defRPr/>
            </a:pPr>
            <a:endParaRPr lang="ru-RU" b="1" dirty="0" smtClean="0"/>
          </a:p>
          <a:p>
            <a:pPr>
              <a:lnSpc>
                <a:spcPct val="80000"/>
              </a:lnSpc>
            </a:pPr>
            <a:endParaRPr lang="en-US" b="1" dirty="0" smtClean="0"/>
          </a:p>
          <a:p>
            <a:pPr>
              <a:lnSpc>
                <a:spcPct val="80000"/>
              </a:lnSpc>
            </a:pPr>
            <a:endParaRPr lang="en-US" dirty="0" smtClean="0"/>
          </a:p>
          <a:p>
            <a:pPr>
              <a:lnSpc>
                <a:spcPct val="80000"/>
              </a:lnSpc>
            </a:pPr>
            <a:endParaRPr lang="ru-RU" sz="1200" baseline="0" dirty="0" smtClean="0"/>
          </a:p>
        </p:txBody>
      </p:sp>
      <p:sp>
        <p:nvSpPr>
          <p:cNvPr id="4" name="Slide Number Placeholder 3"/>
          <p:cNvSpPr>
            <a:spLocks noGrp="1"/>
          </p:cNvSpPr>
          <p:nvPr>
            <p:ph type="sldNum" sz="quarter" idx="10"/>
          </p:nvPr>
        </p:nvSpPr>
        <p:spPr/>
        <p:txBody>
          <a:bodyPr/>
          <a:lstStyle/>
          <a:p>
            <a:fld id="{D61C8689-8455-3546-ADF9-3B7273760F66}" type="slidenum">
              <a:rPr lang="en-US" smtClean="0"/>
              <a:pPr/>
              <a:t>10</a:t>
            </a:fld>
            <a:endParaRPr lang="en-US"/>
          </a:p>
        </p:txBody>
      </p:sp>
    </p:spTree>
    <p:extLst>
      <p:ext uri="{BB962C8B-B14F-4D97-AF65-F5344CB8AC3E}">
        <p14:creationId xmlns:p14="http://schemas.microsoft.com/office/powerpoint/2010/main" val="30808642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pic>
        <p:nvPicPr>
          <p:cNvPr id="5" name="Picture 4" descr="int_lookins_hrz_rgb_wht_24.png"/>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436572" y="2020037"/>
            <a:ext cx="1969926" cy="579489"/>
          </a:xfrm>
          <a:prstGeom prst="rect">
            <a:avLst/>
          </a:prstGeom>
        </p:spPr>
      </p:pic>
      <p:sp>
        <p:nvSpPr>
          <p:cNvPr id="2" name="Title 1"/>
          <p:cNvSpPr>
            <a:spLocks noGrp="1"/>
          </p:cNvSpPr>
          <p:nvPr>
            <p:ph type="ctrTitle" hasCustomPrompt="1"/>
          </p:nvPr>
        </p:nvSpPr>
        <p:spPr>
          <a:xfrm>
            <a:off x="470739" y="2961596"/>
            <a:ext cx="7686686" cy="1470025"/>
          </a:xfrm>
        </p:spPr>
        <p:txBody>
          <a:bodyPr lIns="0" rIns="0" anchor="b" anchorCtr="0">
            <a:normAutofit/>
          </a:bodyPr>
          <a:lstStyle>
            <a:lvl1pPr>
              <a:defRPr sz="3600" baseline="0">
                <a:solidFill>
                  <a:schemeClr val="bg1"/>
                </a:solidFill>
                <a:latin typeface="Neo Sans Intel Light"/>
                <a:cs typeface="Neo Sans Intel Light"/>
              </a:defRPr>
            </a:lvl1pPr>
          </a:lstStyle>
          <a:p>
            <a:r>
              <a:rPr lang="en-US" dirty="0" smtClean="0"/>
              <a:t>36pt Light Title of Presentation</a:t>
            </a:r>
            <a:br>
              <a:rPr lang="en-US" dirty="0" smtClean="0"/>
            </a:br>
            <a:r>
              <a:rPr lang="en-US" dirty="0" smtClean="0"/>
              <a:t>Title of Presentation Line Two</a:t>
            </a:r>
            <a:endParaRPr lang="en-US" dirty="0"/>
          </a:p>
        </p:txBody>
      </p:sp>
      <p:sp>
        <p:nvSpPr>
          <p:cNvPr id="3" name="Subtitle 2"/>
          <p:cNvSpPr>
            <a:spLocks noGrp="1"/>
          </p:cNvSpPr>
          <p:nvPr>
            <p:ph type="subTitle" idx="1" hasCustomPrompt="1"/>
          </p:nvPr>
        </p:nvSpPr>
        <p:spPr>
          <a:xfrm>
            <a:off x="455613" y="4651630"/>
            <a:ext cx="6330212" cy="1233813"/>
          </a:xfrm>
        </p:spPr>
        <p:txBody>
          <a:bodyPr lIns="0" rIns="0">
            <a:normAutofit/>
          </a:bodyPr>
          <a:lstStyle>
            <a:lvl1pPr marL="0" indent="0" algn="l">
              <a:buNone/>
              <a:defRPr sz="1600" baseline="0">
                <a:solidFill>
                  <a:schemeClr val="bg1"/>
                </a:solidFill>
                <a:latin typeface="Neo Sans Intel Medium"/>
                <a:cs typeface="Neo Sans Intel Medium"/>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16pt Medium Subhead, Date, Etc.</a:t>
            </a:r>
            <a:endParaRPr lang="en-US" dirty="0"/>
          </a:p>
        </p:txBody>
      </p:sp>
      <p:pic>
        <p:nvPicPr>
          <p:cNvPr id="1027" name="Picture 3" descr="W:\Clients\Intel\PRODUCTION\2012_13_Production\ASSETS_LOGOS_2012-13\Assets_Complete_2012-13\ PEEL AWAY\Intel_Peels\Intel_Peels_RGB\Peel_rgb_png\peel_rt_btm_drkBlue_rgb_216.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54891" y="5394579"/>
            <a:ext cx="1892808" cy="1463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97175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28AC0E0-2A54-F34C-B777-EEF3612697C5}" type="datetime1">
              <a:rPr lang="en-US" smtClean="0"/>
              <a:pPr/>
              <a:t>2016-02-25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2556C5-CE8C-6547-B838-EA80C61A4AF7}" type="slidenum">
              <a:rPr lang="en-US" smtClean="0"/>
              <a:pPr/>
              <a:t>‹#›</a:t>
            </a:fld>
            <a:endParaRPr lang="en-US"/>
          </a:p>
        </p:txBody>
      </p:sp>
    </p:spTree>
    <p:extLst>
      <p:ext uri="{BB962C8B-B14F-4D97-AF65-F5344CB8AC3E}">
        <p14:creationId xmlns:p14="http://schemas.microsoft.com/office/powerpoint/2010/main" val="41371696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972300-43C6-E744-B71F-D9EF15CA3C49}" type="datetime1">
              <a:rPr lang="en-US" smtClean="0"/>
              <a:pPr/>
              <a:t>2016-02-25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2556C5-CE8C-6547-B838-EA80C61A4AF7}" type="slidenum">
              <a:rPr lang="en-US" smtClean="0"/>
              <a:pPr/>
              <a:t>‹#›</a:t>
            </a:fld>
            <a:endParaRPr lang="en-US"/>
          </a:p>
        </p:txBody>
      </p:sp>
    </p:spTree>
    <p:extLst>
      <p:ext uri="{BB962C8B-B14F-4D97-AF65-F5344CB8AC3E}">
        <p14:creationId xmlns:p14="http://schemas.microsoft.com/office/powerpoint/2010/main" val="332896167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Back Cover">
    <p:bg>
      <p:bgPr>
        <a:solidFill>
          <a:schemeClr val="accent1"/>
        </a:solidFill>
        <a:effectLst/>
      </p:bgPr>
    </p:bg>
    <p:spTree>
      <p:nvGrpSpPr>
        <p:cNvPr id="1" name=""/>
        <p:cNvGrpSpPr/>
        <p:nvPr/>
      </p:nvGrpSpPr>
      <p:grpSpPr>
        <a:xfrm>
          <a:off x="0" y="0"/>
          <a:ext cx="0" cy="0"/>
          <a:chOff x="0" y="0"/>
          <a:chExt cx="0" cy="0"/>
        </a:xfrm>
      </p:grpSpPr>
      <p:pic>
        <p:nvPicPr>
          <p:cNvPr id="8" name="Picture 7" descr="int_lookins_hrz_rgb_wht_24.png"/>
          <p:cNvPicPr>
            <a:picLocks noChangeAspect="1"/>
          </p:cNvPicPr>
          <p:nvPr userDrawn="1"/>
        </p:nvPicPr>
        <p:blipFill rotWithShape="1">
          <a:blip r:embed="rId2" cstate="screen">
            <a:extLst>
              <a:ext uri="{28A0092B-C50C-407E-A947-70E740481C1C}">
                <a14:useLocalDpi xmlns:a14="http://schemas.microsoft.com/office/drawing/2010/main" val="0"/>
              </a:ext>
            </a:extLst>
          </a:blip>
          <a:srcRect r="53442"/>
          <a:stretch/>
        </p:blipFill>
        <p:spPr>
          <a:xfrm>
            <a:off x="3331366" y="2606019"/>
            <a:ext cx="2606040" cy="1646573"/>
          </a:xfrm>
          <a:prstGeom prst="rect">
            <a:avLst/>
          </a:prstGeom>
        </p:spPr>
      </p:pic>
      <p:sp>
        <p:nvSpPr>
          <p:cNvPr id="2" name="Date Placeholder 1"/>
          <p:cNvSpPr>
            <a:spLocks noGrp="1"/>
          </p:cNvSpPr>
          <p:nvPr>
            <p:ph type="dt" sz="half" idx="10"/>
          </p:nvPr>
        </p:nvSpPr>
        <p:spPr/>
        <p:txBody>
          <a:bodyPr/>
          <a:lstStyle/>
          <a:p>
            <a:fld id="{FF972300-43C6-E744-B71F-D9EF15CA3C49}" type="datetime1">
              <a:rPr lang="en-US" smtClean="0"/>
              <a:pPr/>
              <a:t>2016-02-25</a:t>
            </a:fld>
            <a:endParaRPr lang="en-US"/>
          </a:p>
        </p:txBody>
      </p:sp>
      <p:sp>
        <p:nvSpPr>
          <p:cNvPr id="3" name="Footer Placeholder 2"/>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41363680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2">
    <p:bg>
      <p:bgPr>
        <a:solidFill>
          <a:schemeClr val="accent1"/>
        </a:solidFill>
        <a:effectLst/>
      </p:bgPr>
    </p:bg>
    <p:spTree>
      <p:nvGrpSpPr>
        <p:cNvPr id="1" name=""/>
        <p:cNvGrpSpPr/>
        <p:nvPr/>
      </p:nvGrpSpPr>
      <p:grpSpPr>
        <a:xfrm>
          <a:off x="0" y="0"/>
          <a:ext cx="0" cy="0"/>
          <a:chOff x="0" y="0"/>
          <a:chExt cx="0" cy="0"/>
        </a:xfrm>
      </p:grpSpPr>
      <p:pic>
        <p:nvPicPr>
          <p:cNvPr id="9" name="Picture 8" descr="int_lookins_hrz_rgb_wht_24.png"/>
          <p:cNvPicPr>
            <a:picLocks noChangeAspect="1"/>
          </p:cNvPicPr>
          <p:nvPr userDrawn="1"/>
        </p:nvPicPr>
        <p:blipFill rotWithShape="1">
          <a:blip r:embed="rId2" cstate="screen">
            <a:extLst>
              <a:ext uri="{28A0092B-C50C-407E-A947-70E740481C1C}">
                <a14:useLocalDpi xmlns:a14="http://schemas.microsoft.com/office/drawing/2010/main" val="0"/>
              </a:ext>
            </a:extLst>
          </a:blip>
          <a:srcRect r="53442"/>
          <a:stretch/>
        </p:blipFill>
        <p:spPr>
          <a:xfrm>
            <a:off x="445773" y="1826809"/>
            <a:ext cx="1252119" cy="791126"/>
          </a:xfrm>
          <a:prstGeom prst="rect">
            <a:avLst/>
          </a:prstGeom>
        </p:spPr>
      </p:pic>
      <p:sp>
        <p:nvSpPr>
          <p:cNvPr id="2" name="Title 1"/>
          <p:cNvSpPr>
            <a:spLocks noGrp="1"/>
          </p:cNvSpPr>
          <p:nvPr>
            <p:ph type="ctrTitle" hasCustomPrompt="1"/>
          </p:nvPr>
        </p:nvSpPr>
        <p:spPr>
          <a:xfrm>
            <a:off x="470739" y="3140900"/>
            <a:ext cx="7686686" cy="1470025"/>
          </a:xfrm>
        </p:spPr>
        <p:txBody>
          <a:bodyPr lIns="0" rIns="0" anchor="b" anchorCtr="0">
            <a:normAutofit/>
          </a:bodyPr>
          <a:lstStyle>
            <a:lvl1pPr>
              <a:defRPr sz="3600" baseline="0">
                <a:solidFill>
                  <a:schemeClr val="bg1"/>
                </a:solidFill>
                <a:latin typeface="Neo Sans Intel Light"/>
                <a:cs typeface="Neo Sans Intel Light"/>
              </a:defRPr>
            </a:lvl1pPr>
          </a:lstStyle>
          <a:p>
            <a:r>
              <a:rPr lang="en-US" dirty="0" smtClean="0"/>
              <a:t>36pt Light Title of Presentation</a:t>
            </a:r>
            <a:br>
              <a:rPr lang="en-US" dirty="0" smtClean="0"/>
            </a:br>
            <a:r>
              <a:rPr lang="en-US" dirty="0" smtClean="0"/>
              <a:t>Title of Presentation Line Two</a:t>
            </a:r>
            <a:endParaRPr lang="en-US" dirty="0"/>
          </a:p>
        </p:txBody>
      </p:sp>
      <p:sp>
        <p:nvSpPr>
          <p:cNvPr id="3" name="Subtitle 2"/>
          <p:cNvSpPr>
            <a:spLocks noGrp="1"/>
          </p:cNvSpPr>
          <p:nvPr>
            <p:ph type="subTitle" idx="1" hasCustomPrompt="1"/>
          </p:nvPr>
        </p:nvSpPr>
        <p:spPr>
          <a:xfrm>
            <a:off x="455613" y="4830934"/>
            <a:ext cx="6330212" cy="1233813"/>
          </a:xfrm>
        </p:spPr>
        <p:txBody>
          <a:bodyPr lIns="0" rIns="0">
            <a:normAutofit/>
          </a:bodyPr>
          <a:lstStyle>
            <a:lvl1pPr marL="0" indent="0" algn="l">
              <a:buNone/>
              <a:defRPr sz="1600" baseline="0">
                <a:solidFill>
                  <a:srgbClr val="FFDA00"/>
                </a:solidFill>
                <a:latin typeface="Neo Sans Intel Medium"/>
                <a:cs typeface="Neo Sans Intel Medium"/>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16pt Medium Subhead, Date, Etc.</a:t>
            </a:r>
            <a:endParaRPr lang="en-US" dirty="0"/>
          </a:p>
        </p:txBody>
      </p:sp>
      <p:sp>
        <p:nvSpPr>
          <p:cNvPr id="5" name="Freeform 4"/>
          <p:cNvSpPr/>
          <p:nvPr userDrawn="1"/>
        </p:nvSpPr>
        <p:spPr>
          <a:xfrm>
            <a:off x="-10368" y="0"/>
            <a:ext cx="9158557" cy="911412"/>
          </a:xfrm>
          <a:custGeom>
            <a:avLst/>
            <a:gdLst>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51471 w 9158942"/>
              <a:gd name="connsiteY4" fmla="*/ 605118 h 911412"/>
              <a:gd name="connsiteX5" fmla="*/ 9158942 w 9158942"/>
              <a:gd name="connsiteY5" fmla="*/ 0 h 911412"/>
              <a:gd name="connsiteX6" fmla="*/ 7471 w 9158942"/>
              <a:gd name="connsiteY6" fmla="*/ 0 h 911412"/>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51471 w 9158942"/>
              <a:gd name="connsiteY4" fmla="*/ 591991 h 911412"/>
              <a:gd name="connsiteX5" fmla="*/ 9158942 w 9158942"/>
              <a:gd name="connsiteY5" fmla="*/ 0 h 911412"/>
              <a:gd name="connsiteX6" fmla="*/ 7471 w 9158942"/>
              <a:gd name="connsiteY6" fmla="*/ 0 h 911412"/>
              <a:gd name="connsiteX0" fmla="*/ 7471 w 9158942"/>
              <a:gd name="connsiteY0" fmla="*/ 0 h 911412"/>
              <a:gd name="connsiteX1" fmla="*/ 0 w 9158942"/>
              <a:gd name="connsiteY1" fmla="*/ 903941 h 911412"/>
              <a:gd name="connsiteX2" fmla="*/ 5393765 w 9158942"/>
              <a:gd name="connsiteY2" fmla="*/ 911412 h 911412"/>
              <a:gd name="connsiteX3" fmla="*/ 5909236 w 9158942"/>
              <a:gd name="connsiteY3" fmla="*/ 597647 h 911412"/>
              <a:gd name="connsiteX4" fmla="*/ 9148189 w 9158942"/>
              <a:gd name="connsiteY4" fmla="*/ 601837 h 911412"/>
              <a:gd name="connsiteX5" fmla="*/ 9158942 w 9158942"/>
              <a:gd name="connsiteY5" fmla="*/ 0 h 911412"/>
              <a:gd name="connsiteX6" fmla="*/ 7471 w 9158942"/>
              <a:gd name="connsiteY6" fmla="*/ 0 h 911412"/>
              <a:gd name="connsiteX0" fmla="*/ 7471 w 9148711"/>
              <a:gd name="connsiteY0" fmla="*/ 0 h 911412"/>
              <a:gd name="connsiteX1" fmla="*/ 0 w 9148711"/>
              <a:gd name="connsiteY1" fmla="*/ 903941 h 911412"/>
              <a:gd name="connsiteX2" fmla="*/ 5393765 w 9148711"/>
              <a:gd name="connsiteY2" fmla="*/ 911412 h 911412"/>
              <a:gd name="connsiteX3" fmla="*/ 5909236 w 9148711"/>
              <a:gd name="connsiteY3" fmla="*/ 597647 h 911412"/>
              <a:gd name="connsiteX4" fmla="*/ 9148189 w 9148711"/>
              <a:gd name="connsiteY4" fmla="*/ 601837 h 911412"/>
              <a:gd name="connsiteX5" fmla="*/ 9145816 w 9148711"/>
              <a:gd name="connsiteY5" fmla="*/ 0 h 911412"/>
              <a:gd name="connsiteX6" fmla="*/ 7471 w 9148711"/>
              <a:gd name="connsiteY6" fmla="*/ 0 h 911412"/>
              <a:gd name="connsiteX0" fmla="*/ 7471 w 9155661"/>
              <a:gd name="connsiteY0" fmla="*/ 0 h 911412"/>
              <a:gd name="connsiteX1" fmla="*/ 0 w 9155661"/>
              <a:gd name="connsiteY1" fmla="*/ 903941 h 911412"/>
              <a:gd name="connsiteX2" fmla="*/ 5393765 w 9155661"/>
              <a:gd name="connsiteY2" fmla="*/ 911412 h 911412"/>
              <a:gd name="connsiteX3" fmla="*/ 5909236 w 9155661"/>
              <a:gd name="connsiteY3" fmla="*/ 597647 h 911412"/>
              <a:gd name="connsiteX4" fmla="*/ 9148189 w 9155661"/>
              <a:gd name="connsiteY4" fmla="*/ 601837 h 911412"/>
              <a:gd name="connsiteX5" fmla="*/ 9155661 w 9155661"/>
              <a:gd name="connsiteY5" fmla="*/ 0 h 911412"/>
              <a:gd name="connsiteX6" fmla="*/ 7471 w 9155661"/>
              <a:gd name="connsiteY6" fmla="*/ 0 h 911412"/>
              <a:gd name="connsiteX0" fmla="*/ 7471 w 9158556"/>
              <a:gd name="connsiteY0" fmla="*/ 0 h 911412"/>
              <a:gd name="connsiteX1" fmla="*/ 0 w 9158556"/>
              <a:gd name="connsiteY1" fmla="*/ 903941 h 911412"/>
              <a:gd name="connsiteX2" fmla="*/ 5393765 w 9158556"/>
              <a:gd name="connsiteY2" fmla="*/ 911412 h 911412"/>
              <a:gd name="connsiteX3" fmla="*/ 5909236 w 9158556"/>
              <a:gd name="connsiteY3" fmla="*/ 597647 h 911412"/>
              <a:gd name="connsiteX4" fmla="*/ 9158034 w 9158556"/>
              <a:gd name="connsiteY4" fmla="*/ 598555 h 911412"/>
              <a:gd name="connsiteX5" fmla="*/ 9155661 w 9158556"/>
              <a:gd name="connsiteY5" fmla="*/ 0 h 911412"/>
              <a:gd name="connsiteX6" fmla="*/ 7471 w 9158556"/>
              <a:gd name="connsiteY6" fmla="*/ 0 h 911412"/>
              <a:gd name="connsiteX0" fmla="*/ 7471 w 9155661"/>
              <a:gd name="connsiteY0" fmla="*/ 0 h 911412"/>
              <a:gd name="connsiteX1" fmla="*/ 0 w 9155661"/>
              <a:gd name="connsiteY1" fmla="*/ 903941 h 911412"/>
              <a:gd name="connsiteX2" fmla="*/ 5393765 w 9155661"/>
              <a:gd name="connsiteY2" fmla="*/ 911412 h 911412"/>
              <a:gd name="connsiteX3" fmla="*/ 5909236 w 9155661"/>
              <a:gd name="connsiteY3" fmla="*/ 597647 h 911412"/>
              <a:gd name="connsiteX4" fmla="*/ 9151470 w 9155661"/>
              <a:gd name="connsiteY4" fmla="*/ 595274 h 911412"/>
              <a:gd name="connsiteX5" fmla="*/ 9155661 w 9155661"/>
              <a:gd name="connsiteY5" fmla="*/ 0 h 911412"/>
              <a:gd name="connsiteX6" fmla="*/ 7471 w 9155661"/>
              <a:gd name="connsiteY6" fmla="*/ 0 h 911412"/>
              <a:gd name="connsiteX0" fmla="*/ 522 w 9158557"/>
              <a:gd name="connsiteY0" fmla="*/ 0 h 911412"/>
              <a:gd name="connsiteX1" fmla="*/ 2896 w 9158557"/>
              <a:gd name="connsiteY1" fmla="*/ 903941 h 911412"/>
              <a:gd name="connsiteX2" fmla="*/ 5396661 w 9158557"/>
              <a:gd name="connsiteY2" fmla="*/ 911412 h 911412"/>
              <a:gd name="connsiteX3" fmla="*/ 5912132 w 9158557"/>
              <a:gd name="connsiteY3" fmla="*/ 597647 h 911412"/>
              <a:gd name="connsiteX4" fmla="*/ 9154366 w 9158557"/>
              <a:gd name="connsiteY4" fmla="*/ 595274 h 911412"/>
              <a:gd name="connsiteX5" fmla="*/ 9158557 w 9158557"/>
              <a:gd name="connsiteY5" fmla="*/ 0 h 911412"/>
              <a:gd name="connsiteX6" fmla="*/ 522 w 9158557"/>
              <a:gd name="connsiteY6" fmla="*/ 0 h 911412"/>
              <a:gd name="connsiteX0" fmla="*/ 522 w 9158557"/>
              <a:gd name="connsiteY0" fmla="*/ 0 h 917068"/>
              <a:gd name="connsiteX1" fmla="*/ 2896 w 9158557"/>
              <a:gd name="connsiteY1" fmla="*/ 917068 h 917068"/>
              <a:gd name="connsiteX2" fmla="*/ 5396661 w 9158557"/>
              <a:gd name="connsiteY2" fmla="*/ 911412 h 917068"/>
              <a:gd name="connsiteX3" fmla="*/ 5912132 w 9158557"/>
              <a:gd name="connsiteY3" fmla="*/ 597647 h 917068"/>
              <a:gd name="connsiteX4" fmla="*/ 9154366 w 9158557"/>
              <a:gd name="connsiteY4" fmla="*/ 595274 h 917068"/>
              <a:gd name="connsiteX5" fmla="*/ 9158557 w 9158557"/>
              <a:gd name="connsiteY5" fmla="*/ 0 h 917068"/>
              <a:gd name="connsiteX6" fmla="*/ 522 w 9158557"/>
              <a:gd name="connsiteY6" fmla="*/ 0 h 917068"/>
              <a:gd name="connsiteX0" fmla="*/ 522 w 9158557"/>
              <a:gd name="connsiteY0" fmla="*/ 0 h 911412"/>
              <a:gd name="connsiteX1" fmla="*/ 2896 w 9158557"/>
              <a:gd name="connsiteY1" fmla="*/ 910555 h 911412"/>
              <a:gd name="connsiteX2" fmla="*/ 5396661 w 9158557"/>
              <a:gd name="connsiteY2" fmla="*/ 911412 h 911412"/>
              <a:gd name="connsiteX3" fmla="*/ 5912132 w 9158557"/>
              <a:gd name="connsiteY3" fmla="*/ 597647 h 911412"/>
              <a:gd name="connsiteX4" fmla="*/ 9154366 w 9158557"/>
              <a:gd name="connsiteY4" fmla="*/ 595274 h 911412"/>
              <a:gd name="connsiteX5" fmla="*/ 9158557 w 9158557"/>
              <a:gd name="connsiteY5" fmla="*/ 0 h 911412"/>
              <a:gd name="connsiteX6" fmla="*/ 522 w 9158557"/>
              <a:gd name="connsiteY6" fmla="*/ 0 h 91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58557" h="911412">
                <a:moveTo>
                  <a:pt x="522" y="0"/>
                </a:moveTo>
                <a:cubicBezTo>
                  <a:pt x="-1968" y="301314"/>
                  <a:pt x="5386" y="609241"/>
                  <a:pt x="2896" y="910555"/>
                </a:cubicBezTo>
                <a:lnTo>
                  <a:pt x="5396661" y="911412"/>
                </a:lnTo>
                <a:lnTo>
                  <a:pt x="5912132" y="597647"/>
                </a:lnTo>
                <a:lnTo>
                  <a:pt x="9154366" y="595274"/>
                </a:lnTo>
                <a:cubicBezTo>
                  <a:pt x="9156856" y="393568"/>
                  <a:pt x="9156067" y="201706"/>
                  <a:pt x="9158557" y="0"/>
                </a:cubicBezTo>
                <a:lnTo>
                  <a:pt x="522" y="0"/>
                </a:lnTo>
                <a:close/>
              </a:path>
            </a:pathLst>
          </a:cu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781328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Big Bullet Title &amp;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44448"/>
            <a:ext cx="8229600" cy="988746"/>
          </a:xfrm>
        </p:spPr>
        <p:txBody>
          <a:bodyPr>
            <a:normAutofit/>
          </a:bodyPr>
          <a:lstStyle>
            <a:lvl1pPr>
              <a:defRPr sz="3600" baseline="0"/>
            </a:lvl1pPr>
          </a:lstStyle>
          <a:p>
            <a:r>
              <a:rPr lang="en-US" dirty="0" smtClean="0"/>
              <a:t>36pt Light headline</a:t>
            </a:r>
            <a:endParaRPr lang="en-US" dirty="0"/>
          </a:p>
        </p:txBody>
      </p:sp>
      <p:sp>
        <p:nvSpPr>
          <p:cNvPr id="3" name="Content Placeholder 2"/>
          <p:cNvSpPr>
            <a:spLocks noGrp="1"/>
          </p:cNvSpPr>
          <p:nvPr>
            <p:ph idx="1" hasCustomPrompt="1"/>
          </p:nvPr>
        </p:nvSpPr>
        <p:spPr>
          <a:xfrm>
            <a:off x="457200" y="1699368"/>
            <a:ext cx="8229600" cy="4525963"/>
          </a:xfrm>
        </p:spPr>
        <p:txBody>
          <a:bodyPr/>
          <a:lstStyle>
            <a:lvl2pPr>
              <a:defRPr sz="2200"/>
            </a:lvl2pPr>
            <a:lvl3pPr>
              <a:defRPr sz="2200"/>
            </a:lvl3pPr>
          </a:lstStyle>
          <a:p>
            <a:pPr lvl="0"/>
            <a:r>
              <a:rPr lang="en-US" dirty="0" smtClean="0"/>
              <a:t>22pt Medium Sub Line</a:t>
            </a:r>
          </a:p>
          <a:p>
            <a:pPr lvl="1"/>
            <a:r>
              <a:rPr lang="en-US" dirty="0" smtClean="0"/>
              <a:t>22pt Regular Big Bullet One</a:t>
            </a:r>
          </a:p>
          <a:p>
            <a:pPr lvl="2"/>
            <a:r>
              <a:rPr lang="en-US" dirty="0" smtClean="0"/>
              <a:t>Sub-bullet</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3966F50F-74B7-8640-8DA3-AAAA0044A327}" type="datetime1">
              <a:rPr lang="en-US" smtClean="0"/>
              <a:pPr/>
              <a:t>2016-02-25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a:p>
        </p:txBody>
      </p:sp>
    </p:spTree>
    <p:extLst>
      <p:ext uri="{BB962C8B-B14F-4D97-AF65-F5344CB8AC3E}">
        <p14:creationId xmlns:p14="http://schemas.microsoft.com/office/powerpoint/2010/main" val="135851182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44448"/>
            <a:ext cx="8229600" cy="988746"/>
          </a:xfrm>
        </p:spPr>
        <p:txBody>
          <a:bodyPr>
            <a:normAutofit/>
          </a:bodyPr>
          <a:lstStyle>
            <a:lvl1pPr>
              <a:defRPr sz="3600" baseline="0"/>
            </a:lvl1pPr>
          </a:lstStyle>
          <a:p>
            <a:r>
              <a:rPr lang="en-US" dirty="0" smtClean="0"/>
              <a:t>36pt Light headline</a:t>
            </a:r>
            <a:endParaRPr lang="en-US" dirty="0"/>
          </a:p>
        </p:txBody>
      </p:sp>
      <p:sp>
        <p:nvSpPr>
          <p:cNvPr id="3" name="Content Placeholder 2"/>
          <p:cNvSpPr>
            <a:spLocks noGrp="1"/>
          </p:cNvSpPr>
          <p:nvPr>
            <p:ph idx="1" hasCustomPrompt="1"/>
          </p:nvPr>
        </p:nvSpPr>
        <p:spPr>
          <a:xfrm>
            <a:off x="457200" y="1699368"/>
            <a:ext cx="8229600" cy="4525963"/>
          </a:xfrm>
        </p:spPr>
        <p:txBody>
          <a:bodyPr/>
          <a:lstStyle>
            <a:lvl1pPr marL="0" marR="0" indent="0" algn="l" defTabSz="457200" rtl="0" eaLnBrk="1" fontAlgn="auto" latinLnBrk="0" hangingPunct="1">
              <a:lnSpc>
                <a:spcPct val="100000"/>
              </a:lnSpc>
              <a:spcBef>
                <a:spcPts val="1200"/>
              </a:spcBef>
              <a:spcAft>
                <a:spcPts val="0"/>
              </a:spcAft>
              <a:buClrTx/>
              <a:buSzTx/>
              <a:buFont typeface="Arial"/>
              <a:buNone/>
              <a:tabLst/>
              <a:defRPr lang="ro-RO" sz="2200" b="0" i="0" u="none" strike="noStrike" baseline="0" smtClean="0"/>
            </a:lvl1pPr>
            <a:lvl2pPr>
              <a:defRPr sz="1800">
                <a:solidFill>
                  <a:schemeClr val="tx2"/>
                </a:solidFill>
              </a:defRPr>
            </a:lvl2pPr>
            <a:lvl3pPr>
              <a:defRPr sz="1800">
                <a:solidFill>
                  <a:schemeClr val="tx2"/>
                </a:solidFill>
              </a:defRPr>
            </a:lvl3pPr>
            <a:lvl4pPr>
              <a:defRPr>
                <a:solidFill>
                  <a:schemeClr val="tx2"/>
                </a:solidFill>
              </a:defRPr>
            </a:lvl4pPr>
            <a:lvl5pPr>
              <a:defRPr>
                <a:solidFill>
                  <a:schemeClr val="tx2"/>
                </a:solidFill>
              </a:defRPr>
            </a:lvl5pPr>
          </a:lstStyle>
          <a:p>
            <a:r>
              <a:rPr lang="ro-RO" sz="2200" b="0" i="0" u="none" strike="noStrike" baseline="0" dirty="0" smtClean="0">
                <a:solidFill>
                  <a:srgbClr val="007CC5"/>
                </a:solidFill>
                <a:latin typeface="Neo Sans Intel"/>
              </a:rPr>
              <a:t>22pt Regular as dicaernam nos res deli que prae doluptatur, explabo. Optatem porpori onserferunte eruptatis accatur? Aquunt utemquo tem. Itatemqui aut ut qui rempore veli que doluptat pore vel mos anihillaut magnisque volumque nam vollo inctecto et lisit pre.</a:t>
            </a:r>
            <a:r>
              <a:rPr lang="en-US" dirty="0" smtClean="0"/>
              <a:t> </a:t>
            </a:r>
          </a:p>
          <a:p>
            <a:pPr lvl="1"/>
            <a:r>
              <a:rPr lang="en-US" dirty="0" smtClean="0"/>
              <a:t>18pt Regular Bullet One</a:t>
            </a:r>
          </a:p>
          <a:p>
            <a:pPr lvl="2"/>
            <a:r>
              <a:rPr lang="en-US" dirty="0" smtClean="0"/>
              <a:t>Sub-bullet</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3966F50F-74B7-8640-8DA3-AAAA0044A327}" type="datetime1">
              <a:rPr lang="en-US" smtClean="0"/>
              <a:pPr/>
              <a:t>2016-02-25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a:p>
        </p:txBody>
      </p:sp>
    </p:spTree>
    <p:extLst>
      <p:ext uri="{BB962C8B-B14F-4D97-AF65-F5344CB8AC3E}">
        <p14:creationId xmlns:p14="http://schemas.microsoft.com/office/powerpoint/2010/main" val="1675840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ote and Attribut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marL="0" marR="0" indent="0" algn="l" defTabSz="457200" rtl="0" eaLnBrk="1" fontAlgn="auto" latinLnBrk="0" hangingPunct="1">
              <a:lnSpc>
                <a:spcPct val="100000"/>
              </a:lnSpc>
              <a:spcBef>
                <a:spcPct val="0"/>
              </a:spcBef>
              <a:spcAft>
                <a:spcPts val="0"/>
              </a:spcAft>
              <a:buClrTx/>
              <a:buSzTx/>
              <a:buFontTx/>
              <a:buNone/>
              <a:tabLst/>
              <a:defRPr lang="en-US" sz="3600" b="0" i="0" u="none" strike="noStrike" baseline="0" smtClean="0"/>
            </a:lvl1pPr>
          </a:lstStyle>
          <a:p>
            <a:r>
              <a:rPr lang="en-US" dirty="0" smtClean="0"/>
              <a:t>36pt Light headline</a:t>
            </a:r>
            <a:endParaRPr lang="en-US" dirty="0"/>
          </a:p>
        </p:txBody>
      </p:sp>
      <p:sp>
        <p:nvSpPr>
          <p:cNvPr id="3" name="Content Placeholder 2"/>
          <p:cNvSpPr>
            <a:spLocks noGrp="1"/>
          </p:cNvSpPr>
          <p:nvPr>
            <p:ph idx="1" hasCustomPrompt="1"/>
          </p:nvPr>
        </p:nvSpPr>
        <p:spPr/>
        <p:txBody>
          <a:bodyPr anchor="ctr" anchorCtr="0"/>
          <a:lstStyle>
            <a:lvl1pPr marL="173038" indent="-173038">
              <a:defRPr sz="5000" baseline="0">
                <a:solidFill>
                  <a:schemeClr val="accent2"/>
                </a:solidFill>
                <a:latin typeface="Neo Sans Intel Light"/>
                <a:cs typeface="Neo Sans Intel Light"/>
              </a:defRPr>
            </a:lvl1pPr>
            <a:lvl2pPr marL="400050" indent="-225425">
              <a:buFont typeface="Lucida Grande"/>
              <a:buChar char="−"/>
              <a:defRPr sz="1600">
                <a:latin typeface="Neo Sans Intel Medium"/>
                <a:cs typeface="Neo Sans Intel Medium"/>
              </a:defRPr>
            </a:lvl2pPr>
            <a:lvl3pPr marL="685800" indent="-228600">
              <a:defRPr sz="1200"/>
            </a:lvl3pPr>
            <a:lvl4pPr>
              <a:defRPr sz="1100"/>
            </a:lvl4pPr>
            <a:lvl5pPr>
              <a:defRPr sz="1050"/>
            </a:lvl5pPr>
          </a:lstStyle>
          <a:p>
            <a:pPr lvl="0"/>
            <a:r>
              <a:rPr lang="en-US" dirty="0" smtClean="0"/>
              <a:t>50pt Light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FEA138E-B478-4D47-9F13-076A10A3FA8C}" type="datetime1">
              <a:rPr lang="en-US" smtClean="0"/>
              <a:pPr/>
              <a:t>2016-02-25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a:p>
        </p:txBody>
      </p:sp>
    </p:spTree>
    <p:extLst>
      <p:ext uri="{BB962C8B-B14F-4D97-AF65-F5344CB8AC3E}">
        <p14:creationId xmlns:p14="http://schemas.microsoft.com/office/powerpoint/2010/main" val="119294656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hite Break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5612" y="3681546"/>
            <a:ext cx="8220076" cy="2352782"/>
          </a:xfrm>
        </p:spPr>
        <p:txBody>
          <a:bodyPr anchor="t" anchorCtr="0"/>
          <a:lstStyle>
            <a:lvl1pPr marL="173038" indent="-173038">
              <a:defRPr sz="3600" baseline="0">
                <a:solidFill>
                  <a:schemeClr val="accent1"/>
                </a:solidFill>
                <a:latin typeface="Neo Sans Intel Light"/>
                <a:cs typeface="Neo Sans Intel Light"/>
              </a:defRPr>
            </a:lvl1pPr>
            <a:lvl2pPr marL="0" indent="0">
              <a:buFont typeface="Lucida Grande"/>
              <a:buNone/>
              <a:defRPr sz="1600">
                <a:solidFill>
                  <a:schemeClr val="accent2"/>
                </a:solidFill>
                <a:latin typeface="Neo Sans Intel Medium"/>
                <a:cs typeface="Neo Sans Intel Medium"/>
              </a:defRPr>
            </a:lvl2pPr>
            <a:lvl3pPr marL="685800" indent="-228600">
              <a:defRPr sz="1200"/>
            </a:lvl3pPr>
            <a:lvl4pPr>
              <a:defRPr sz="1100"/>
            </a:lvl4pPr>
            <a:lvl5pPr>
              <a:defRPr sz="1050"/>
            </a:lvl5pPr>
          </a:lstStyle>
          <a:p>
            <a:pPr lvl="1"/>
            <a:r>
              <a:rPr lang="en-US" dirty="0" smtClean="0"/>
              <a:t>16 point medium subhead</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6FEA138E-B478-4D47-9F13-076A10A3FA8C}" type="datetime1">
              <a:rPr lang="en-US" smtClean="0"/>
              <a:pPr/>
              <a:t>2016-02-25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a:p>
        </p:txBody>
      </p:sp>
      <p:sp>
        <p:nvSpPr>
          <p:cNvPr id="2" name="Title 1"/>
          <p:cNvSpPr>
            <a:spLocks noGrp="1"/>
          </p:cNvSpPr>
          <p:nvPr>
            <p:ph type="title" hasCustomPrompt="1"/>
          </p:nvPr>
        </p:nvSpPr>
        <p:spPr>
          <a:xfrm>
            <a:off x="457200" y="682625"/>
            <a:ext cx="8229600" cy="2844173"/>
          </a:xfrm>
        </p:spPr>
        <p:txBody>
          <a:bodyPr anchor="b" anchorCtr="0"/>
          <a:lstStyle/>
          <a:p>
            <a:pPr lvl="0"/>
            <a:r>
              <a:rPr lang="en-US" dirty="0" smtClean="0"/>
              <a:t>36pt Light Text</a:t>
            </a:r>
          </a:p>
        </p:txBody>
      </p:sp>
    </p:spTree>
    <p:extLst>
      <p:ext uri="{BB962C8B-B14F-4D97-AF65-F5344CB8AC3E}">
        <p14:creationId xmlns:p14="http://schemas.microsoft.com/office/powerpoint/2010/main" val="182563371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Blue Section Break">
    <p:bg>
      <p:bgPr>
        <a:solidFill>
          <a:schemeClr val="accent1"/>
        </a:solidFill>
        <a:effectLst/>
      </p:bgPr>
    </p:bg>
    <p:spTree>
      <p:nvGrpSpPr>
        <p:cNvPr id="1" name=""/>
        <p:cNvGrpSpPr/>
        <p:nvPr/>
      </p:nvGrpSpPr>
      <p:grpSpPr>
        <a:xfrm>
          <a:off x="0" y="0"/>
          <a:ext cx="0" cy="0"/>
          <a:chOff x="0" y="0"/>
          <a:chExt cx="0" cy="0"/>
        </a:xfrm>
      </p:grpSpPr>
      <p:sp>
        <p:nvSpPr>
          <p:cNvPr id="7" name="Freeform 6"/>
          <p:cNvSpPr/>
          <p:nvPr userDrawn="1"/>
        </p:nvSpPr>
        <p:spPr>
          <a:xfrm>
            <a:off x="0" y="6397427"/>
            <a:ext cx="9144000" cy="460573"/>
          </a:xfrm>
          <a:custGeom>
            <a:avLst/>
            <a:gdLst>
              <a:gd name="connsiteX0" fmla="*/ 9155339 w 9162317"/>
              <a:gd name="connsiteY0" fmla="*/ 0 h 460573"/>
              <a:gd name="connsiteX1" fmla="*/ 8352851 w 9162317"/>
              <a:gd name="connsiteY1" fmla="*/ 6978 h 460573"/>
              <a:gd name="connsiteX2" fmla="*/ 7829490 w 9162317"/>
              <a:gd name="connsiteY2" fmla="*/ 314027 h 460573"/>
              <a:gd name="connsiteX3" fmla="*/ 0 w 9162317"/>
              <a:gd name="connsiteY3" fmla="*/ 307048 h 460573"/>
              <a:gd name="connsiteX4" fmla="*/ 0 w 9162317"/>
              <a:gd name="connsiteY4" fmla="*/ 460573 h 460573"/>
              <a:gd name="connsiteX5" fmla="*/ 9162317 w 9162317"/>
              <a:gd name="connsiteY5" fmla="*/ 453594 h 460573"/>
              <a:gd name="connsiteX6" fmla="*/ 9155339 w 9162317"/>
              <a:gd name="connsiteY6" fmla="*/ 0 h 46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2317" h="460573">
                <a:moveTo>
                  <a:pt x="9155339" y="0"/>
                </a:moveTo>
                <a:lnTo>
                  <a:pt x="8352851" y="6978"/>
                </a:lnTo>
                <a:lnTo>
                  <a:pt x="7829490" y="314027"/>
                </a:lnTo>
                <a:lnTo>
                  <a:pt x="0" y="307048"/>
                </a:lnTo>
                <a:lnTo>
                  <a:pt x="0" y="460573"/>
                </a:lnTo>
                <a:lnTo>
                  <a:pt x="9162317" y="453594"/>
                </a:lnTo>
                <a:lnTo>
                  <a:pt x="9155339" y="0"/>
                </a:lnTo>
                <a:close/>
              </a:path>
            </a:pathLst>
          </a:cu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55613" y="2159448"/>
            <a:ext cx="7772400" cy="1362075"/>
          </a:xfrm>
        </p:spPr>
        <p:txBody>
          <a:bodyPr anchor="b" anchorCtr="0">
            <a:normAutofit/>
          </a:bodyPr>
          <a:lstStyle>
            <a:lvl1pPr algn="l">
              <a:defRPr sz="3600" b="0" cap="none">
                <a:solidFill>
                  <a:schemeClr val="bg1"/>
                </a:solidFill>
                <a:latin typeface="Neo Sans Intel Light"/>
                <a:cs typeface="Neo Sans Intel Light"/>
              </a:defRPr>
            </a:lvl1pPr>
          </a:lstStyle>
          <a:p>
            <a:r>
              <a:rPr lang="en-US" dirty="0" smtClean="0"/>
              <a:t>36pt Light Text</a:t>
            </a:r>
            <a:endParaRPr lang="en-US" dirty="0"/>
          </a:p>
        </p:txBody>
      </p:sp>
      <p:sp>
        <p:nvSpPr>
          <p:cNvPr id="3" name="Text Placeholder 2"/>
          <p:cNvSpPr>
            <a:spLocks noGrp="1"/>
          </p:cNvSpPr>
          <p:nvPr>
            <p:ph type="body" idx="1" hasCustomPrompt="1"/>
          </p:nvPr>
        </p:nvSpPr>
        <p:spPr>
          <a:xfrm>
            <a:off x="455613" y="3670233"/>
            <a:ext cx="7772400" cy="1500187"/>
          </a:xfrm>
        </p:spPr>
        <p:txBody>
          <a:bodyPr anchor="t" anchorCtr="0">
            <a:normAutofit/>
          </a:bodyPr>
          <a:lstStyle>
            <a:lvl1pPr marL="0" indent="0">
              <a:buNone/>
              <a:defRPr sz="1600">
                <a:solidFill>
                  <a:schemeClr val="accent3"/>
                </a:solidFill>
                <a:latin typeface="Neo Sans Intel Medium"/>
                <a:cs typeface="Neo Sans Intel Medium"/>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Medium Subhead</a:t>
            </a:r>
            <a:endParaRPr lang="en-US" dirty="0"/>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EE2556C5-CE8C-6547-B838-EA80C61A4AF7}" type="slidenum">
              <a:rPr lang="en-US" smtClean="0"/>
              <a:pPr/>
              <a:t>‹#›</a:t>
            </a:fld>
            <a:endParaRPr lang="en-US"/>
          </a:p>
        </p:txBody>
      </p:sp>
      <p:cxnSp>
        <p:nvCxnSpPr>
          <p:cNvPr id="8" name="Straight Connector 7"/>
          <p:cNvCxnSpPr/>
          <p:nvPr userDrawn="1"/>
        </p:nvCxnSpPr>
        <p:spPr>
          <a:xfrm>
            <a:off x="8686800" y="6489700"/>
            <a:ext cx="0" cy="238125"/>
          </a:xfrm>
          <a:prstGeom prst="line">
            <a:avLst/>
          </a:prstGeom>
          <a:ln w="3175">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10" name="Picture 9" descr="int_lookins_hrz_rgb_blue.png"/>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8240892" y="6490969"/>
            <a:ext cx="366547" cy="240031"/>
          </a:xfrm>
          <a:prstGeom prst="rect">
            <a:avLst/>
          </a:prstGeom>
        </p:spPr>
      </p:pic>
    </p:spTree>
    <p:extLst>
      <p:ext uri="{BB962C8B-B14F-4D97-AF65-F5344CB8AC3E}">
        <p14:creationId xmlns:p14="http://schemas.microsoft.com/office/powerpoint/2010/main" val="111011233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Blue Section Break Image">
    <p:bg>
      <p:bgPr>
        <a:solidFill>
          <a:schemeClr val="accent1"/>
        </a:solidFill>
        <a:effectLst/>
      </p:bgPr>
    </p:bg>
    <p:spTree>
      <p:nvGrpSpPr>
        <p:cNvPr id="1" name=""/>
        <p:cNvGrpSpPr/>
        <p:nvPr/>
      </p:nvGrpSpPr>
      <p:grpSpPr>
        <a:xfrm>
          <a:off x="0" y="0"/>
          <a:ext cx="0" cy="0"/>
          <a:chOff x="0" y="0"/>
          <a:chExt cx="0" cy="0"/>
        </a:xfrm>
      </p:grpSpPr>
      <p:sp>
        <p:nvSpPr>
          <p:cNvPr id="7" name="Freeform 6"/>
          <p:cNvSpPr/>
          <p:nvPr userDrawn="1"/>
        </p:nvSpPr>
        <p:spPr>
          <a:xfrm>
            <a:off x="0" y="6397427"/>
            <a:ext cx="9144000" cy="460573"/>
          </a:xfrm>
          <a:custGeom>
            <a:avLst/>
            <a:gdLst>
              <a:gd name="connsiteX0" fmla="*/ 9155339 w 9162317"/>
              <a:gd name="connsiteY0" fmla="*/ 0 h 460573"/>
              <a:gd name="connsiteX1" fmla="*/ 8352851 w 9162317"/>
              <a:gd name="connsiteY1" fmla="*/ 6978 h 460573"/>
              <a:gd name="connsiteX2" fmla="*/ 7829490 w 9162317"/>
              <a:gd name="connsiteY2" fmla="*/ 314027 h 460573"/>
              <a:gd name="connsiteX3" fmla="*/ 0 w 9162317"/>
              <a:gd name="connsiteY3" fmla="*/ 307048 h 460573"/>
              <a:gd name="connsiteX4" fmla="*/ 0 w 9162317"/>
              <a:gd name="connsiteY4" fmla="*/ 460573 h 460573"/>
              <a:gd name="connsiteX5" fmla="*/ 9162317 w 9162317"/>
              <a:gd name="connsiteY5" fmla="*/ 453594 h 460573"/>
              <a:gd name="connsiteX6" fmla="*/ 9155339 w 9162317"/>
              <a:gd name="connsiteY6" fmla="*/ 0 h 460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2317" h="460573">
                <a:moveTo>
                  <a:pt x="9155339" y="0"/>
                </a:moveTo>
                <a:lnTo>
                  <a:pt x="8352851" y="6978"/>
                </a:lnTo>
                <a:lnTo>
                  <a:pt x="7829490" y="314027"/>
                </a:lnTo>
                <a:lnTo>
                  <a:pt x="0" y="307048"/>
                </a:lnTo>
                <a:lnTo>
                  <a:pt x="0" y="460573"/>
                </a:lnTo>
                <a:lnTo>
                  <a:pt x="9162317" y="453594"/>
                </a:lnTo>
                <a:lnTo>
                  <a:pt x="9155339" y="0"/>
                </a:lnTo>
                <a:close/>
              </a:path>
            </a:pathLst>
          </a:cu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55613" y="2871402"/>
            <a:ext cx="7772400" cy="1362075"/>
          </a:xfrm>
        </p:spPr>
        <p:txBody>
          <a:bodyPr anchor="b" anchorCtr="0">
            <a:normAutofit/>
          </a:bodyPr>
          <a:lstStyle>
            <a:lvl1pPr algn="l">
              <a:defRPr sz="3600" b="0" cap="none">
                <a:solidFill>
                  <a:schemeClr val="bg1"/>
                </a:solidFill>
                <a:latin typeface="Neo Sans Intel Light"/>
                <a:cs typeface="Neo Sans Intel Light"/>
              </a:defRPr>
            </a:lvl1pPr>
          </a:lstStyle>
          <a:p>
            <a:r>
              <a:rPr lang="en-US" dirty="0" smtClean="0"/>
              <a:t>36pt Light Text</a:t>
            </a:r>
            <a:endParaRPr lang="en-US" dirty="0"/>
          </a:p>
        </p:txBody>
      </p:sp>
      <p:sp>
        <p:nvSpPr>
          <p:cNvPr id="3" name="Text Placeholder 2"/>
          <p:cNvSpPr>
            <a:spLocks noGrp="1"/>
          </p:cNvSpPr>
          <p:nvPr>
            <p:ph type="body" idx="1" hasCustomPrompt="1"/>
          </p:nvPr>
        </p:nvSpPr>
        <p:spPr>
          <a:xfrm>
            <a:off x="455613" y="4382187"/>
            <a:ext cx="7772400" cy="1500187"/>
          </a:xfrm>
        </p:spPr>
        <p:txBody>
          <a:bodyPr anchor="t" anchorCtr="0">
            <a:normAutofit/>
          </a:bodyPr>
          <a:lstStyle>
            <a:lvl1pPr marL="0" indent="0">
              <a:buNone/>
              <a:defRPr sz="1600">
                <a:solidFill>
                  <a:schemeClr val="accent3"/>
                </a:solidFill>
                <a:latin typeface="Neo Sans Intel Medium"/>
                <a:cs typeface="Neo Sans Intel Medium"/>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dirty="0" smtClean="0"/>
              <a:t>16pt Medium Subhead</a:t>
            </a:r>
            <a:endParaRPr lang="en-US" dirty="0"/>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EE2556C5-CE8C-6547-B838-EA80C61A4AF7}" type="slidenum">
              <a:rPr lang="en-US" smtClean="0"/>
              <a:pPr/>
              <a:t>‹#›</a:t>
            </a:fld>
            <a:endParaRPr lang="en-US"/>
          </a:p>
        </p:txBody>
      </p:sp>
      <p:cxnSp>
        <p:nvCxnSpPr>
          <p:cNvPr id="8" name="Straight Connector 7"/>
          <p:cNvCxnSpPr/>
          <p:nvPr userDrawn="1"/>
        </p:nvCxnSpPr>
        <p:spPr>
          <a:xfrm>
            <a:off x="8686800" y="6489700"/>
            <a:ext cx="0" cy="238125"/>
          </a:xfrm>
          <a:prstGeom prst="line">
            <a:avLst/>
          </a:prstGeom>
          <a:ln w="3175">
            <a:solidFill>
              <a:schemeClr val="accent1"/>
            </a:solidFill>
          </a:ln>
          <a:effectLst/>
        </p:spPr>
        <p:style>
          <a:lnRef idx="2">
            <a:schemeClr val="accent1"/>
          </a:lnRef>
          <a:fillRef idx="0">
            <a:schemeClr val="accent1"/>
          </a:fillRef>
          <a:effectRef idx="1">
            <a:schemeClr val="accent1"/>
          </a:effectRef>
          <a:fontRef idx="minor">
            <a:schemeClr val="tx1"/>
          </a:fontRef>
        </p:style>
      </p:cxnSp>
      <p:pic>
        <p:nvPicPr>
          <p:cNvPr id="10" name="Picture 9" descr="int_lookins_hrz_rgb_blue.png"/>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8240892" y="6490969"/>
            <a:ext cx="366547" cy="240031"/>
          </a:xfrm>
          <a:prstGeom prst="rect">
            <a:avLst/>
          </a:prstGeom>
        </p:spPr>
      </p:pic>
    </p:spTree>
    <p:extLst>
      <p:ext uri="{BB962C8B-B14F-4D97-AF65-F5344CB8AC3E}">
        <p14:creationId xmlns:p14="http://schemas.microsoft.com/office/powerpoint/2010/main" val="384376213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199" y="1689996"/>
            <a:ext cx="4032621" cy="4525963"/>
          </a:xfrm>
        </p:spPr>
        <p:txBody>
          <a:bodyPr/>
          <a:lstStyle>
            <a:lvl1pPr>
              <a:lnSpc>
                <a:spcPct val="110000"/>
              </a:lnSpc>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39966" y="1689996"/>
            <a:ext cx="3946833" cy="4525963"/>
          </a:xfrm>
        </p:spPr>
        <p:txBody>
          <a:bodyPr/>
          <a:lstStyle>
            <a:lvl1pPr>
              <a:lnSpc>
                <a:spcPct val="110000"/>
              </a:lnSpc>
              <a:defRPr sz="22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1F769F9-66CD-434C-A703-2B0E4350A45E}" type="datetime1">
              <a:rPr lang="en-US" smtClean="0"/>
              <a:pPr/>
              <a:t>2016-02-25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2556C5-CE8C-6547-B838-EA80C61A4AF7}" type="slidenum">
              <a:rPr lang="en-US" smtClean="0"/>
              <a:pPr/>
              <a:t>‹#›</a:t>
            </a:fld>
            <a:endParaRPr lang="en-US"/>
          </a:p>
        </p:txBody>
      </p:sp>
    </p:spTree>
    <p:extLst>
      <p:ext uri="{BB962C8B-B14F-4D97-AF65-F5344CB8AC3E}">
        <p14:creationId xmlns:p14="http://schemas.microsoft.com/office/powerpoint/2010/main" val="4062063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Freeform 11"/>
          <p:cNvSpPr/>
          <p:nvPr/>
        </p:nvSpPr>
        <p:spPr>
          <a:xfrm>
            <a:off x="0" y="6404405"/>
            <a:ext cx="9150839" cy="456141"/>
          </a:xfrm>
          <a:custGeom>
            <a:avLst/>
            <a:gdLst>
              <a:gd name="connsiteX0" fmla="*/ 9155339 w 9162317"/>
              <a:gd name="connsiteY0" fmla="*/ 0 h 460573"/>
              <a:gd name="connsiteX1" fmla="*/ 8352851 w 9162317"/>
              <a:gd name="connsiteY1" fmla="*/ 6978 h 460573"/>
              <a:gd name="connsiteX2" fmla="*/ 7829490 w 9162317"/>
              <a:gd name="connsiteY2" fmla="*/ 314027 h 460573"/>
              <a:gd name="connsiteX3" fmla="*/ 0 w 9162317"/>
              <a:gd name="connsiteY3" fmla="*/ 307048 h 460573"/>
              <a:gd name="connsiteX4" fmla="*/ 0 w 9162317"/>
              <a:gd name="connsiteY4" fmla="*/ 460573 h 460573"/>
              <a:gd name="connsiteX5" fmla="*/ 9162317 w 9162317"/>
              <a:gd name="connsiteY5" fmla="*/ 453594 h 460573"/>
              <a:gd name="connsiteX6" fmla="*/ 9155339 w 9162317"/>
              <a:gd name="connsiteY6" fmla="*/ 0 h 460573"/>
              <a:gd name="connsiteX0" fmla="*/ 9168064 w 9168064"/>
              <a:gd name="connsiteY0" fmla="*/ 2547 h 453595"/>
              <a:gd name="connsiteX1" fmla="*/ 8352851 w 9168064"/>
              <a:gd name="connsiteY1" fmla="*/ 0 h 453595"/>
              <a:gd name="connsiteX2" fmla="*/ 7829490 w 9168064"/>
              <a:gd name="connsiteY2" fmla="*/ 307049 h 453595"/>
              <a:gd name="connsiteX3" fmla="*/ 0 w 9168064"/>
              <a:gd name="connsiteY3" fmla="*/ 300070 h 453595"/>
              <a:gd name="connsiteX4" fmla="*/ 0 w 9168064"/>
              <a:gd name="connsiteY4" fmla="*/ 453595 h 453595"/>
              <a:gd name="connsiteX5" fmla="*/ 9162317 w 9168064"/>
              <a:gd name="connsiteY5" fmla="*/ 446616 h 453595"/>
              <a:gd name="connsiteX6" fmla="*/ 9168064 w 9168064"/>
              <a:gd name="connsiteY6" fmla="*/ 2547 h 453595"/>
              <a:gd name="connsiteX0" fmla="*/ 9168064 w 9168064"/>
              <a:gd name="connsiteY0" fmla="*/ 2547 h 456141"/>
              <a:gd name="connsiteX1" fmla="*/ 8352851 w 9168064"/>
              <a:gd name="connsiteY1" fmla="*/ 0 h 456141"/>
              <a:gd name="connsiteX2" fmla="*/ 7829490 w 9168064"/>
              <a:gd name="connsiteY2" fmla="*/ 307049 h 456141"/>
              <a:gd name="connsiteX3" fmla="*/ 0 w 9168064"/>
              <a:gd name="connsiteY3" fmla="*/ 300070 h 456141"/>
              <a:gd name="connsiteX4" fmla="*/ 0 w 9168064"/>
              <a:gd name="connsiteY4" fmla="*/ 453595 h 456141"/>
              <a:gd name="connsiteX5" fmla="*/ 9155954 w 9168064"/>
              <a:gd name="connsiteY5" fmla="*/ 456141 h 456141"/>
              <a:gd name="connsiteX6" fmla="*/ 9168064 w 9168064"/>
              <a:gd name="connsiteY6" fmla="*/ 2547 h 456141"/>
              <a:gd name="connsiteX0" fmla="*/ 9168064 w 9169169"/>
              <a:gd name="connsiteY0" fmla="*/ 2547 h 456141"/>
              <a:gd name="connsiteX1" fmla="*/ 8352851 w 9169169"/>
              <a:gd name="connsiteY1" fmla="*/ 0 h 456141"/>
              <a:gd name="connsiteX2" fmla="*/ 7829490 w 9169169"/>
              <a:gd name="connsiteY2" fmla="*/ 307049 h 456141"/>
              <a:gd name="connsiteX3" fmla="*/ 0 w 9169169"/>
              <a:gd name="connsiteY3" fmla="*/ 300070 h 456141"/>
              <a:gd name="connsiteX4" fmla="*/ 0 w 9169169"/>
              <a:gd name="connsiteY4" fmla="*/ 453595 h 456141"/>
              <a:gd name="connsiteX5" fmla="*/ 9168679 w 9169169"/>
              <a:gd name="connsiteY5" fmla="*/ 456141 h 456141"/>
              <a:gd name="connsiteX6" fmla="*/ 9168064 w 9169169"/>
              <a:gd name="connsiteY6" fmla="*/ 2547 h 45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9169" h="456141">
                <a:moveTo>
                  <a:pt x="9168064" y="2547"/>
                </a:moveTo>
                <a:lnTo>
                  <a:pt x="8352851" y="0"/>
                </a:lnTo>
                <a:lnTo>
                  <a:pt x="7829490" y="307049"/>
                </a:lnTo>
                <a:lnTo>
                  <a:pt x="0" y="300070"/>
                </a:lnTo>
                <a:lnTo>
                  <a:pt x="0" y="453595"/>
                </a:lnTo>
                <a:lnTo>
                  <a:pt x="9168679" y="456141"/>
                </a:lnTo>
                <a:cubicBezTo>
                  <a:pt x="9170595" y="308118"/>
                  <a:pt x="9166148" y="150570"/>
                  <a:pt x="9168064" y="2547"/>
                </a:cubicBezTo>
                <a:close/>
              </a:path>
            </a:pathLst>
          </a:cu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231620"/>
            <a:ext cx="8229600" cy="988746"/>
          </a:xfrm>
          <a:prstGeom prst="rect">
            <a:avLst/>
          </a:prstGeom>
        </p:spPr>
        <p:txBody>
          <a:bodyPr vert="horz" lIns="0" tIns="0" rIns="0" bIns="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5612" y="1700784"/>
            <a:ext cx="8167047" cy="4525963"/>
          </a:xfrm>
          <a:prstGeom prst="rect">
            <a:avLst/>
          </a:prstGeom>
        </p:spPr>
        <p:txBody>
          <a:bodyPr vert="horz" lIns="0" tIns="0" rIns="0" bIns="0" rtlCol="0">
            <a:normAutofit/>
          </a:bodyPr>
          <a:lstStyle/>
          <a:p>
            <a:pPr lvl="0"/>
            <a:r>
              <a:rPr lang="en-US" dirty="0" smtClean="0"/>
              <a:t>Click to edit Master text styles</a:t>
            </a:r>
          </a:p>
          <a:p>
            <a:pPr lvl="1"/>
            <a:r>
              <a:rPr lang="en-US" dirty="0" smtClean="0"/>
              <a:t>18pt Regular Big Bullet One</a:t>
            </a:r>
          </a:p>
          <a:p>
            <a:pPr lvl="2"/>
            <a:r>
              <a:rPr lang="en-US" dirty="0" smtClean="0"/>
              <a:t>Sub-bullet</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900">
                <a:solidFill>
                  <a:schemeClr val="tx1">
                    <a:tint val="75000"/>
                  </a:schemeClr>
                </a:solidFill>
                <a:latin typeface="Neo Sans Intel"/>
              </a:defRPr>
            </a:lvl1pPr>
          </a:lstStyle>
          <a:p>
            <a:fld id="{C8B5CA9C-FFAE-734D-8488-685557D6D07F}" type="datetime1">
              <a:rPr lang="en-US" smtClean="0"/>
              <a:pPr/>
              <a:t>2016-02-25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900">
                <a:solidFill>
                  <a:schemeClr val="tx1">
                    <a:tint val="75000"/>
                  </a:schemeClr>
                </a:solidFill>
                <a:latin typeface="Neo Sans Intel"/>
              </a:defRPr>
            </a:lvl1pPr>
          </a:lstStyle>
          <a:p>
            <a:endParaRPr lang="en-US" dirty="0"/>
          </a:p>
        </p:txBody>
      </p:sp>
      <p:sp>
        <p:nvSpPr>
          <p:cNvPr id="6" name="Slide Number Placeholder 5"/>
          <p:cNvSpPr>
            <a:spLocks noGrp="1"/>
          </p:cNvSpPr>
          <p:nvPr>
            <p:ph type="sldNum" sz="quarter" idx="4"/>
          </p:nvPr>
        </p:nvSpPr>
        <p:spPr>
          <a:xfrm>
            <a:off x="6872352" y="6456190"/>
            <a:ext cx="2133600" cy="365125"/>
          </a:xfrm>
          <a:prstGeom prst="rect">
            <a:avLst/>
          </a:prstGeom>
        </p:spPr>
        <p:txBody>
          <a:bodyPr vert="horz" lIns="0" tIns="0" rIns="0" bIns="0" rtlCol="0" anchor="ctr"/>
          <a:lstStyle>
            <a:lvl1pPr algn="r">
              <a:defRPr sz="900">
                <a:solidFill>
                  <a:srgbClr val="FFFFFF"/>
                </a:solidFill>
                <a:latin typeface="Neo Sans Intel Light"/>
                <a:cs typeface="Neo Sans Intel Light"/>
              </a:defRPr>
            </a:lvl1pPr>
          </a:lstStyle>
          <a:p>
            <a:fld id="{EE2556C5-CE8C-6547-B838-EA80C61A4AF7}" type="slidenum">
              <a:rPr lang="en-US" smtClean="0"/>
              <a:pPr/>
              <a:t>‹#›</a:t>
            </a:fld>
            <a:endParaRPr lang="en-US" dirty="0"/>
          </a:p>
        </p:txBody>
      </p:sp>
      <p:cxnSp>
        <p:nvCxnSpPr>
          <p:cNvPr id="11" name="Straight Connector 10"/>
          <p:cNvCxnSpPr/>
          <p:nvPr/>
        </p:nvCxnSpPr>
        <p:spPr>
          <a:xfrm>
            <a:off x="8725284" y="6509752"/>
            <a:ext cx="0" cy="238125"/>
          </a:xfrm>
          <a:prstGeom prst="line">
            <a:avLst/>
          </a:prstGeom>
          <a:ln w="3175">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0" name="Picture 9" descr="int_lookins_hrz_rgb_wht_24.png"/>
          <p:cNvPicPr>
            <a:picLocks noChangeAspect="1"/>
          </p:cNvPicPr>
          <p:nvPr/>
        </p:nvPicPr>
        <p:blipFill rotWithShape="1">
          <a:blip r:embed="rId14" cstate="screen">
            <a:extLst>
              <a:ext uri="{28A0092B-C50C-407E-A947-70E740481C1C}">
                <a14:useLocalDpi xmlns:a14="http://schemas.microsoft.com/office/drawing/2010/main" val="0"/>
              </a:ext>
            </a:extLst>
          </a:blip>
          <a:srcRect r="53442"/>
          <a:stretch/>
        </p:blipFill>
        <p:spPr>
          <a:xfrm>
            <a:off x="8240431" y="6511163"/>
            <a:ext cx="390751" cy="246888"/>
          </a:xfrm>
          <a:prstGeom prst="rect">
            <a:avLst/>
          </a:prstGeom>
        </p:spPr>
      </p:pic>
    </p:spTree>
    <p:extLst>
      <p:ext uri="{BB962C8B-B14F-4D97-AF65-F5344CB8AC3E}">
        <p14:creationId xmlns:p14="http://schemas.microsoft.com/office/powerpoint/2010/main" val="3786227823"/>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62" r:id="rId4"/>
    <p:sldLayoutId id="2147483660" r:id="rId5"/>
    <p:sldLayoutId id="2147483664" r:id="rId6"/>
    <p:sldLayoutId id="2147483651" r:id="rId7"/>
    <p:sldLayoutId id="2147483665" r:id="rId8"/>
    <p:sldLayoutId id="2147483652" r:id="rId9"/>
    <p:sldLayoutId id="2147483654" r:id="rId10"/>
    <p:sldLayoutId id="2147483655" r:id="rId11"/>
    <p:sldLayoutId id="2147483666" r:id="rId12"/>
  </p:sldLayoutIdLst>
  <p:timing>
    <p:tnLst>
      <p:par>
        <p:cTn id="1" dur="indefinite" restart="never" nodeType="tmRoot"/>
      </p:par>
    </p:tnLst>
  </p:timing>
  <p:hf hdr="0" ftr="0" dt="0"/>
  <p:txStyles>
    <p:titleStyle>
      <a:lvl1pPr algn="l" defTabSz="457200" rtl="0" eaLnBrk="1" latinLnBrk="0" hangingPunct="1">
        <a:spcBef>
          <a:spcPct val="0"/>
        </a:spcBef>
        <a:buNone/>
        <a:defRPr sz="3600" kern="1200">
          <a:solidFill>
            <a:schemeClr val="accent1"/>
          </a:solidFill>
          <a:latin typeface="Neo Sans Intel Light"/>
          <a:ea typeface="+mj-ea"/>
          <a:cs typeface="+mj-cs"/>
        </a:defRPr>
      </a:lvl1pPr>
    </p:titleStyle>
    <p:bodyStyle>
      <a:lvl1pPr marL="0" indent="0" algn="l" defTabSz="457200" rtl="0" eaLnBrk="1" latinLnBrk="0" hangingPunct="1">
        <a:spcBef>
          <a:spcPts val="1200"/>
        </a:spcBef>
        <a:spcAft>
          <a:spcPts val="0"/>
        </a:spcAft>
        <a:buFont typeface="Arial"/>
        <a:buNone/>
        <a:defRPr sz="2200" b="0" kern="1200">
          <a:solidFill>
            <a:srgbClr val="0071C5"/>
          </a:solidFill>
          <a:latin typeface="Neo Sans Intel"/>
          <a:ea typeface="+mn-ea"/>
          <a:cs typeface="Neo Sans Intel"/>
        </a:defRPr>
      </a:lvl1pPr>
      <a:lvl2pPr marL="225425" indent="-225425" algn="l" defTabSz="457200" rtl="0" eaLnBrk="1" latinLnBrk="0" hangingPunct="1">
        <a:spcBef>
          <a:spcPts val="1200"/>
        </a:spcBef>
        <a:buFont typeface="Wingdings" charset="2"/>
        <a:buChar char="§"/>
        <a:defRPr sz="1800" kern="1200" baseline="0">
          <a:solidFill>
            <a:schemeClr val="tx2"/>
          </a:solidFill>
          <a:latin typeface="Neo Sans Intel"/>
          <a:ea typeface="+mn-ea"/>
          <a:cs typeface="Neo Sans Intel Medium"/>
        </a:defRPr>
      </a:lvl2pPr>
      <a:lvl3pPr marL="571500" indent="-228600" algn="l" defTabSz="457200" rtl="0" eaLnBrk="1" latinLnBrk="0" hangingPunct="1">
        <a:spcBef>
          <a:spcPts val="800"/>
        </a:spcBef>
        <a:buFont typeface="Wingdings" charset="2"/>
        <a:buChar char="§"/>
        <a:defRPr sz="1800" kern="1200">
          <a:solidFill>
            <a:schemeClr val="tx2"/>
          </a:solidFill>
          <a:latin typeface="Neo Sans Intel"/>
          <a:ea typeface="+mn-ea"/>
          <a:cs typeface="Neo Sans Intel"/>
        </a:defRPr>
      </a:lvl3pPr>
      <a:lvl4pPr marL="969963" indent="-228600" algn="l" defTabSz="457200" rtl="0" eaLnBrk="1" latinLnBrk="0" hangingPunct="1">
        <a:spcBef>
          <a:spcPct val="20000"/>
        </a:spcBef>
        <a:buFont typeface="Arial"/>
        <a:buChar char="–"/>
        <a:defRPr sz="1600" kern="1200">
          <a:solidFill>
            <a:schemeClr val="tx2"/>
          </a:solidFill>
          <a:latin typeface="Neo Sans Intel"/>
          <a:ea typeface="+mn-ea"/>
          <a:cs typeface="Neo Sans Intel"/>
        </a:defRPr>
      </a:lvl4pPr>
      <a:lvl5pPr marL="1319213" indent="-228600" algn="l" defTabSz="457200" rtl="0" eaLnBrk="1" latinLnBrk="0" hangingPunct="1">
        <a:spcBef>
          <a:spcPct val="20000"/>
        </a:spcBef>
        <a:buFont typeface="Arial"/>
        <a:buChar char="»"/>
        <a:defRPr sz="1400" kern="1200">
          <a:solidFill>
            <a:schemeClr val="tx2"/>
          </a:solidFill>
          <a:latin typeface="Neo Sans Intel"/>
          <a:ea typeface="+mn-ea"/>
          <a:cs typeface="Neo Sans Inte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0739" y="2961596"/>
            <a:ext cx="7686686" cy="972049"/>
          </a:xfrm>
        </p:spPr>
        <p:txBody>
          <a:bodyPr>
            <a:noAutofit/>
          </a:bodyPr>
          <a:lstStyle/>
          <a:p>
            <a:r>
              <a:rPr lang="ru-RU" sz="3200" dirty="0" smtClean="0">
                <a:latin typeface="Verdana" panose="020B0604030504040204" pitchFamily="34" charset="0"/>
                <a:ea typeface="Verdana" panose="020B0604030504040204" pitchFamily="34" charset="0"/>
                <a:cs typeface="Verdana" panose="020B0604030504040204" pitchFamily="34" charset="0"/>
              </a:rPr>
              <a:t>Тема </a:t>
            </a:r>
            <a:r>
              <a:rPr lang="ru-RU" sz="3200" dirty="0">
                <a:latin typeface="Verdana" panose="020B0604030504040204" pitchFamily="34" charset="0"/>
                <a:ea typeface="Verdana" panose="020B0604030504040204" pitchFamily="34" charset="0"/>
                <a:cs typeface="Verdana" panose="020B0604030504040204" pitchFamily="34" charset="0"/>
              </a:rPr>
              <a:t>1: </a:t>
            </a:r>
            <a:br>
              <a:rPr lang="ru-RU" sz="3200" dirty="0">
                <a:latin typeface="Verdana" panose="020B0604030504040204" pitchFamily="34" charset="0"/>
                <a:ea typeface="Verdana" panose="020B0604030504040204" pitchFamily="34" charset="0"/>
                <a:cs typeface="Verdana" panose="020B0604030504040204" pitchFamily="34" charset="0"/>
              </a:rPr>
            </a:br>
            <a:r>
              <a:rPr lang="ru-RU" sz="3200" dirty="0">
                <a:latin typeface="Verdana" panose="020B0604030504040204" pitchFamily="34" charset="0"/>
                <a:ea typeface="Verdana" panose="020B0604030504040204" pitchFamily="34" charset="0"/>
                <a:cs typeface="Verdana" panose="020B0604030504040204" pitchFamily="34" charset="0"/>
              </a:rPr>
              <a:t>Введение в цикл разработки </a:t>
            </a:r>
            <a:r>
              <a:rPr lang="ru-RU" sz="3200" dirty="0" smtClean="0">
                <a:latin typeface="Verdana" panose="020B0604030504040204" pitchFamily="34" charset="0"/>
                <a:ea typeface="Verdana" panose="020B0604030504040204" pitchFamily="34" charset="0"/>
                <a:cs typeface="Verdana" panose="020B0604030504040204" pitchFamily="34" charset="0"/>
              </a:rPr>
              <a:t>ПО</a:t>
            </a:r>
            <a:endParaRPr lang="en-US" sz="3200" dirty="0">
              <a:latin typeface="Verdana" panose="020B0604030504040204" pitchFamily="34" charset="0"/>
              <a:ea typeface="Verdana" panose="020B0604030504040204" pitchFamily="34" charset="0"/>
              <a:cs typeface="Verdana" panose="020B0604030504040204" pitchFamily="34" charset="0"/>
            </a:endParaRPr>
          </a:p>
        </p:txBody>
      </p:sp>
      <p:sp>
        <p:nvSpPr>
          <p:cNvPr id="5" name="Subtitle 4"/>
          <p:cNvSpPr>
            <a:spLocks noGrp="1"/>
          </p:cNvSpPr>
          <p:nvPr>
            <p:ph type="subTitle" idx="1"/>
          </p:nvPr>
        </p:nvSpPr>
        <p:spPr>
          <a:xfrm>
            <a:off x="481013" y="5066657"/>
            <a:ext cx="6330212" cy="765758"/>
          </a:xfrm>
        </p:spPr>
        <p:txBody>
          <a:bodyPr>
            <a:noAutofit/>
          </a:bodyPr>
          <a:lstStyle/>
          <a:p>
            <a:r>
              <a:rPr lang="ru-RU" dirty="0"/>
              <a:t>Виценко А.Ю., Крюков А.К., Моренов О.А</a:t>
            </a:r>
            <a:r>
              <a:rPr lang="en-US" dirty="0"/>
              <a:t>.</a:t>
            </a:r>
            <a:r>
              <a:rPr lang="ru-RU" dirty="0"/>
              <a:t>, Пряхин И.В., Семенов Д.С</a:t>
            </a:r>
            <a:r>
              <a:rPr lang="en-US" dirty="0"/>
              <a:t>.</a:t>
            </a:r>
            <a:r>
              <a:rPr lang="ru-RU" dirty="0"/>
              <a:t>, Чиликин Е.В. </a:t>
            </a:r>
            <a:endParaRPr lang="en-US" dirty="0"/>
          </a:p>
          <a:p>
            <a:r>
              <a:rPr lang="en-US" dirty="0" smtClean="0">
                <a:latin typeface="Verdana" panose="020B0604030504040204" pitchFamily="34" charset="0"/>
                <a:ea typeface="Verdana" panose="020B0604030504040204" pitchFamily="34" charset="0"/>
                <a:cs typeface="Verdana" panose="020B0604030504040204" pitchFamily="34" charset="0"/>
              </a:rPr>
              <a:t>Intel</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026423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sz="3200" b="1" dirty="0">
                <a:latin typeface="Verdana" panose="020B0604030504040204" pitchFamily="34" charset="0"/>
                <a:ea typeface="Verdana" panose="020B0604030504040204" pitchFamily="34" charset="0"/>
                <a:cs typeface="Verdana" panose="020B0604030504040204" pitchFamily="34" charset="0"/>
              </a:rPr>
              <a:t>Понятие качества продукта</a:t>
            </a:r>
            <a:endParaRPr lang="en-US" sz="3200"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2"/>
          </p:nvPr>
        </p:nvSpPr>
        <p:spPr/>
        <p:txBody>
          <a:bodyPr/>
          <a:lstStyle/>
          <a:p>
            <a:fld id="{EE2556C5-CE8C-6547-B838-EA80C61A4AF7}" type="slidenum">
              <a:rPr lang="en-US" smtClean="0"/>
              <a:pPr/>
              <a:t>10</a:t>
            </a:fld>
            <a:endParaRPr lang="en-US"/>
          </a:p>
        </p:txBody>
      </p:sp>
      <p:sp>
        <p:nvSpPr>
          <p:cNvPr id="7" name="Content Placeholder 2"/>
          <p:cNvSpPr>
            <a:spLocks noGrp="1"/>
          </p:cNvSpPr>
          <p:nvPr>
            <p:ph idx="1"/>
          </p:nvPr>
        </p:nvSpPr>
        <p:spPr>
          <a:xfrm>
            <a:off x="457200" y="1140178"/>
            <a:ext cx="8229600" cy="5181600"/>
          </a:xfrm>
        </p:spPr>
        <p:txBody>
          <a:bodyPr>
            <a:noAutofit/>
          </a:bodyPr>
          <a:lstStyle/>
          <a:p>
            <a:r>
              <a:rPr lang="ru-RU" sz="2000" b="1" dirty="0">
                <a:latin typeface="Verdana" panose="020B0604030504040204" pitchFamily="34" charset="0"/>
                <a:ea typeface="Verdana" panose="020B0604030504040204" pitchFamily="34" charset="0"/>
                <a:cs typeface="Verdana" panose="020B0604030504040204" pitchFamily="34" charset="0"/>
              </a:rPr>
              <a:t>Факторы качества: </a:t>
            </a:r>
          </a:p>
          <a:p>
            <a:pPr lvl="1"/>
            <a:r>
              <a:rPr lang="ru-RU" sz="20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Портируемость</a:t>
            </a:r>
            <a:endParaRPr lang="ru-RU" sz="20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lvl="1"/>
            <a:r>
              <a:rPr lang="ru-RU" sz="20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Сопровождаемость</a:t>
            </a:r>
            <a:endParaRPr lang="ru-RU" sz="20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lvl="1"/>
            <a:r>
              <a:rPr lang="ru-RU" sz="20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Тестируемость</a:t>
            </a:r>
          </a:p>
          <a:p>
            <a:pPr lvl="1"/>
            <a:endParaRPr lang="ru-RU" sz="20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lvl="1"/>
            <a:r>
              <a:rPr lang="ru-RU" sz="20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Эффективность</a:t>
            </a:r>
            <a:endParaRPr lang="ru-RU" sz="20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lvl="1"/>
            <a:r>
              <a:rPr lang="ru-RU" sz="2000" dirty="0">
                <a:solidFill>
                  <a:schemeClr val="tx1"/>
                </a:solidFill>
                <a:latin typeface="Verdana" panose="020B0604030504040204" pitchFamily="34" charset="0"/>
                <a:ea typeface="Verdana" panose="020B0604030504040204" pitchFamily="34" charset="0"/>
                <a:cs typeface="Verdana" panose="020B0604030504040204" pitchFamily="34" charset="0"/>
              </a:rPr>
              <a:t>Согласованность</a:t>
            </a:r>
          </a:p>
          <a:p>
            <a:pPr lvl="1"/>
            <a:r>
              <a:rPr lang="ru-RU" sz="20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Понятность</a:t>
            </a:r>
            <a:endParaRPr lang="ru-RU" sz="20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lvl="1"/>
            <a:r>
              <a:rPr lang="ru-RU" sz="20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Удобство </a:t>
            </a:r>
            <a:r>
              <a:rPr lang="ru-RU" sz="2000" dirty="0">
                <a:solidFill>
                  <a:schemeClr val="tx1"/>
                </a:solidFill>
                <a:latin typeface="Verdana" panose="020B0604030504040204" pitchFamily="34" charset="0"/>
                <a:ea typeface="Verdana" panose="020B0604030504040204" pitchFamily="34" charset="0"/>
                <a:cs typeface="Verdana" panose="020B0604030504040204" pitchFamily="34" charset="0"/>
              </a:rPr>
              <a:t>использования</a:t>
            </a:r>
          </a:p>
          <a:p>
            <a:pPr lvl="1"/>
            <a:r>
              <a:rPr lang="ru-RU" sz="20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Полнота</a:t>
            </a:r>
            <a:endParaRPr lang="ru-RU" sz="2000" b="1" dirty="0" smtClean="0">
              <a:solidFill>
                <a:schemeClr val="tx1"/>
              </a:solidFill>
              <a:latin typeface="Verdana" panose="020B0604030504040204" pitchFamily="34" charset="0"/>
              <a:ea typeface="Verdana" panose="020B0604030504040204" pitchFamily="34" charset="0"/>
              <a:cs typeface="Verdana" panose="020B0604030504040204" pitchFamily="34" charset="0"/>
            </a:endParaRPr>
          </a:p>
          <a:p>
            <a:pPr lvl="1"/>
            <a:r>
              <a:rPr lang="ru-RU" sz="20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Безопасность</a:t>
            </a:r>
            <a:endParaRPr lang="ru-RU" sz="2000" dirty="0">
              <a:solidFill>
                <a:schemeClr val="tx1"/>
              </a:solidFill>
              <a:latin typeface="Verdana" panose="020B0604030504040204" pitchFamily="34" charset="0"/>
              <a:ea typeface="Verdana" panose="020B0604030504040204" pitchFamily="34" charset="0"/>
              <a:cs typeface="Verdana" panose="020B0604030504040204" pitchFamily="34" charset="0"/>
            </a:endParaRPr>
          </a:p>
          <a:p>
            <a:pPr lvl="1"/>
            <a:r>
              <a:rPr lang="ru-RU" sz="2000" dirty="0" smtClean="0">
                <a:solidFill>
                  <a:schemeClr val="tx1"/>
                </a:solidFill>
                <a:latin typeface="Verdana" panose="020B0604030504040204" pitchFamily="34" charset="0"/>
                <a:ea typeface="Verdana" panose="020B0604030504040204" pitchFamily="34" charset="0"/>
                <a:cs typeface="Verdana" panose="020B0604030504040204" pitchFamily="34" charset="0"/>
              </a:rPr>
              <a:t>Надёжность</a:t>
            </a:r>
            <a:endParaRPr lang="ru-RU" sz="2000" dirty="0">
              <a:solidFill>
                <a:schemeClr val="tx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9950040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sz="3200" b="1" dirty="0">
                <a:latin typeface="Verdana" panose="020B0604030504040204" pitchFamily="34" charset="0"/>
                <a:ea typeface="Verdana" panose="020B0604030504040204" pitchFamily="34" charset="0"/>
                <a:cs typeface="Verdana" panose="020B0604030504040204" pitchFamily="34" charset="0"/>
              </a:rPr>
              <a:t>Стандарты  качества</a:t>
            </a:r>
            <a:endParaRPr lang="en-US" sz="3200"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2"/>
          </p:nvPr>
        </p:nvSpPr>
        <p:spPr/>
        <p:txBody>
          <a:bodyPr/>
          <a:lstStyle/>
          <a:p>
            <a:fld id="{EE2556C5-CE8C-6547-B838-EA80C61A4AF7}" type="slidenum">
              <a:rPr lang="en-US" smtClean="0"/>
              <a:pPr/>
              <a:t>11</a:t>
            </a:fld>
            <a:endParaRPr lang="en-US"/>
          </a:p>
        </p:txBody>
      </p:sp>
      <p:sp>
        <p:nvSpPr>
          <p:cNvPr id="7" name="Content Placeholder 2"/>
          <p:cNvSpPr>
            <a:spLocks noGrp="1"/>
          </p:cNvSpPr>
          <p:nvPr>
            <p:ph idx="1"/>
          </p:nvPr>
        </p:nvSpPr>
        <p:spPr>
          <a:xfrm>
            <a:off x="457200" y="1699368"/>
            <a:ext cx="8229600" cy="4525963"/>
          </a:xfrm>
        </p:spPr>
        <p:txBody>
          <a:bodyPr>
            <a:normAutofit/>
          </a:bodyPr>
          <a:lstStyle/>
          <a:p>
            <a:pPr indent="-296863">
              <a:lnSpc>
                <a:spcPct val="80000"/>
              </a:lnSpc>
              <a:spcBef>
                <a:spcPts val="600"/>
              </a:spcBef>
              <a:tabLst>
                <a:tab pos="298450" algn="l"/>
                <a:tab pos="403225" algn="l"/>
                <a:tab pos="852488" algn="l"/>
                <a:tab pos="1301750" algn="l"/>
                <a:tab pos="1751013" algn="l"/>
                <a:tab pos="2200275" algn="l"/>
                <a:tab pos="2649538" algn="l"/>
                <a:tab pos="3098800" algn="l"/>
                <a:tab pos="3548063" algn="l"/>
                <a:tab pos="3997325" algn="l"/>
                <a:tab pos="4446588" algn="l"/>
                <a:tab pos="4895850" algn="l"/>
                <a:tab pos="5345113" algn="l"/>
                <a:tab pos="5794375" algn="l"/>
                <a:tab pos="6243638" algn="l"/>
                <a:tab pos="6692900" algn="l"/>
                <a:tab pos="7142163" algn="l"/>
                <a:tab pos="7591425" algn="l"/>
                <a:tab pos="8040688" algn="l"/>
                <a:tab pos="8489950" algn="l"/>
                <a:tab pos="8939213" algn="l"/>
              </a:tabLst>
            </a:pPr>
            <a:r>
              <a:rPr lang="ru-RU" dirty="0">
                <a:latin typeface="Verdana" panose="020B0604030504040204" pitchFamily="34" charset="0"/>
                <a:ea typeface="Verdana" panose="020B0604030504040204" pitchFamily="34" charset="0"/>
                <a:cs typeface="Verdana" panose="020B0604030504040204" pitchFamily="34" charset="0"/>
              </a:rPr>
              <a:t>Управление качеством </a:t>
            </a:r>
            <a:r>
              <a:rPr lang="ru-RU" dirty="0" smtClean="0">
                <a:latin typeface="Verdana" panose="020B0604030504040204" pitchFamily="34" charset="0"/>
                <a:ea typeface="Verdana" panose="020B0604030504040204" pitchFamily="34" charset="0"/>
                <a:cs typeface="Verdana" panose="020B0604030504040204" pitchFamily="34" charset="0"/>
              </a:rPr>
              <a:t>обычно </a:t>
            </a:r>
            <a:r>
              <a:rPr lang="ru-RU" dirty="0">
                <a:latin typeface="Verdana" panose="020B0604030504040204" pitchFamily="34" charset="0"/>
                <a:ea typeface="Verdana" panose="020B0604030504040204" pitchFamily="34" charset="0"/>
                <a:cs typeface="Verdana" panose="020B0604030504040204" pitchFamily="34" charset="0"/>
              </a:rPr>
              <a:t>упоминается </a:t>
            </a:r>
            <a:r>
              <a:rPr lang="ru-RU" dirty="0" smtClean="0">
                <a:latin typeface="Verdana" panose="020B0604030504040204" pitchFamily="34" charset="0"/>
                <a:ea typeface="Verdana" panose="020B0604030504040204" pitchFamily="34" charset="0"/>
                <a:cs typeface="Verdana" panose="020B0604030504040204" pitchFamily="34" charset="0"/>
              </a:rPr>
              <a:t>в</a:t>
            </a:r>
            <a:r>
              <a:rPr lang="en-US" dirty="0" smtClean="0">
                <a:latin typeface="Verdana" panose="020B0604030504040204" pitchFamily="34" charset="0"/>
                <a:ea typeface="Verdana" panose="020B0604030504040204" pitchFamily="34" charset="0"/>
                <a:cs typeface="Verdana" panose="020B0604030504040204" pitchFamily="34" charset="0"/>
              </a:rPr>
              <a:t> </a:t>
            </a:r>
            <a:r>
              <a:rPr lang="ru-RU" dirty="0" smtClean="0">
                <a:latin typeface="Verdana" panose="020B0604030504040204" pitchFamily="34" charset="0"/>
                <a:ea typeface="Verdana" panose="020B0604030504040204" pitchFamily="34" charset="0"/>
                <a:cs typeface="Verdana" panose="020B0604030504040204" pitchFamily="34" charset="0"/>
              </a:rPr>
              <a:t>контексте нескольких систем. Мы рассмотрим: </a:t>
            </a:r>
            <a:endParaRPr lang="ru-RU" dirty="0">
              <a:latin typeface="Verdana" panose="020B0604030504040204" pitchFamily="34" charset="0"/>
              <a:ea typeface="Verdana" panose="020B0604030504040204" pitchFamily="34" charset="0"/>
              <a:cs typeface="Verdana" panose="020B0604030504040204" pitchFamily="34" charset="0"/>
            </a:endParaRPr>
          </a:p>
          <a:p>
            <a:pPr marL="296863" indent="-296863">
              <a:lnSpc>
                <a:spcPct val="80000"/>
              </a:lnSpc>
              <a:spcBef>
                <a:spcPts val="600"/>
              </a:spcBef>
              <a:tabLst>
                <a:tab pos="298450" algn="l"/>
                <a:tab pos="403225" algn="l"/>
                <a:tab pos="852488" algn="l"/>
                <a:tab pos="1301750" algn="l"/>
                <a:tab pos="1751013" algn="l"/>
                <a:tab pos="2200275" algn="l"/>
                <a:tab pos="2649538" algn="l"/>
                <a:tab pos="3098800" algn="l"/>
                <a:tab pos="3548063" algn="l"/>
                <a:tab pos="3997325" algn="l"/>
                <a:tab pos="4446588" algn="l"/>
                <a:tab pos="4895850" algn="l"/>
                <a:tab pos="5345113" algn="l"/>
                <a:tab pos="5794375" algn="l"/>
                <a:tab pos="6243638" algn="l"/>
                <a:tab pos="6692900" algn="l"/>
                <a:tab pos="7142163" algn="l"/>
                <a:tab pos="7591425" algn="l"/>
                <a:tab pos="8040688" algn="l"/>
                <a:tab pos="8489950" algn="l"/>
                <a:tab pos="8939213" algn="l"/>
              </a:tabLst>
            </a:pPr>
            <a:endParaRPr lang="ru-RU" dirty="0">
              <a:latin typeface="Verdana" panose="020B0604030504040204" pitchFamily="34" charset="0"/>
              <a:ea typeface="Verdana" panose="020B0604030504040204" pitchFamily="34" charset="0"/>
              <a:cs typeface="Verdana" panose="020B0604030504040204" pitchFamily="34" charset="0"/>
            </a:endParaRPr>
          </a:p>
          <a:p>
            <a:pPr marL="296863" indent="-296863">
              <a:lnSpc>
                <a:spcPct val="80000"/>
              </a:lnSpc>
              <a:spcBef>
                <a:spcPts val="600"/>
              </a:spcBef>
              <a:buClr>
                <a:srgbClr val="FF0000"/>
              </a:buClr>
              <a:buSzPct val="150000"/>
              <a:tabLst>
                <a:tab pos="298450" algn="l"/>
                <a:tab pos="403225" algn="l"/>
                <a:tab pos="852488" algn="l"/>
                <a:tab pos="1301750" algn="l"/>
                <a:tab pos="1751013" algn="l"/>
                <a:tab pos="2200275" algn="l"/>
                <a:tab pos="2649538" algn="l"/>
                <a:tab pos="3098800" algn="l"/>
                <a:tab pos="3548063" algn="l"/>
                <a:tab pos="3997325" algn="l"/>
                <a:tab pos="4446588" algn="l"/>
                <a:tab pos="4895850" algn="l"/>
                <a:tab pos="5345113" algn="l"/>
                <a:tab pos="5794375" algn="l"/>
                <a:tab pos="6243638" algn="l"/>
                <a:tab pos="6692900" algn="l"/>
                <a:tab pos="7142163" algn="l"/>
                <a:tab pos="7591425" algn="l"/>
                <a:tab pos="8040688" algn="l"/>
                <a:tab pos="8489950" algn="l"/>
                <a:tab pos="8939213" algn="l"/>
              </a:tabLst>
            </a:pPr>
            <a:r>
              <a:rPr lang="ru-RU" dirty="0">
                <a:latin typeface="Verdana" panose="020B0604030504040204" pitchFamily="34" charset="0"/>
                <a:ea typeface="Verdana" panose="020B0604030504040204" pitchFamily="34" charset="0"/>
                <a:cs typeface="Verdana" panose="020B0604030504040204" pitchFamily="34" charset="0"/>
              </a:rPr>
              <a:t>Стандарты системы качества </a:t>
            </a:r>
            <a:r>
              <a:rPr lang="ru-RU" b="1" dirty="0">
                <a:latin typeface="Verdana" panose="020B0604030504040204" pitchFamily="34" charset="0"/>
                <a:ea typeface="Verdana" panose="020B0604030504040204" pitchFamily="34" charset="0"/>
                <a:cs typeface="Verdana" panose="020B0604030504040204" pitchFamily="34" charset="0"/>
              </a:rPr>
              <a:t>ISO</a:t>
            </a:r>
            <a:r>
              <a:rPr lang="en-US" b="1" dirty="0">
                <a:latin typeface="Verdana" panose="020B0604030504040204" pitchFamily="34" charset="0"/>
                <a:ea typeface="Verdana" panose="020B0604030504040204" pitchFamily="34" charset="0"/>
                <a:cs typeface="Verdana" panose="020B0604030504040204" pitchFamily="34" charset="0"/>
              </a:rPr>
              <a:t> </a:t>
            </a:r>
            <a:r>
              <a:rPr lang="ru-RU" b="1" dirty="0">
                <a:latin typeface="Verdana" panose="020B0604030504040204" pitchFamily="34" charset="0"/>
                <a:ea typeface="Verdana" panose="020B0604030504040204" pitchFamily="34" charset="0"/>
                <a:cs typeface="Verdana" panose="020B0604030504040204" pitchFamily="34" charset="0"/>
              </a:rPr>
              <a:t>9000</a:t>
            </a:r>
          </a:p>
          <a:p>
            <a:pPr marL="296863" indent="-296863">
              <a:lnSpc>
                <a:spcPct val="80000"/>
              </a:lnSpc>
              <a:spcBef>
                <a:spcPts val="600"/>
              </a:spcBef>
              <a:buClr>
                <a:srgbClr val="FF0000"/>
              </a:buClr>
              <a:buSzPct val="150000"/>
              <a:tabLst>
                <a:tab pos="298450" algn="l"/>
                <a:tab pos="403225" algn="l"/>
                <a:tab pos="852488" algn="l"/>
                <a:tab pos="1301750" algn="l"/>
                <a:tab pos="1751013" algn="l"/>
                <a:tab pos="2200275" algn="l"/>
                <a:tab pos="2649538" algn="l"/>
                <a:tab pos="3098800" algn="l"/>
                <a:tab pos="3548063" algn="l"/>
                <a:tab pos="3997325" algn="l"/>
                <a:tab pos="4446588" algn="l"/>
                <a:tab pos="4895850" algn="l"/>
                <a:tab pos="5345113" algn="l"/>
                <a:tab pos="5794375" algn="l"/>
                <a:tab pos="6243638" algn="l"/>
                <a:tab pos="6692900" algn="l"/>
                <a:tab pos="7142163" algn="l"/>
                <a:tab pos="7591425" algn="l"/>
                <a:tab pos="8040688" algn="l"/>
                <a:tab pos="8489950" algn="l"/>
                <a:tab pos="8939213" algn="l"/>
              </a:tabLst>
            </a:pPr>
            <a:endParaRPr lang="ru-RU" dirty="0">
              <a:latin typeface="Verdana" panose="020B0604030504040204" pitchFamily="34" charset="0"/>
              <a:ea typeface="Verdana" panose="020B0604030504040204" pitchFamily="34" charset="0"/>
              <a:cs typeface="Verdana" panose="020B0604030504040204" pitchFamily="34" charset="0"/>
            </a:endParaRPr>
          </a:p>
          <a:p>
            <a:pPr marL="296863" indent="-296863">
              <a:lnSpc>
                <a:spcPct val="80000"/>
              </a:lnSpc>
              <a:spcBef>
                <a:spcPts val="600"/>
              </a:spcBef>
              <a:buClr>
                <a:srgbClr val="FF0000"/>
              </a:buClr>
              <a:buSzPct val="150000"/>
              <a:tabLst>
                <a:tab pos="298450" algn="l"/>
                <a:tab pos="403225" algn="l"/>
                <a:tab pos="852488" algn="l"/>
                <a:tab pos="1301750" algn="l"/>
                <a:tab pos="1751013" algn="l"/>
                <a:tab pos="2200275" algn="l"/>
                <a:tab pos="2649538" algn="l"/>
                <a:tab pos="3098800" algn="l"/>
                <a:tab pos="3548063" algn="l"/>
                <a:tab pos="3997325" algn="l"/>
                <a:tab pos="4446588" algn="l"/>
                <a:tab pos="4895850" algn="l"/>
                <a:tab pos="5345113" algn="l"/>
                <a:tab pos="5794375" algn="l"/>
                <a:tab pos="6243638" algn="l"/>
                <a:tab pos="6692900" algn="l"/>
                <a:tab pos="7142163" algn="l"/>
                <a:tab pos="7591425" algn="l"/>
                <a:tab pos="8040688" algn="l"/>
                <a:tab pos="8489950" algn="l"/>
                <a:tab pos="8939213" algn="l"/>
              </a:tabLst>
            </a:pPr>
            <a:r>
              <a:rPr lang="en-US" dirty="0">
                <a:latin typeface="Verdana" panose="020B0604030504040204" pitchFamily="34" charset="0"/>
                <a:ea typeface="Verdana" panose="020B0604030504040204" pitchFamily="34" charset="0"/>
                <a:cs typeface="Verdana" panose="020B0604030504040204" pitchFamily="34" charset="0"/>
              </a:rPr>
              <a:t>T</a:t>
            </a:r>
            <a:r>
              <a:rPr lang="ru-RU" dirty="0">
                <a:latin typeface="Verdana" panose="020B0604030504040204" pitchFamily="34" charset="0"/>
                <a:ea typeface="Verdana" panose="020B0604030504040204" pitchFamily="34" charset="0"/>
                <a:cs typeface="Verdana" panose="020B0604030504040204" pitchFamily="34" charset="0"/>
              </a:rPr>
              <a:t>otal </a:t>
            </a:r>
            <a:r>
              <a:rPr lang="en-US" dirty="0">
                <a:latin typeface="Verdana" panose="020B0604030504040204" pitchFamily="34" charset="0"/>
                <a:ea typeface="Verdana" panose="020B0604030504040204" pitchFamily="34" charset="0"/>
                <a:cs typeface="Verdana" panose="020B0604030504040204" pitchFamily="34" charset="0"/>
              </a:rPr>
              <a:t>Q</a:t>
            </a:r>
            <a:r>
              <a:rPr lang="ru-RU" dirty="0">
                <a:latin typeface="Verdana" panose="020B0604030504040204" pitchFamily="34" charset="0"/>
                <a:ea typeface="Verdana" panose="020B0604030504040204" pitchFamily="34" charset="0"/>
                <a:cs typeface="Verdana" panose="020B0604030504040204" pitchFamily="34" charset="0"/>
              </a:rPr>
              <a:t>uality </a:t>
            </a:r>
            <a:r>
              <a:rPr lang="en-US" dirty="0">
                <a:latin typeface="Verdana" panose="020B0604030504040204" pitchFamily="34" charset="0"/>
                <a:ea typeface="Verdana" panose="020B0604030504040204" pitchFamily="34" charset="0"/>
                <a:cs typeface="Verdana" panose="020B0604030504040204" pitchFamily="34" charset="0"/>
              </a:rPr>
              <a:t>M</a:t>
            </a:r>
            <a:r>
              <a:rPr lang="ru-RU" dirty="0">
                <a:latin typeface="Verdana" panose="020B0604030504040204" pitchFamily="34" charset="0"/>
                <a:ea typeface="Verdana" panose="020B0604030504040204" pitchFamily="34" charset="0"/>
                <a:cs typeface="Verdana" panose="020B0604030504040204" pitchFamily="34" charset="0"/>
              </a:rPr>
              <a:t>anagement (</a:t>
            </a:r>
            <a:r>
              <a:rPr lang="ru-RU" b="1" dirty="0">
                <a:latin typeface="Verdana" panose="020B0604030504040204" pitchFamily="34" charset="0"/>
                <a:ea typeface="Verdana" panose="020B0604030504040204" pitchFamily="34" charset="0"/>
                <a:cs typeface="Verdana" panose="020B0604030504040204" pitchFamily="34" charset="0"/>
              </a:rPr>
              <a:t>TQM</a:t>
            </a:r>
            <a:r>
              <a:rPr lang="ru-RU" dirty="0">
                <a:latin typeface="Verdana" panose="020B0604030504040204" pitchFamily="34" charset="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7774046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sz="3200" b="1" dirty="0">
                <a:latin typeface="Verdana" panose="020B0604030504040204" pitchFamily="34" charset="0"/>
                <a:ea typeface="Verdana" panose="020B0604030504040204" pitchFamily="34" charset="0"/>
                <a:cs typeface="Verdana" panose="020B0604030504040204" pitchFamily="34" charset="0"/>
              </a:rPr>
              <a:t>Стандарты </a:t>
            </a:r>
            <a:r>
              <a:rPr lang="ru-RU" sz="3200" b="1" dirty="0" smtClean="0">
                <a:latin typeface="Verdana" panose="020B0604030504040204" pitchFamily="34" charset="0"/>
                <a:ea typeface="Verdana" panose="020B0604030504040204" pitchFamily="34" charset="0"/>
                <a:cs typeface="Verdana" panose="020B0604030504040204" pitchFamily="34" charset="0"/>
              </a:rPr>
              <a:t>качества </a:t>
            </a:r>
            <a:r>
              <a:rPr lang="ru-RU" sz="3200" b="1" dirty="0">
                <a:latin typeface="Verdana" panose="020B0604030504040204" pitchFamily="34" charset="0"/>
                <a:ea typeface="Verdana" panose="020B0604030504040204" pitchFamily="34" charset="0"/>
                <a:cs typeface="Verdana" panose="020B0604030504040204" pitchFamily="34" charset="0"/>
              </a:rPr>
              <a:t>по </a:t>
            </a:r>
            <a:r>
              <a:rPr lang="en-US" sz="3200" b="1" dirty="0">
                <a:latin typeface="Verdana" panose="020B0604030504040204" pitchFamily="34" charset="0"/>
                <a:ea typeface="Verdana" panose="020B0604030504040204" pitchFamily="34" charset="0"/>
                <a:cs typeface="Verdana" panose="020B0604030504040204" pitchFamily="34" charset="0"/>
              </a:rPr>
              <a:t>ISO 9000</a:t>
            </a:r>
          </a:p>
        </p:txBody>
      </p:sp>
      <p:sp>
        <p:nvSpPr>
          <p:cNvPr id="4" name="Slide Number Placeholder 3"/>
          <p:cNvSpPr>
            <a:spLocks noGrp="1"/>
          </p:cNvSpPr>
          <p:nvPr>
            <p:ph type="sldNum" sz="quarter" idx="12"/>
          </p:nvPr>
        </p:nvSpPr>
        <p:spPr/>
        <p:txBody>
          <a:bodyPr/>
          <a:lstStyle/>
          <a:p>
            <a:fld id="{EE2556C5-CE8C-6547-B838-EA80C61A4AF7}" type="slidenum">
              <a:rPr lang="en-US" smtClean="0"/>
              <a:pPr/>
              <a:t>12</a:t>
            </a:fld>
            <a:endParaRPr lang="en-US"/>
          </a:p>
        </p:txBody>
      </p:sp>
      <p:sp>
        <p:nvSpPr>
          <p:cNvPr id="7" name="Content Placeholder 2"/>
          <p:cNvSpPr>
            <a:spLocks noGrp="1"/>
          </p:cNvSpPr>
          <p:nvPr>
            <p:ph idx="1"/>
          </p:nvPr>
        </p:nvSpPr>
        <p:spPr>
          <a:xfrm>
            <a:off x="457200" y="1699368"/>
            <a:ext cx="8229600" cy="4525963"/>
          </a:xfrm>
        </p:spPr>
        <p:txBody>
          <a:bodyPr>
            <a:normAutofit/>
          </a:bodyPr>
          <a:lstStyle/>
          <a:p>
            <a:pPr>
              <a:lnSpc>
                <a:spcPct val="90000"/>
              </a:lnSpc>
              <a:tabLst>
                <a:tab pos="298450" algn="l"/>
                <a:tab pos="403225" algn="l"/>
                <a:tab pos="852488" algn="l"/>
                <a:tab pos="1301750" algn="l"/>
                <a:tab pos="1751013" algn="l"/>
                <a:tab pos="2200275" algn="l"/>
                <a:tab pos="2649538" algn="l"/>
                <a:tab pos="3098800" algn="l"/>
                <a:tab pos="3548063" algn="l"/>
                <a:tab pos="3997325" algn="l"/>
                <a:tab pos="4446588" algn="l"/>
                <a:tab pos="4895850" algn="l"/>
                <a:tab pos="5345113" algn="l"/>
                <a:tab pos="5794375" algn="l"/>
                <a:tab pos="6243638" algn="l"/>
                <a:tab pos="6692900" algn="l"/>
                <a:tab pos="7142163" algn="l"/>
                <a:tab pos="7591425" algn="l"/>
                <a:tab pos="8040688" algn="l"/>
                <a:tab pos="8489950" algn="l"/>
                <a:tab pos="8939213" algn="l"/>
              </a:tabLst>
              <a:defRPr/>
            </a:pPr>
            <a:r>
              <a:rPr lang="ru-RU" dirty="0" smtClean="0">
                <a:latin typeface="Verdana" panose="020B0604030504040204" pitchFamily="34" charset="0"/>
                <a:ea typeface="Verdana" panose="020B0604030504040204" pitchFamily="34" charset="0"/>
                <a:cs typeface="Verdana" panose="020B0604030504040204" pitchFamily="34" charset="0"/>
              </a:rPr>
              <a:t>Главное </a:t>
            </a:r>
            <a:r>
              <a:rPr lang="ru-RU" dirty="0">
                <a:latin typeface="Verdana" panose="020B0604030504040204" pitchFamily="34" charset="0"/>
                <a:ea typeface="Verdana" panose="020B0604030504040204" pitchFamily="34" charset="0"/>
                <a:cs typeface="Verdana" panose="020B0604030504040204" pitchFamily="34" charset="0"/>
              </a:rPr>
              <a:t>- это особая организация системы производства, которая называется "система качества". </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a:lnSpc>
                <a:spcPct val="90000"/>
              </a:lnSpc>
              <a:tabLst>
                <a:tab pos="298450" algn="l"/>
                <a:tab pos="403225" algn="l"/>
                <a:tab pos="852488" algn="l"/>
                <a:tab pos="1301750" algn="l"/>
                <a:tab pos="1751013" algn="l"/>
                <a:tab pos="2200275" algn="l"/>
                <a:tab pos="2649538" algn="l"/>
                <a:tab pos="3098800" algn="l"/>
                <a:tab pos="3548063" algn="l"/>
                <a:tab pos="3997325" algn="l"/>
                <a:tab pos="4446588" algn="l"/>
                <a:tab pos="4895850" algn="l"/>
                <a:tab pos="5345113" algn="l"/>
                <a:tab pos="5794375" algn="l"/>
                <a:tab pos="6243638" algn="l"/>
                <a:tab pos="6692900" algn="l"/>
                <a:tab pos="7142163" algn="l"/>
                <a:tab pos="7591425" algn="l"/>
                <a:tab pos="8040688" algn="l"/>
                <a:tab pos="8489950" algn="l"/>
                <a:tab pos="8939213" algn="l"/>
              </a:tabLst>
              <a:defRPr/>
            </a:pPr>
            <a:endParaRPr lang="ru-RU" dirty="0" smtClean="0">
              <a:latin typeface="Verdana" panose="020B0604030504040204" pitchFamily="34" charset="0"/>
              <a:ea typeface="Verdana" panose="020B0604030504040204" pitchFamily="34" charset="0"/>
              <a:cs typeface="Verdana" panose="020B0604030504040204" pitchFamily="34" charset="0"/>
            </a:endParaRPr>
          </a:p>
          <a:p>
            <a:pPr>
              <a:lnSpc>
                <a:spcPct val="90000"/>
              </a:lnSpc>
              <a:tabLst>
                <a:tab pos="298450" algn="l"/>
                <a:tab pos="403225" algn="l"/>
                <a:tab pos="852488" algn="l"/>
                <a:tab pos="1301750" algn="l"/>
                <a:tab pos="1751013" algn="l"/>
                <a:tab pos="2200275" algn="l"/>
                <a:tab pos="2649538" algn="l"/>
                <a:tab pos="3098800" algn="l"/>
                <a:tab pos="3548063" algn="l"/>
                <a:tab pos="3997325" algn="l"/>
                <a:tab pos="4446588" algn="l"/>
                <a:tab pos="4895850" algn="l"/>
                <a:tab pos="5345113" algn="l"/>
                <a:tab pos="5794375" algn="l"/>
                <a:tab pos="6243638" algn="l"/>
                <a:tab pos="6692900" algn="l"/>
                <a:tab pos="7142163" algn="l"/>
                <a:tab pos="7591425" algn="l"/>
                <a:tab pos="8040688" algn="l"/>
                <a:tab pos="8489950" algn="l"/>
                <a:tab pos="8939213" algn="l"/>
              </a:tabLst>
              <a:defRPr/>
            </a:pPr>
            <a:r>
              <a:rPr lang="ru-RU" dirty="0" smtClean="0">
                <a:latin typeface="Verdana" panose="020B0604030504040204" pitchFamily="34" charset="0"/>
                <a:ea typeface="Verdana" panose="020B0604030504040204" pitchFamily="34" charset="0"/>
                <a:cs typeface="Verdana" panose="020B0604030504040204" pitchFamily="34" charset="0"/>
              </a:rPr>
              <a:t>Документированность процессов, влияющих на качество продукта. </a:t>
            </a:r>
            <a:endParaRPr lang="ru-RU" dirty="0">
              <a:latin typeface="Verdana" panose="020B0604030504040204" pitchFamily="34" charset="0"/>
              <a:ea typeface="Verdana" panose="020B0604030504040204" pitchFamily="34" charset="0"/>
              <a:cs typeface="Verdana" panose="020B0604030504040204" pitchFamily="34" charset="0"/>
            </a:endParaRPr>
          </a:p>
          <a:p>
            <a:pPr>
              <a:lnSpc>
                <a:spcPct val="90000"/>
              </a:lnSpc>
              <a:tabLst>
                <a:tab pos="298450" algn="l"/>
                <a:tab pos="403225" algn="l"/>
                <a:tab pos="852488" algn="l"/>
                <a:tab pos="1301750" algn="l"/>
                <a:tab pos="1751013" algn="l"/>
                <a:tab pos="2200275" algn="l"/>
                <a:tab pos="2649538" algn="l"/>
                <a:tab pos="3098800" algn="l"/>
                <a:tab pos="3548063" algn="l"/>
                <a:tab pos="3997325" algn="l"/>
                <a:tab pos="4446588" algn="l"/>
                <a:tab pos="4895850" algn="l"/>
                <a:tab pos="5345113" algn="l"/>
                <a:tab pos="5794375" algn="l"/>
                <a:tab pos="6243638" algn="l"/>
                <a:tab pos="6692900" algn="l"/>
                <a:tab pos="7142163" algn="l"/>
                <a:tab pos="7591425" algn="l"/>
                <a:tab pos="8040688" algn="l"/>
                <a:tab pos="8489950" algn="l"/>
                <a:tab pos="8939213" algn="l"/>
              </a:tabLst>
              <a:defRPr/>
            </a:pPr>
            <a:endParaRPr lang="ru-RU" dirty="0">
              <a:latin typeface="Verdana" panose="020B0604030504040204" pitchFamily="34" charset="0"/>
              <a:ea typeface="Verdana" panose="020B0604030504040204" pitchFamily="34" charset="0"/>
              <a:cs typeface="Verdana" panose="020B0604030504040204" pitchFamily="34" charset="0"/>
            </a:endParaRPr>
          </a:p>
          <a:p>
            <a:pPr>
              <a:lnSpc>
                <a:spcPct val="90000"/>
              </a:lnSpc>
              <a:tabLst>
                <a:tab pos="298450" algn="l"/>
                <a:tab pos="403225" algn="l"/>
                <a:tab pos="852488" algn="l"/>
                <a:tab pos="1301750" algn="l"/>
                <a:tab pos="1751013" algn="l"/>
                <a:tab pos="2200275" algn="l"/>
                <a:tab pos="2649538" algn="l"/>
                <a:tab pos="3098800" algn="l"/>
                <a:tab pos="3548063" algn="l"/>
                <a:tab pos="3997325" algn="l"/>
                <a:tab pos="4446588" algn="l"/>
                <a:tab pos="4895850" algn="l"/>
                <a:tab pos="5345113" algn="l"/>
                <a:tab pos="5794375" algn="l"/>
                <a:tab pos="6243638" algn="l"/>
                <a:tab pos="6692900" algn="l"/>
                <a:tab pos="7142163" algn="l"/>
                <a:tab pos="7591425" algn="l"/>
                <a:tab pos="8040688" algn="l"/>
                <a:tab pos="8489950" algn="l"/>
                <a:tab pos="8939213" algn="l"/>
              </a:tabLst>
              <a:defRPr/>
            </a:pPr>
            <a:r>
              <a:rPr lang="en-US" dirty="0" smtClean="0">
                <a:latin typeface="Verdana" panose="020B0604030504040204" pitchFamily="34" charset="0"/>
                <a:ea typeface="Verdana" panose="020B0604030504040204" pitchFamily="34" charset="0"/>
                <a:cs typeface="Verdana" panose="020B0604030504040204" pitchFamily="34" charset="0"/>
              </a:rPr>
              <a:t>B</a:t>
            </a:r>
            <a:r>
              <a:rPr lang="ru-RU" dirty="0" smtClean="0">
                <a:latin typeface="Verdana" panose="020B0604030504040204" pitchFamily="34" charset="0"/>
                <a:ea typeface="Verdana" panose="020B0604030504040204" pitchFamily="34" charset="0"/>
                <a:cs typeface="Verdana" panose="020B0604030504040204" pitchFamily="34" charset="0"/>
              </a:rPr>
              <a:t> </a:t>
            </a:r>
            <a:r>
              <a:rPr lang="ru-RU" dirty="0">
                <a:latin typeface="Verdana" panose="020B0604030504040204" pitchFamily="34" charset="0"/>
                <a:ea typeface="Verdana" panose="020B0604030504040204" pitchFamily="34" charset="0"/>
                <a:cs typeface="Verdana" panose="020B0604030504040204" pitchFamily="34" charset="0"/>
              </a:rPr>
              <a:t>большинстве случаев, речь идет </a:t>
            </a:r>
            <a:r>
              <a:rPr lang="ru-RU" dirty="0" smtClean="0">
                <a:latin typeface="Verdana" panose="020B0604030504040204" pitchFamily="34" charset="0"/>
                <a:ea typeface="Verdana" panose="020B0604030504040204" pitchFamily="34" charset="0"/>
                <a:cs typeface="Verdana" panose="020B0604030504040204" pitchFamily="34" charset="0"/>
              </a:rPr>
              <a:t>о </a:t>
            </a:r>
            <a:r>
              <a:rPr lang="ru-RU" dirty="0">
                <a:latin typeface="Verdana" panose="020B0604030504040204" pitchFamily="34" charset="0"/>
                <a:ea typeface="Verdana" panose="020B0604030504040204" pitchFamily="34" charset="0"/>
                <a:cs typeface="Verdana" panose="020B0604030504040204" pitchFamily="34" charset="0"/>
              </a:rPr>
              <a:t>всех процессах, </a:t>
            </a:r>
            <a:r>
              <a:rPr lang="ru-RU" dirty="0" smtClean="0">
                <a:latin typeface="Verdana" panose="020B0604030504040204" pitchFamily="34" charset="0"/>
                <a:ea typeface="Verdana" panose="020B0604030504040204" pitchFamily="34" charset="0"/>
                <a:cs typeface="Verdana" panose="020B0604030504040204" pitchFamily="34" charset="0"/>
              </a:rPr>
              <a:t>"относящихся </a:t>
            </a:r>
            <a:r>
              <a:rPr lang="ru-RU" dirty="0">
                <a:latin typeface="Verdana" panose="020B0604030504040204" pitchFamily="34" charset="0"/>
                <a:ea typeface="Verdana" panose="020B0604030504040204" pitchFamily="34" charset="0"/>
                <a:cs typeface="Verdana" panose="020B0604030504040204" pitchFamily="34" charset="0"/>
              </a:rPr>
              <a:t>к производству", начиная от закупки материалов и комплектующих и заканчивая доставкой продукции </a:t>
            </a:r>
            <a:r>
              <a:rPr lang="ru-RU" dirty="0" smtClean="0">
                <a:latin typeface="Verdana" panose="020B0604030504040204" pitchFamily="34" charset="0"/>
                <a:ea typeface="Verdana" panose="020B0604030504040204" pitchFamily="34" charset="0"/>
                <a:cs typeface="Verdana" panose="020B0604030504040204" pitchFamily="34" charset="0"/>
              </a:rPr>
              <a:t>потребителю</a:t>
            </a:r>
            <a:endParaRPr lang="ru-RU"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4406699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sz="3200" b="1" dirty="0">
                <a:latin typeface="Verdana" panose="020B0604030504040204" pitchFamily="34" charset="0"/>
                <a:ea typeface="Verdana" panose="020B0604030504040204" pitchFamily="34" charset="0"/>
                <a:cs typeface="Verdana" panose="020B0604030504040204" pitchFamily="34" charset="0"/>
              </a:rPr>
              <a:t>Стандарты </a:t>
            </a:r>
            <a:r>
              <a:rPr lang="ru-RU" sz="3200" b="1" dirty="0" smtClean="0">
                <a:latin typeface="Verdana" panose="020B0604030504040204" pitchFamily="34" charset="0"/>
                <a:ea typeface="Verdana" panose="020B0604030504040204" pitchFamily="34" charset="0"/>
                <a:cs typeface="Verdana" panose="020B0604030504040204" pitchFamily="34" charset="0"/>
              </a:rPr>
              <a:t>качества </a:t>
            </a:r>
            <a:r>
              <a:rPr lang="ru-RU" sz="3200" b="1" dirty="0">
                <a:latin typeface="Verdana" panose="020B0604030504040204" pitchFamily="34" charset="0"/>
                <a:ea typeface="Verdana" panose="020B0604030504040204" pitchFamily="34" charset="0"/>
                <a:cs typeface="Verdana" panose="020B0604030504040204" pitchFamily="34" charset="0"/>
              </a:rPr>
              <a:t>по </a:t>
            </a:r>
            <a:r>
              <a:rPr lang="en-US" sz="3200" b="1" dirty="0">
                <a:latin typeface="Verdana" panose="020B0604030504040204" pitchFamily="34" charset="0"/>
                <a:ea typeface="Verdana" panose="020B0604030504040204" pitchFamily="34" charset="0"/>
                <a:cs typeface="Verdana" panose="020B0604030504040204" pitchFamily="34" charset="0"/>
              </a:rPr>
              <a:t>ISO 9000</a:t>
            </a:r>
          </a:p>
        </p:txBody>
      </p:sp>
      <p:sp>
        <p:nvSpPr>
          <p:cNvPr id="4" name="Slide Number Placeholder 3"/>
          <p:cNvSpPr>
            <a:spLocks noGrp="1"/>
          </p:cNvSpPr>
          <p:nvPr>
            <p:ph type="sldNum" sz="quarter" idx="12"/>
          </p:nvPr>
        </p:nvSpPr>
        <p:spPr/>
        <p:txBody>
          <a:bodyPr/>
          <a:lstStyle/>
          <a:p>
            <a:fld id="{EE2556C5-CE8C-6547-B838-EA80C61A4AF7}" type="slidenum">
              <a:rPr lang="en-US" smtClean="0"/>
              <a:pPr/>
              <a:t>13</a:t>
            </a:fld>
            <a:endParaRPr lang="en-US"/>
          </a:p>
        </p:txBody>
      </p:sp>
      <p:sp>
        <p:nvSpPr>
          <p:cNvPr id="7" name="Content Placeholder 2"/>
          <p:cNvSpPr>
            <a:spLocks noGrp="1"/>
          </p:cNvSpPr>
          <p:nvPr>
            <p:ph idx="1"/>
          </p:nvPr>
        </p:nvSpPr>
        <p:spPr>
          <a:xfrm>
            <a:off x="457200" y="1896533"/>
            <a:ext cx="8229600" cy="4481197"/>
          </a:xfrm>
        </p:spPr>
        <p:txBody>
          <a:bodyPr>
            <a:noAutofit/>
          </a:bodyPr>
          <a:lstStyle/>
          <a:p>
            <a:pPr marL="312738" indent="-312738">
              <a:spcBef>
                <a:spcPts val="650"/>
              </a:spcBef>
              <a:buClr>
                <a:srgbClr val="F3750D"/>
              </a:buClr>
              <a:buSzPct val="150000"/>
              <a:tabLst>
                <a:tab pos="312738" algn="l"/>
                <a:tab pos="417513" algn="l"/>
                <a:tab pos="866775" algn="l"/>
                <a:tab pos="1316038" algn="l"/>
                <a:tab pos="1765300" algn="l"/>
                <a:tab pos="2214563" algn="l"/>
                <a:tab pos="2663825" algn="l"/>
                <a:tab pos="3113088" algn="l"/>
                <a:tab pos="3562350" algn="l"/>
                <a:tab pos="4011613" algn="l"/>
                <a:tab pos="4460875" algn="l"/>
                <a:tab pos="4910138" algn="l"/>
                <a:tab pos="5359400" algn="l"/>
                <a:tab pos="5808663" algn="l"/>
                <a:tab pos="6257925" algn="l"/>
                <a:tab pos="6707188" algn="l"/>
                <a:tab pos="7156450" algn="l"/>
                <a:tab pos="7605713" algn="l"/>
                <a:tab pos="8054975" algn="l"/>
                <a:tab pos="8504238" algn="l"/>
                <a:tab pos="8953500" algn="l"/>
              </a:tabLst>
            </a:pPr>
            <a:r>
              <a:rPr lang="ru-RU" dirty="0" smtClean="0">
                <a:latin typeface="Verdana" panose="020B0604030504040204" pitchFamily="34" charset="0"/>
                <a:ea typeface="Verdana" panose="020B0604030504040204" pitchFamily="34" charset="0"/>
                <a:cs typeface="Verdana" panose="020B0604030504040204" pitchFamily="34" charset="0"/>
              </a:rPr>
              <a:t>Требования качества от поставщиков</a:t>
            </a:r>
          </a:p>
          <a:p>
            <a:pPr marL="312738" indent="-312738">
              <a:spcBef>
                <a:spcPts val="650"/>
              </a:spcBef>
              <a:buClr>
                <a:srgbClr val="F3750D"/>
              </a:buClr>
              <a:buSzPct val="150000"/>
              <a:tabLst>
                <a:tab pos="312738" algn="l"/>
                <a:tab pos="417513" algn="l"/>
                <a:tab pos="866775" algn="l"/>
                <a:tab pos="1316038" algn="l"/>
                <a:tab pos="1765300" algn="l"/>
                <a:tab pos="2214563" algn="l"/>
                <a:tab pos="2663825" algn="l"/>
                <a:tab pos="3113088" algn="l"/>
                <a:tab pos="3562350" algn="l"/>
                <a:tab pos="4011613" algn="l"/>
                <a:tab pos="4460875" algn="l"/>
                <a:tab pos="4910138" algn="l"/>
                <a:tab pos="5359400" algn="l"/>
                <a:tab pos="5808663" algn="l"/>
                <a:tab pos="6257925" algn="l"/>
                <a:tab pos="6707188" algn="l"/>
                <a:tab pos="7156450" algn="l"/>
                <a:tab pos="7605713" algn="l"/>
                <a:tab pos="8054975" algn="l"/>
                <a:tab pos="8504238" algn="l"/>
                <a:tab pos="8953500" algn="l"/>
              </a:tabLst>
            </a:pPr>
            <a:endParaRPr lang="ru-RU" dirty="0">
              <a:latin typeface="Verdana" panose="020B0604030504040204" pitchFamily="34" charset="0"/>
              <a:ea typeface="Verdana" panose="020B0604030504040204" pitchFamily="34" charset="0"/>
              <a:cs typeface="Verdana" panose="020B0604030504040204" pitchFamily="34" charset="0"/>
            </a:endParaRPr>
          </a:p>
          <a:p>
            <a:pPr marL="312738" indent="-312738">
              <a:spcBef>
                <a:spcPts val="650"/>
              </a:spcBef>
              <a:buClr>
                <a:srgbClr val="F3750D"/>
              </a:buClr>
              <a:buSzPct val="150000"/>
              <a:tabLst>
                <a:tab pos="312738" algn="l"/>
                <a:tab pos="417513" algn="l"/>
                <a:tab pos="866775" algn="l"/>
                <a:tab pos="1316038" algn="l"/>
                <a:tab pos="1765300" algn="l"/>
                <a:tab pos="2214563" algn="l"/>
                <a:tab pos="2663825" algn="l"/>
                <a:tab pos="3113088" algn="l"/>
                <a:tab pos="3562350" algn="l"/>
                <a:tab pos="4011613" algn="l"/>
                <a:tab pos="4460875" algn="l"/>
                <a:tab pos="4910138" algn="l"/>
                <a:tab pos="5359400" algn="l"/>
                <a:tab pos="5808663" algn="l"/>
                <a:tab pos="6257925" algn="l"/>
                <a:tab pos="6707188" algn="l"/>
                <a:tab pos="7156450" algn="l"/>
                <a:tab pos="7605713" algn="l"/>
                <a:tab pos="8054975" algn="l"/>
                <a:tab pos="8504238" algn="l"/>
                <a:tab pos="8953500" algn="l"/>
              </a:tabLst>
            </a:pPr>
            <a:r>
              <a:rPr lang="ru-RU" dirty="0" smtClean="0">
                <a:latin typeface="Verdana" panose="020B0604030504040204" pitchFamily="34" charset="0"/>
                <a:ea typeface="Verdana" panose="020B0604030504040204" pitchFamily="34" charset="0"/>
                <a:cs typeface="Verdana" panose="020B0604030504040204" pitchFamily="34" charset="0"/>
              </a:rPr>
              <a:t>Регулярная оценка качества: внутренний контроль качества, аудит</a:t>
            </a:r>
          </a:p>
          <a:p>
            <a:pPr marL="312738" indent="-312738">
              <a:spcBef>
                <a:spcPts val="650"/>
              </a:spcBef>
              <a:buClr>
                <a:srgbClr val="F3750D"/>
              </a:buClr>
              <a:buSzPct val="150000"/>
              <a:tabLst>
                <a:tab pos="312738" algn="l"/>
                <a:tab pos="417513" algn="l"/>
                <a:tab pos="866775" algn="l"/>
                <a:tab pos="1316038" algn="l"/>
                <a:tab pos="1765300" algn="l"/>
                <a:tab pos="2214563" algn="l"/>
                <a:tab pos="2663825" algn="l"/>
                <a:tab pos="3113088" algn="l"/>
                <a:tab pos="3562350" algn="l"/>
                <a:tab pos="4011613" algn="l"/>
                <a:tab pos="4460875" algn="l"/>
                <a:tab pos="4910138" algn="l"/>
                <a:tab pos="5359400" algn="l"/>
                <a:tab pos="5808663" algn="l"/>
                <a:tab pos="6257925" algn="l"/>
                <a:tab pos="6707188" algn="l"/>
                <a:tab pos="7156450" algn="l"/>
                <a:tab pos="7605713" algn="l"/>
                <a:tab pos="8054975" algn="l"/>
                <a:tab pos="8504238" algn="l"/>
                <a:tab pos="8953500" algn="l"/>
              </a:tabLst>
            </a:pPr>
            <a:endParaRPr lang="ru-RU" dirty="0">
              <a:latin typeface="Verdana" panose="020B0604030504040204" pitchFamily="34" charset="0"/>
              <a:ea typeface="Verdana" panose="020B0604030504040204" pitchFamily="34" charset="0"/>
              <a:cs typeface="Verdana" panose="020B0604030504040204" pitchFamily="34" charset="0"/>
            </a:endParaRPr>
          </a:p>
          <a:p>
            <a:pPr marL="312738" indent="-312738">
              <a:spcBef>
                <a:spcPts val="650"/>
              </a:spcBef>
              <a:buClr>
                <a:srgbClr val="F3750D"/>
              </a:buClr>
              <a:buSzPct val="150000"/>
              <a:tabLst>
                <a:tab pos="312738" algn="l"/>
                <a:tab pos="417513" algn="l"/>
                <a:tab pos="866775" algn="l"/>
                <a:tab pos="1316038" algn="l"/>
                <a:tab pos="1765300" algn="l"/>
                <a:tab pos="2214563" algn="l"/>
                <a:tab pos="2663825" algn="l"/>
                <a:tab pos="3113088" algn="l"/>
                <a:tab pos="3562350" algn="l"/>
                <a:tab pos="4011613" algn="l"/>
                <a:tab pos="4460875" algn="l"/>
                <a:tab pos="4910138" algn="l"/>
                <a:tab pos="5359400" algn="l"/>
                <a:tab pos="5808663" algn="l"/>
                <a:tab pos="6257925" algn="l"/>
                <a:tab pos="6707188" algn="l"/>
                <a:tab pos="7156450" algn="l"/>
                <a:tab pos="7605713" algn="l"/>
                <a:tab pos="8054975" algn="l"/>
                <a:tab pos="8504238" algn="l"/>
                <a:tab pos="8953500" algn="l"/>
              </a:tabLst>
            </a:pPr>
            <a:r>
              <a:rPr lang="ru-RU" dirty="0">
                <a:latin typeface="Verdana" panose="020B0604030504040204" pitchFamily="34" charset="0"/>
                <a:ea typeface="Verdana" panose="020B0604030504040204" pitchFamily="34" charset="0"/>
                <a:cs typeface="Verdana" panose="020B0604030504040204" pitchFamily="34" charset="0"/>
              </a:rPr>
              <a:t>Претензии заказчика </a:t>
            </a:r>
            <a:r>
              <a:rPr lang="ru-RU" dirty="0" smtClean="0">
                <a:latin typeface="Verdana" panose="020B0604030504040204" pitchFamily="34" charset="0"/>
                <a:ea typeface="Verdana" panose="020B0604030504040204" pitchFamily="34" charset="0"/>
                <a:cs typeface="Verdana" panose="020B0604030504040204" pitchFamily="34" charset="0"/>
              </a:rPr>
              <a:t>регистрируются</a:t>
            </a:r>
            <a:endParaRPr lang="en-US" dirty="0" smtClean="0">
              <a:latin typeface="Verdana" panose="020B0604030504040204" pitchFamily="34" charset="0"/>
              <a:ea typeface="Verdana" panose="020B0604030504040204" pitchFamily="34" charset="0"/>
              <a:cs typeface="Verdana" panose="020B0604030504040204" pitchFamily="34" charset="0"/>
            </a:endParaRPr>
          </a:p>
          <a:p>
            <a:pPr marL="312738" indent="-312738">
              <a:spcBef>
                <a:spcPts val="650"/>
              </a:spcBef>
              <a:buClr>
                <a:srgbClr val="F3750D"/>
              </a:buClr>
              <a:buSzPct val="150000"/>
              <a:tabLst>
                <a:tab pos="312738" algn="l"/>
                <a:tab pos="417513" algn="l"/>
                <a:tab pos="866775" algn="l"/>
                <a:tab pos="1316038" algn="l"/>
                <a:tab pos="1765300" algn="l"/>
                <a:tab pos="2214563" algn="l"/>
                <a:tab pos="2663825" algn="l"/>
                <a:tab pos="3113088" algn="l"/>
                <a:tab pos="3562350" algn="l"/>
                <a:tab pos="4011613" algn="l"/>
                <a:tab pos="4460875" algn="l"/>
                <a:tab pos="4910138" algn="l"/>
                <a:tab pos="5359400" algn="l"/>
                <a:tab pos="5808663" algn="l"/>
                <a:tab pos="6257925" algn="l"/>
                <a:tab pos="6707188" algn="l"/>
                <a:tab pos="7156450" algn="l"/>
                <a:tab pos="7605713" algn="l"/>
                <a:tab pos="8054975" algn="l"/>
                <a:tab pos="8504238" algn="l"/>
                <a:tab pos="8953500" algn="l"/>
              </a:tabLst>
            </a:pPr>
            <a:r>
              <a:rPr lang="en-US" dirty="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&gt; </a:t>
            </a:r>
            <a:r>
              <a:rPr lang="ru-RU" dirty="0" smtClean="0">
                <a:latin typeface="Verdana" panose="020B0604030504040204" pitchFamily="34" charset="0"/>
                <a:ea typeface="Verdana" panose="020B0604030504040204" pitchFamily="34" charset="0"/>
                <a:cs typeface="Verdana" panose="020B0604030504040204" pitchFamily="34" charset="0"/>
              </a:rPr>
              <a:t>поддержка заказчика</a:t>
            </a:r>
          </a:p>
          <a:p>
            <a:pPr marL="312738" indent="-312738">
              <a:spcBef>
                <a:spcPts val="650"/>
              </a:spcBef>
              <a:buClr>
                <a:srgbClr val="F3750D"/>
              </a:buClr>
              <a:buSzPct val="150000"/>
              <a:tabLst>
                <a:tab pos="312738" algn="l"/>
                <a:tab pos="417513" algn="l"/>
                <a:tab pos="866775" algn="l"/>
                <a:tab pos="1316038" algn="l"/>
                <a:tab pos="1765300" algn="l"/>
                <a:tab pos="2214563" algn="l"/>
                <a:tab pos="2663825" algn="l"/>
                <a:tab pos="3113088" algn="l"/>
                <a:tab pos="3562350" algn="l"/>
                <a:tab pos="4011613" algn="l"/>
                <a:tab pos="4460875" algn="l"/>
                <a:tab pos="4910138" algn="l"/>
                <a:tab pos="5359400" algn="l"/>
                <a:tab pos="5808663" algn="l"/>
                <a:tab pos="6257925" algn="l"/>
                <a:tab pos="6707188" algn="l"/>
                <a:tab pos="7156450" algn="l"/>
                <a:tab pos="7605713" algn="l"/>
                <a:tab pos="8054975" algn="l"/>
                <a:tab pos="8504238" algn="l"/>
                <a:tab pos="8953500" algn="l"/>
              </a:tabLst>
            </a:pPr>
            <a:r>
              <a:rPr lang="ru-RU" dirty="0">
                <a:latin typeface="Verdana" panose="020B0604030504040204" pitchFamily="34" charset="0"/>
                <a:ea typeface="Verdana" panose="020B0604030504040204" pitchFamily="34" charset="0"/>
                <a:cs typeface="Verdana" panose="020B0604030504040204" pitchFamily="34" charset="0"/>
              </a:rPr>
              <a:t> </a:t>
            </a:r>
            <a:r>
              <a:rPr lang="en-US" dirty="0" smtClean="0">
                <a:latin typeface="Verdana" panose="020B0604030504040204" pitchFamily="34" charset="0"/>
                <a:ea typeface="Verdana" panose="020B0604030504040204" pitchFamily="34" charset="0"/>
                <a:cs typeface="Verdana" panose="020B0604030504040204" pitchFamily="34" charset="0"/>
              </a:rPr>
              <a:t>&gt; </a:t>
            </a:r>
            <a:r>
              <a:rPr lang="ru-RU" dirty="0" smtClean="0">
                <a:latin typeface="Verdana" panose="020B0604030504040204" pitchFamily="34" charset="0"/>
                <a:ea typeface="Verdana" panose="020B0604030504040204" pitchFamily="34" charset="0"/>
                <a:cs typeface="Verdana" panose="020B0604030504040204" pitchFamily="34" charset="0"/>
              </a:rPr>
              <a:t>совершенствование услуг</a:t>
            </a:r>
          </a:p>
        </p:txBody>
      </p:sp>
    </p:spTree>
    <p:extLst>
      <p:ext uri="{BB962C8B-B14F-4D97-AF65-F5344CB8AC3E}">
        <p14:creationId xmlns:p14="http://schemas.microsoft.com/office/powerpoint/2010/main" val="31619729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b="1" dirty="0" smtClean="0">
                <a:latin typeface="Verdana" panose="020B0604030504040204" pitchFamily="34" charset="0"/>
                <a:ea typeface="Verdana" panose="020B0604030504040204" pitchFamily="34" charset="0"/>
                <a:cs typeface="Verdana" panose="020B0604030504040204" pitchFamily="34" charset="0"/>
              </a:rPr>
              <a:t>Total</a:t>
            </a:r>
            <a:r>
              <a:rPr lang="ru-RU" sz="3200" b="1" dirty="0" smtClean="0">
                <a:latin typeface="Verdana" panose="020B0604030504040204" pitchFamily="34" charset="0"/>
                <a:ea typeface="Verdana" panose="020B0604030504040204" pitchFamily="34" charset="0"/>
                <a:cs typeface="Verdana" panose="020B0604030504040204" pitchFamily="34" charset="0"/>
              </a:rPr>
              <a:t> Quality Management</a:t>
            </a:r>
            <a:r>
              <a:rPr lang="en-US" sz="3200" b="1" dirty="0" smtClean="0">
                <a:latin typeface="Verdana" panose="020B0604030504040204" pitchFamily="34" charset="0"/>
                <a:ea typeface="Verdana" panose="020B0604030504040204" pitchFamily="34" charset="0"/>
                <a:cs typeface="Verdana" panose="020B0604030504040204" pitchFamily="34" charset="0"/>
              </a:rPr>
              <a:t> (</a:t>
            </a:r>
            <a:r>
              <a:rPr lang="ru-RU" sz="3200" b="1" dirty="0" smtClean="0">
                <a:latin typeface="Verdana" panose="020B0604030504040204" pitchFamily="34" charset="0"/>
                <a:ea typeface="Verdana" panose="020B0604030504040204" pitchFamily="34" charset="0"/>
                <a:cs typeface="Verdana" panose="020B0604030504040204" pitchFamily="34" charset="0"/>
              </a:rPr>
              <a:t>TQM)</a:t>
            </a:r>
            <a:endParaRPr lang="en-US" sz="3200"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2"/>
          </p:nvPr>
        </p:nvSpPr>
        <p:spPr/>
        <p:txBody>
          <a:bodyPr/>
          <a:lstStyle/>
          <a:p>
            <a:fld id="{EE2556C5-CE8C-6547-B838-EA80C61A4AF7}" type="slidenum">
              <a:rPr lang="en-US" smtClean="0"/>
              <a:pPr/>
              <a:t>14</a:t>
            </a:fld>
            <a:endParaRPr lang="en-US"/>
          </a:p>
        </p:txBody>
      </p:sp>
      <p:sp>
        <p:nvSpPr>
          <p:cNvPr id="7" name="Content Placeholder 2"/>
          <p:cNvSpPr>
            <a:spLocks noGrp="1"/>
          </p:cNvSpPr>
          <p:nvPr>
            <p:ph idx="1"/>
          </p:nvPr>
        </p:nvSpPr>
        <p:spPr>
          <a:xfrm>
            <a:off x="457200" y="1422400"/>
            <a:ext cx="8229600" cy="4802931"/>
          </a:xfrm>
        </p:spPr>
        <p:txBody>
          <a:bodyPr>
            <a:noAutofit/>
          </a:bodyPr>
          <a:lstStyle/>
          <a:p>
            <a:pPr marL="330200" indent="-330200">
              <a:spcBef>
                <a:spcPts val="525"/>
              </a:spcBef>
              <a:buClr>
                <a:srgbClr val="F3750D"/>
              </a:buClr>
              <a:buSzPct val="150000"/>
              <a:tabLst>
                <a:tab pos="330200" algn="l"/>
                <a:tab pos="434975" algn="l"/>
                <a:tab pos="884238" algn="l"/>
                <a:tab pos="1333500" algn="l"/>
                <a:tab pos="1782763" algn="l"/>
                <a:tab pos="2232025" algn="l"/>
                <a:tab pos="2681288" algn="l"/>
                <a:tab pos="3130550" algn="l"/>
                <a:tab pos="3579813" algn="l"/>
                <a:tab pos="4029075" algn="l"/>
                <a:tab pos="4478338" algn="l"/>
                <a:tab pos="4927600" algn="l"/>
                <a:tab pos="5376863" algn="l"/>
                <a:tab pos="5826125" algn="l"/>
                <a:tab pos="6275388" algn="l"/>
                <a:tab pos="6724650" algn="l"/>
                <a:tab pos="7173913" algn="l"/>
                <a:tab pos="7623175" algn="l"/>
                <a:tab pos="8072438" algn="l"/>
                <a:tab pos="8521700" algn="l"/>
                <a:tab pos="8970963" algn="l"/>
              </a:tabLst>
            </a:pPr>
            <a:r>
              <a:rPr lang="en-US" b="1" dirty="0">
                <a:latin typeface="Verdana" panose="020B0604030504040204" pitchFamily="34" charset="0"/>
                <a:ea typeface="Verdana" panose="020B0604030504040204" pitchFamily="34" charset="0"/>
                <a:cs typeface="Verdana" panose="020B0604030504040204" pitchFamily="34" charset="0"/>
              </a:rPr>
              <a:t>Quality Assurance (QA), Quality Improvement (QI)</a:t>
            </a:r>
          </a:p>
          <a:p>
            <a:pPr marL="330200" indent="-330200">
              <a:spcBef>
                <a:spcPts val="525"/>
              </a:spcBef>
              <a:buClr>
                <a:srgbClr val="F3750D"/>
              </a:buClr>
              <a:buSzPct val="150000"/>
              <a:tabLst>
                <a:tab pos="330200" algn="l"/>
                <a:tab pos="434975" algn="l"/>
                <a:tab pos="884238" algn="l"/>
                <a:tab pos="1333500" algn="l"/>
                <a:tab pos="1782763" algn="l"/>
                <a:tab pos="2232025" algn="l"/>
                <a:tab pos="2681288" algn="l"/>
                <a:tab pos="3130550" algn="l"/>
                <a:tab pos="3579813" algn="l"/>
                <a:tab pos="4029075" algn="l"/>
                <a:tab pos="4478338" algn="l"/>
                <a:tab pos="4927600" algn="l"/>
                <a:tab pos="5376863" algn="l"/>
                <a:tab pos="5826125" algn="l"/>
                <a:tab pos="6275388" algn="l"/>
                <a:tab pos="6724650" algn="l"/>
                <a:tab pos="7173913" algn="l"/>
                <a:tab pos="7623175" algn="l"/>
                <a:tab pos="8072438" algn="l"/>
                <a:tab pos="8521700" algn="l"/>
                <a:tab pos="8970963" algn="l"/>
              </a:tabLst>
            </a:pPr>
            <a:endParaRPr lang="ru-RU" dirty="0">
              <a:latin typeface="Verdana" panose="020B0604030504040204" pitchFamily="34" charset="0"/>
              <a:ea typeface="Verdana" panose="020B0604030504040204" pitchFamily="34" charset="0"/>
              <a:cs typeface="Verdana" panose="020B0604030504040204" pitchFamily="34" charset="0"/>
            </a:endParaRPr>
          </a:p>
          <a:p>
            <a:pPr marL="330200" indent="-330200">
              <a:spcBef>
                <a:spcPts val="525"/>
              </a:spcBef>
              <a:buClr>
                <a:srgbClr val="F3750D"/>
              </a:buClr>
              <a:buSzPct val="150000"/>
              <a:tabLst>
                <a:tab pos="330200" algn="l"/>
                <a:tab pos="434975" algn="l"/>
                <a:tab pos="884238" algn="l"/>
                <a:tab pos="1333500" algn="l"/>
                <a:tab pos="1782763" algn="l"/>
                <a:tab pos="2232025" algn="l"/>
                <a:tab pos="2681288" algn="l"/>
                <a:tab pos="3130550" algn="l"/>
                <a:tab pos="3579813" algn="l"/>
                <a:tab pos="4029075" algn="l"/>
                <a:tab pos="4478338" algn="l"/>
                <a:tab pos="4927600" algn="l"/>
                <a:tab pos="5376863" algn="l"/>
                <a:tab pos="5826125" algn="l"/>
                <a:tab pos="6275388" algn="l"/>
                <a:tab pos="6724650" algn="l"/>
                <a:tab pos="7173913" algn="l"/>
                <a:tab pos="7623175" algn="l"/>
                <a:tab pos="8072438" algn="l"/>
                <a:tab pos="8521700" algn="l"/>
                <a:tab pos="8970963" algn="l"/>
              </a:tabLst>
            </a:pPr>
            <a:r>
              <a:rPr lang="ru-RU" dirty="0" smtClean="0">
                <a:latin typeface="Verdana" panose="020B0604030504040204" pitchFamily="34" charset="0"/>
                <a:ea typeface="Verdana" panose="020B0604030504040204" pitchFamily="34" charset="0"/>
                <a:cs typeface="Verdana" panose="020B0604030504040204" pitchFamily="34" charset="0"/>
              </a:rPr>
              <a:t>Компания </a:t>
            </a:r>
            <a:r>
              <a:rPr lang="ru-RU" dirty="0">
                <a:latin typeface="Verdana" panose="020B0604030504040204" pitchFamily="34" charset="0"/>
                <a:ea typeface="Verdana" panose="020B0604030504040204" pitchFamily="34" charset="0"/>
                <a:cs typeface="Verdana" panose="020B0604030504040204" pitchFamily="34" charset="0"/>
              </a:rPr>
              <a:t>должна работать не только над </a:t>
            </a:r>
            <a:r>
              <a:rPr lang="ru-RU" b="1" dirty="0">
                <a:latin typeface="Verdana" panose="020B0604030504040204" pitchFamily="34" charset="0"/>
                <a:ea typeface="Verdana" panose="020B0604030504040204" pitchFamily="34" charset="0"/>
                <a:cs typeface="Verdana" panose="020B0604030504040204" pitchFamily="34" charset="0"/>
              </a:rPr>
              <a:t>качеством продукции</a:t>
            </a:r>
            <a:r>
              <a:rPr lang="ru-RU" dirty="0">
                <a:latin typeface="Verdana" panose="020B0604030504040204" pitchFamily="34" charset="0"/>
                <a:ea typeface="Verdana" panose="020B0604030504040204" pitchFamily="34" charset="0"/>
                <a:cs typeface="Verdana" panose="020B0604030504040204" pitchFamily="34" charset="0"/>
              </a:rPr>
              <a:t>, но и </a:t>
            </a:r>
            <a:r>
              <a:rPr lang="ru-RU" dirty="0" smtClean="0">
                <a:latin typeface="Verdana" panose="020B0604030504040204" pitchFamily="34" charset="0"/>
                <a:ea typeface="Verdana" panose="020B0604030504040204" pitchFamily="34" charset="0"/>
                <a:cs typeface="Verdana" panose="020B0604030504040204" pitchFamily="34" charset="0"/>
              </a:rPr>
              <a:t>над</a:t>
            </a:r>
          </a:p>
          <a:p>
            <a:pPr marL="330200" indent="-330200">
              <a:spcBef>
                <a:spcPts val="525"/>
              </a:spcBef>
              <a:buClr>
                <a:srgbClr val="F3750D"/>
              </a:buClr>
              <a:buSzPct val="150000"/>
              <a:tabLst>
                <a:tab pos="330200" algn="l"/>
                <a:tab pos="434975" algn="l"/>
                <a:tab pos="884238" algn="l"/>
                <a:tab pos="1333500" algn="l"/>
                <a:tab pos="1782763" algn="l"/>
                <a:tab pos="2232025" algn="l"/>
                <a:tab pos="2681288" algn="l"/>
                <a:tab pos="3130550" algn="l"/>
                <a:tab pos="3579813" algn="l"/>
                <a:tab pos="4029075" algn="l"/>
                <a:tab pos="4478338" algn="l"/>
                <a:tab pos="4927600" algn="l"/>
                <a:tab pos="5376863" algn="l"/>
                <a:tab pos="5826125" algn="l"/>
                <a:tab pos="6275388" algn="l"/>
                <a:tab pos="6724650" algn="l"/>
                <a:tab pos="7173913" algn="l"/>
                <a:tab pos="7623175" algn="l"/>
                <a:tab pos="8072438" algn="l"/>
                <a:tab pos="8521700" algn="l"/>
                <a:tab pos="8970963" algn="l"/>
              </a:tabLst>
            </a:pPr>
            <a:r>
              <a:rPr lang="ru-RU" b="1" dirty="0">
                <a:latin typeface="Verdana" panose="020B0604030504040204" pitchFamily="34" charset="0"/>
                <a:ea typeface="Verdana" panose="020B0604030504040204" pitchFamily="34" charset="0"/>
                <a:cs typeface="Verdana" panose="020B0604030504040204" pitchFamily="34" charset="0"/>
              </a:rPr>
              <a:t>	</a:t>
            </a:r>
            <a:r>
              <a:rPr lang="ru-RU" b="1" dirty="0" smtClean="0">
                <a:latin typeface="Verdana" panose="020B0604030504040204" pitchFamily="34" charset="0"/>
                <a:ea typeface="Verdana" panose="020B0604030504040204" pitchFamily="34" charset="0"/>
                <a:cs typeface="Verdana" panose="020B0604030504040204" pitchFamily="34" charset="0"/>
              </a:rPr>
              <a:t>- качеством </a:t>
            </a:r>
            <a:r>
              <a:rPr lang="ru-RU" b="1" dirty="0">
                <a:latin typeface="Verdana" panose="020B0604030504040204" pitchFamily="34" charset="0"/>
                <a:ea typeface="Verdana" panose="020B0604030504040204" pitchFamily="34" charset="0"/>
                <a:cs typeface="Verdana" panose="020B0604030504040204" pitchFamily="34" charset="0"/>
              </a:rPr>
              <a:t>организации </a:t>
            </a:r>
            <a:r>
              <a:rPr lang="ru-RU" b="1" dirty="0" smtClean="0">
                <a:latin typeface="Verdana" panose="020B0604030504040204" pitchFamily="34" charset="0"/>
                <a:ea typeface="Verdana" panose="020B0604030504040204" pitchFamily="34" charset="0"/>
                <a:cs typeface="Verdana" panose="020B0604030504040204" pitchFamily="34" charset="0"/>
              </a:rPr>
              <a:t>процессов</a:t>
            </a:r>
          </a:p>
          <a:p>
            <a:pPr marL="330200" indent="-330200">
              <a:spcBef>
                <a:spcPts val="525"/>
              </a:spcBef>
              <a:buClr>
                <a:srgbClr val="F3750D"/>
              </a:buClr>
              <a:buSzPct val="150000"/>
              <a:tabLst>
                <a:tab pos="330200" algn="l"/>
                <a:tab pos="434975" algn="l"/>
                <a:tab pos="884238" algn="l"/>
                <a:tab pos="1333500" algn="l"/>
                <a:tab pos="1782763" algn="l"/>
                <a:tab pos="2232025" algn="l"/>
                <a:tab pos="2681288" algn="l"/>
                <a:tab pos="3130550" algn="l"/>
                <a:tab pos="3579813" algn="l"/>
                <a:tab pos="4029075" algn="l"/>
                <a:tab pos="4478338" algn="l"/>
                <a:tab pos="4927600" algn="l"/>
                <a:tab pos="5376863" algn="l"/>
                <a:tab pos="5826125" algn="l"/>
                <a:tab pos="6275388" algn="l"/>
                <a:tab pos="6724650" algn="l"/>
                <a:tab pos="7173913" algn="l"/>
                <a:tab pos="7623175" algn="l"/>
                <a:tab pos="8072438" algn="l"/>
                <a:tab pos="8521700" algn="l"/>
                <a:tab pos="8970963" algn="l"/>
              </a:tabLst>
            </a:pPr>
            <a:r>
              <a:rPr lang="ru-RU" b="1" dirty="0">
                <a:latin typeface="Verdana" panose="020B0604030504040204" pitchFamily="34" charset="0"/>
                <a:ea typeface="Verdana" panose="020B0604030504040204" pitchFamily="34" charset="0"/>
                <a:cs typeface="Verdana" panose="020B0604030504040204" pitchFamily="34" charset="0"/>
              </a:rPr>
              <a:t>	</a:t>
            </a:r>
            <a:r>
              <a:rPr lang="ru-RU" b="1" dirty="0" smtClean="0">
                <a:latin typeface="Verdana" panose="020B0604030504040204" pitchFamily="34" charset="0"/>
                <a:ea typeface="Verdana" panose="020B0604030504040204" pitchFamily="34" charset="0"/>
                <a:cs typeface="Verdana" panose="020B0604030504040204" pitchFamily="34" charset="0"/>
              </a:rPr>
              <a:t>- уровнем </a:t>
            </a:r>
            <a:r>
              <a:rPr lang="ru-RU" b="1" dirty="0">
                <a:latin typeface="Verdana" panose="020B0604030504040204" pitchFamily="34" charset="0"/>
                <a:ea typeface="Verdana" panose="020B0604030504040204" pitchFamily="34" charset="0"/>
                <a:cs typeface="Verdana" panose="020B0604030504040204" pitchFamily="34" charset="0"/>
              </a:rPr>
              <a:t>квалификации персонала</a:t>
            </a:r>
            <a:r>
              <a:rPr lang="ru-RU" dirty="0">
                <a:latin typeface="Verdana" panose="020B0604030504040204" pitchFamily="34" charset="0"/>
                <a:ea typeface="Verdana" panose="020B0604030504040204" pitchFamily="34" charset="0"/>
                <a:cs typeface="Verdana" panose="020B0604030504040204" pitchFamily="34" charset="0"/>
              </a:rPr>
              <a:t> </a:t>
            </a:r>
            <a:endParaRPr lang="ru-RU" dirty="0" smtClean="0">
              <a:latin typeface="Verdana" panose="020B0604030504040204" pitchFamily="34" charset="0"/>
              <a:ea typeface="Verdana" panose="020B0604030504040204" pitchFamily="34" charset="0"/>
              <a:cs typeface="Verdana" panose="020B0604030504040204" pitchFamily="34" charset="0"/>
            </a:endParaRPr>
          </a:p>
          <a:p>
            <a:pPr marL="330200" indent="-330200">
              <a:spcBef>
                <a:spcPts val="525"/>
              </a:spcBef>
              <a:buClr>
                <a:srgbClr val="F3750D"/>
              </a:buClr>
              <a:buSzPct val="150000"/>
              <a:tabLst>
                <a:tab pos="330200" algn="l"/>
                <a:tab pos="434975" algn="l"/>
                <a:tab pos="884238" algn="l"/>
                <a:tab pos="1333500" algn="l"/>
                <a:tab pos="1782763" algn="l"/>
                <a:tab pos="2232025" algn="l"/>
                <a:tab pos="2681288" algn="l"/>
                <a:tab pos="3130550" algn="l"/>
                <a:tab pos="3579813" algn="l"/>
                <a:tab pos="4029075" algn="l"/>
                <a:tab pos="4478338" algn="l"/>
                <a:tab pos="4927600" algn="l"/>
                <a:tab pos="5376863" algn="l"/>
                <a:tab pos="5826125" algn="l"/>
                <a:tab pos="6275388" algn="l"/>
                <a:tab pos="6724650" algn="l"/>
                <a:tab pos="7173913" algn="l"/>
                <a:tab pos="7623175" algn="l"/>
                <a:tab pos="8072438" algn="l"/>
                <a:tab pos="8521700" algn="l"/>
                <a:tab pos="8970963" algn="l"/>
              </a:tabLst>
            </a:pPr>
            <a:endParaRPr lang="ru-RU" dirty="0">
              <a:latin typeface="Verdana" panose="020B0604030504040204" pitchFamily="34" charset="0"/>
              <a:ea typeface="Verdana" panose="020B0604030504040204" pitchFamily="34" charset="0"/>
              <a:cs typeface="Verdana" panose="020B0604030504040204" pitchFamily="34" charset="0"/>
            </a:endParaRPr>
          </a:p>
          <a:p>
            <a:pPr marL="330200" indent="-330200">
              <a:spcBef>
                <a:spcPts val="525"/>
              </a:spcBef>
              <a:buClr>
                <a:srgbClr val="F3750D"/>
              </a:buClr>
              <a:buSzPct val="150000"/>
              <a:tabLst>
                <a:tab pos="330200" algn="l"/>
                <a:tab pos="434975" algn="l"/>
                <a:tab pos="884238" algn="l"/>
                <a:tab pos="1333500" algn="l"/>
                <a:tab pos="1782763" algn="l"/>
                <a:tab pos="2232025" algn="l"/>
                <a:tab pos="2681288" algn="l"/>
                <a:tab pos="3130550" algn="l"/>
                <a:tab pos="3579813" algn="l"/>
                <a:tab pos="4029075" algn="l"/>
                <a:tab pos="4478338" algn="l"/>
                <a:tab pos="4927600" algn="l"/>
                <a:tab pos="5376863" algn="l"/>
                <a:tab pos="5826125" algn="l"/>
                <a:tab pos="6275388" algn="l"/>
                <a:tab pos="6724650" algn="l"/>
                <a:tab pos="7173913" algn="l"/>
                <a:tab pos="7623175" algn="l"/>
                <a:tab pos="8072438" algn="l"/>
                <a:tab pos="8521700" algn="l"/>
                <a:tab pos="8970963" algn="l"/>
              </a:tabLst>
            </a:pPr>
            <a:r>
              <a:rPr lang="ru-RU" dirty="0" smtClean="0">
                <a:latin typeface="Verdana" panose="020B0604030504040204" pitchFamily="34" charset="0"/>
                <a:ea typeface="Verdana" panose="020B0604030504040204" pitchFamily="34" charset="0"/>
                <a:cs typeface="Verdana" panose="020B0604030504040204" pitchFamily="34" charset="0"/>
              </a:rPr>
              <a:t>Плюсы: быстрое эффективное развитие бизнеса</a:t>
            </a:r>
          </a:p>
          <a:p>
            <a:pPr marL="330200" indent="-330200">
              <a:spcBef>
                <a:spcPts val="525"/>
              </a:spcBef>
              <a:buClr>
                <a:srgbClr val="F3750D"/>
              </a:buClr>
              <a:buSzPct val="150000"/>
              <a:tabLst>
                <a:tab pos="330200" algn="l"/>
                <a:tab pos="434975" algn="l"/>
                <a:tab pos="884238" algn="l"/>
                <a:tab pos="1333500" algn="l"/>
                <a:tab pos="1782763" algn="l"/>
                <a:tab pos="2232025" algn="l"/>
                <a:tab pos="2681288" algn="l"/>
                <a:tab pos="3130550" algn="l"/>
                <a:tab pos="3579813" algn="l"/>
                <a:tab pos="4029075" algn="l"/>
                <a:tab pos="4478338" algn="l"/>
                <a:tab pos="4927600" algn="l"/>
                <a:tab pos="5376863" algn="l"/>
                <a:tab pos="5826125" algn="l"/>
                <a:tab pos="6275388" algn="l"/>
                <a:tab pos="6724650" algn="l"/>
                <a:tab pos="7173913" algn="l"/>
                <a:tab pos="7623175" algn="l"/>
                <a:tab pos="8072438" algn="l"/>
                <a:tab pos="8521700" algn="l"/>
                <a:tab pos="8970963" algn="l"/>
              </a:tabLst>
            </a:pPr>
            <a:r>
              <a:rPr lang="ru-RU" dirty="0" smtClean="0">
                <a:latin typeface="Verdana" panose="020B0604030504040204" pitchFamily="34" charset="0"/>
                <a:ea typeface="Verdana" panose="020B0604030504040204" pitchFamily="34" charset="0"/>
                <a:cs typeface="Verdana" panose="020B0604030504040204" pitchFamily="34" charset="0"/>
              </a:rPr>
              <a:t>Показатели качества </a:t>
            </a:r>
          </a:p>
          <a:p>
            <a:pPr marL="330200" indent="-330200">
              <a:spcBef>
                <a:spcPts val="525"/>
              </a:spcBef>
              <a:buClr>
                <a:srgbClr val="F3750D"/>
              </a:buClr>
              <a:buSzPct val="150000"/>
              <a:tabLst>
                <a:tab pos="330200" algn="l"/>
                <a:tab pos="434975" algn="l"/>
                <a:tab pos="884238" algn="l"/>
                <a:tab pos="1333500" algn="l"/>
                <a:tab pos="1782763" algn="l"/>
                <a:tab pos="2232025" algn="l"/>
                <a:tab pos="2681288" algn="l"/>
                <a:tab pos="3130550" algn="l"/>
                <a:tab pos="3579813" algn="l"/>
                <a:tab pos="4029075" algn="l"/>
                <a:tab pos="4478338" algn="l"/>
                <a:tab pos="4927600" algn="l"/>
                <a:tab pos="5376863" algn="l"/>
                <a:tab pos="5826125" algn="l"/>
                <a:tab pos="6275388" algn="l"/>
                <a:tab pos="6724650" algn="l"/>
                <a:tab pos="7173913" algn="l"/>
                <a:tab pos="7623175" algn="l"/>
                <a:tab pos="8072438" algn="l"/>
                <a:tab pos="8521700" algn="l"/>
                <a:tab pos="8970963" algn="l"/>
              </a:tabLst>
            </a:pPr>
            <a:r>
              <a:rPr lang="ru-RU" dirty="0">
                <a:latin typeface="Verdana" panose="020B0604030504040204" pitchFamily="34" charset="0"/>
                <a:ea typeface="Verdana" panose="020B0604030504040204" pitchFamily="34" charset="0"/>
                <a:cs typeface="Verdana" panose="020B0604030504040204" pitchFamily="34" charset="0"/>
              </a:rPr>
              <a:t>	</a:t>
            </a:r>
            <a:r>
              <a:rPr lang="ru-RU" dirty="0" smtClean="0">
                <a:latin typeface="Verdana" panose="020B0604030504040204" pitchFamily="34" charset="0"/>
                <a:ea typeface="Verdana" panose="020B0604030504040204" pitchFamily="34" charset="0"/>
                <a:cs typeface="Verdana" panose="020B0604030504040204" pitchFamily="34" charset="0"/>
              </a:rPr>
              <a:t>- степень </a:t>
            </a:r>
            <a:r>
              <a:rPr lang="ru-RU" dirty="0">
                <a:latin typeface="Verdana" panose="020B0604030504040204" pitchFamily="34" charset="0"/>
                <a:ea typeface="Verdana" panose="020B0604030504040204" pitchFamily="34" charset="0"/>
                <a:cs typeface="Verdana" panose="020B0604030504040204" pitchFamily="34" charset="0"/>
              </a:rPr>
              <a:t>реализации требований </a:t>
            </a:r>
            <a:r>
              <a:rPr lang="ru-RU" dirty="0" smtClean="0">
                <a:latin typeface="Verdana" panose="020B0604030504040204" pitchFamily="34" charset="0"/>
                <a:ea typeface="Verdana" panose="020B0604030504040204" pitchFamily="34" charset="0"/>
                <a:cs typeface="Verdana" panose="020B0604030504040204" pitchFamily="34" charset="0"/>
              </a:rPr>
              <a:t>клиентов,</a:t>
            </a:r>
          </a:p>
          <a:p>
            <a:pPr marL="330200" indent="-330200">
              <a:spcBef>
                <a:spcPts val="525"/>
              </a:spcBef>
              <a:buClr>
                <a:srgbClr val="F3750D"/>
              </a:buClr>
              <a:buSzPct val="150000"/>
              <a:tabLst>
                <a:tab pos="330200" algn="l"/>
                <a:tab pos="434975" algn="l"/>
                <a:tab pos="884238" algn="l"/>
                <a:tab pos="1333500" algn="l"/>
                <a:tab pos="1782763" algn="l"/>
                <a:tab pos="2232025" algn="l"/>
                <a:tab pos="2681288" algn="l"/>
                <a:tab pos="3130550" algn="l"/>
                <a:tab pos="3579813" algn="l"/>
                <a:tab pos="4029075" algn="l"/>
                <a:tab pos="4478338" algn="l"/>
                <a:tab pos="4927600" algn="l"/>
                <a:tab pos="5376863" algn="l"/>
                <a:tab pos="5826125" algn="l"/>
                <a:tab pos="6275388" algn="l"/>
                <a:tab pos="6724650" algn="l"/>
                <a:tab pos="7173913" algn="l"/>
                <a:tab pos="7623175" algn="l"/>
                <a:tab pos="8072438" algn="l"/>
                <a:tab pos="8521700" algn="l"/>
                <a:tab pos="8970963" algn="l"/>
              </a:tabLst>
            </a:pPr>
            <a:r>
              <a:rPr lang="ru-RU" dirty="0">
                <a:latin typeface="Verdana" panose="020B0604030504040204" pitchFamily="34" charset="0"/>
                <a:ea typeface="Verdana" panose="020B0604030504040204" pitchFamily="34" charset="0"/>
                <a:cs typeface="Verdana" panose="020B0604030504040204" pitchFamily="34" charset="0"/>
              </a:rPr>
              <a:t>	</a:t>
            </a:r>
            <a:r>
              <a:rPr lang="ru-RU" dirty="0" smtClean="0">
                <a:latin typeface="Verdana" panose="020B0604030504040204" pitchFamily="34" charset="0"/>
                <a:ea typeface="Verdana" panose="020B0604030504040204" pitchFamily="34" charset="0"/>
                <a:cs typeface="Verdana" panose="020B0604030504040204" pitchFamily="34" charset="0"/>
              </a:rPr>
              <a:t>- рост </a:t>
            </a:r>
            <a:r>
              <a:rPr lang="ru-RU" dirty="0">
                <a:latin typeface="Verdana" panose="020B0604030504040204" pitchFamily="34" charset="0"/>
                <a:ea typeface="Verdana" panose="020B0604030504040204" pitchFamily="34" charset="0"/>
                <a:cs typeface="Verdana" panose="020B0604030504040204" pitchFamily="34" charset="0"/>
              </a:rPr>
              <a:t>финансовых </a:t>
            </a:r>
            <a:r>
              <a:rPr lang="ru-RU" dirty="0" smtClean="0">
                <a:latin typeface="Verdana" panose="020B0604030504040204" pitchFamily="34" charset="0"/>
                <a:ea typeface="Verdana" panose="020B0604030504040204" pitchFamily="34" charset="0"/>
                <a:cs typeface="Verdana" panose="020B0604030504040204" pitchFamily="34" charset="0"/>
              </a:rPr>
              <a:t>показателей</a:t>
            </a:r>
          </a:p>
          <a:p>
            <a:pPr marL="330200" indent="-330200">
              <a:spcBef>
                <a:spcPts val="525"/>
              </a:spcBef>
              <a:buClr>
                <a:srgbClr val="F3750D"/>
              </a:buClr>
              <a:buSzPct val="150000"/>
              <a:tabLst>
                <a:tab pos="330200" algn="l"/>
                <a:tab pos="434975" algn="l"/>
                <a:tab pos="884238" algn="l"/>
                <a:tab pos="1333500" algn="l"/>
                <a:tab pos="1782763" algn="l"/>
                <a:tab pos="2232025" algn="l"/>
                <a:tab pos="2681288" algn="l"/>
                <a:tab pos="3130550" algn="l"/>
                <a:tab pos="3579813" algn="l"/>
                <a:tab pos="4029075" algn="l"/>
                <a:tab pos="4478338" algn="l"/>
                <a:tab pos="4927600" algn="l"/>
                <a:tab pos="5376863" algn="l"/>
                <a:tab pos="5826125" algn="l"/>
                <a:tab pos="6275388" algn="l"/>
                <a:tab pos="6724650" algn="l"/>
                <a:tab pos="7173913" algn="l"/>
                <a:tab pos="7623175" algn="l"/>
                <a:tab pos="8072438" algn="l"/>
                <a:tab pos="8521700" algn="l"/>
                <a:tab pos="8970963" algn="l"/>
              </a:tabLst>
            </a:pPr>
            <a:r>
              <a:rPr lang="ru-RU" dirty="0">
                <a:latin typeface="Verdana" panose="020B0604030504040204" pitchFamily="34" charset="0"/>
                <a:ea typeface="Verdana" panose="020B0604030504040204" pitchFamily="34" charset="0"/>
                <a:cs typeface="Verdana" panose="020B0604030504040204" pitchFamily="34" charset="0"/>
              </a:rPr>
              <a:t>	</a:t>
            </a:r>
            <a:r>
              <a:rPr lang="ru-RU" dirty="0" smtClean="0">
                <a:latin typeface="Verdana" panose="020B0604030504040204" pitchFamily="34" charset="0"/>
                <a:ea typeface="Verdana" panose="020B0604030504040204" pitchFamily="34" charset="0"/>
                <a:cs typeface="Verdana" panose="020B0604030504040204" pitchFamily="34" charset="0"/>
              </a:rPr>
              <a:t>- повышение </a:t>
            </a:r>
            <a:r>
              <a:rPr lang="ru-RU" dirty="0">
                <a:latin typeface="Verdana" panose="020B0604030504040204" pitchFamily="34" charset="0"/>
                <a:ea typeface="Verdana" panose="020B0604030504040204" pitchFamily="34" charset="0"/>
                <a:cs typeface="Verdana" panose="020B0604030504040204" pitchFamily="34" charset="0"/>
              </a:rPr>
              <a:t>удовлетворенности </a:t>
            </a:r>
            <a:r>
              <a:rPr lang="ru-RU" dirty="0" smtClean="0">
                <a:latin typeface="Verdana" panose="020B0604030504040204" pitchFamily="34" charset="0"/>
                <a:ea typeface="Verdana" panose="020B0604030504040204" pitchFamily="34" charset="0"/>
                <a:cs typeface="Verdana" panose="020B0604030504040204" pitchFamily="34" charset="0"/>
              </a:rPr>
              <a:t>служащих своей работой</a:t>
            </a:r>
            <a:endParaRPr lang="ru-RU"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1185936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sz="3200" b="1" dirty="0">
                <a:latin typeface="Verdana" panose="020B0604030504040204" pitchFamily="34" charset="0"/>
                <a:ea typeface="Verdana" panose="020B0604030504040204" pitchFamily="34" charset="0"/>
                <a:cs typeface="Verdana" panose="020B0604030504040204" pitchFamily="34" charset="0"/>
              </a:rPr>
              <a:t>Цикл качества Деминга</a:t>
            </a:r>
            <a:endParaRPr lang="en-US" sz="2800"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2"/>
          </p:nvPr>
        </p:nvSpPr>
        <p:spPr/>
        <p:txBody>
          <a:bodyPr/>
          <a:lstStyle/>
          <a:p>
            <a:fld id="{EE2556C5-CE8C-6547-B838-EA80C61A4AF7}" type="slidenum">
              <a:rPr lang="en-US" smtClean="0"/>
              <a:pPr/>
              <a:t>15</a:t>
            </a:fld>
            <a:endParaRPr lang="en-US"/>
          </a:p>
        </p:txBody>
      </p:sp>
      <p:sp>
        <p:nvSpPr>
          <p:cNvPr id="7" name="Content Placeholder 2"/>
          <p:cNvSpPr>
            <a:spLocks noGrp="1"/>
          </p:cNvSpPr>
          <p:nvPr>
            <p:ph idx="1"/>
          </p:nvPr>
        </p:nvSpPr>
        <p:spPr>
          <a:xfrm>
            <a:off x="457200" y="3129466"/>
            <a:ext cx="8229600" cy="3095866"/>
          </a:xfrm>
        </p:spPr>
        <p:txBody>
          <a:bodyPr>
            <a:noAutofit/>
          </a:bodyPr>
          <a:lstStyle/>
          <a:p>
            <a:r>
              <a:rPr lang="en-US" sz="2000" b="1" dirty="0" smtClean="0">
                <a:solidFill>
                  <a:srgbClr val="C00000"/>
                </a:solidFill>
                <a:latin typeface="Verdana" panose="020B0604030504040204" pitchFamily="34" charset="0"/>
                <a:ea typeface="Verdana" panose="020B0604030504040204" pitchFamily="34" charset="0"/>
                <a:cs typeface="Verdana" panose="020B0604030504040204" pitchFamily="34" charset="0"/>
              </a:rPr>
              <a:t>Plan</a:t>
            </a:r>
            <a:r>
              <a:rPr lang="ru-RU" sz="2000" b="1" dirty="0" smtClean="0">
                <a:solidFill>
                  <a:srgbClr val="C00000"/>
                </a:solidFill>
                <a:latin typeface="Verdana" panose="020B0604030504040204" pitchFamily="34" charset="0"/>
                <a:ea typeface="Verdana" panose="020B0604030504040204" pitchFamily="34" charset="0"/>
                <a:cs typeface="Verdana" panose="020B0604030504040204" pitchFamily="34" charset="0"/>
              </a:rPr>
              <a:t>:</a:t>
            </a:r>
            <a:r>
              <a:rPr lang="ru-RU" sz="2000" dirty="0">
                <a:solidFill>
                  <a:srgbClr val="C00000"/>
                </a:solidFill>
                <a:latin typeface="Verdana" panose="020B0604030504040204" pitchFamily="34" charset="0"/>
                <a:ea typeface="Verdana" panose="020B0604030504040204" pitchFamily="34" charset="0"/>
                <a:cs typeface="Verdana" panose="020B0604030504040204" pitchFamily="34" charset="0"/>
              </a:rPr>
              <a:t> </a:t>
            </a:r>
            <a:r>
              <a:rPr lang="ru-RU" sz="2000" dirty="0" smtClean="0">
                <a:latin typeface="Verdana" panose="020B0604030504040204" pitchFamily="34" charset="0"/>
                <a:ea typeface="Verdana" panose="020B0604030504040204" pitchFamily="34" charset="0"/>
                <a:cs typeface="Verdana" panose="020B0604030504040204" pitchFamily="34" charset="0"/>
              </a:rPr>
              <a:t>установлка целей, </a:t>
            </a:r>
            <a:r>
              <a:rPr lang="en-US" sz="2000" dirty="0" smtClean="0">
                <a:latin typeface="Verdana" panose="020B0604030504040204" pitchFamily="34" charset="0"/>
                <a:ea typeface="Verdana" panose="020B0604030504040204" pitchFamily="34" charset="0"/>
                <a:cs typeface="Verdana" panose="020B0604030504040204" pitchFamily="34" charset="0"/>
              </a:rPr>
              <a:t> </a:t>
            </a:r>
            <a:r>
              <a:rPr lang="ru-RU" sz="2000" b="1" dirty="0" smtClean="0">
                <a:latin typeface="Verdana" panose="020B0604030504040204" pitchFamily="34" charset="0"/>
                <a:ea typeface="Verdana" panose="020B0604030504040204" pitchFamily="34" charset="0"/>
                <a:cs typeface="Verdana" panose="020B0604030504040204" pitchFamily="34" charset="0"/>
              </a:rPr>
              <a:t>планирование</a:t>
            </a:r>
            <a:r>
              <a:rPr lang="ru-RU" sz="2000" dirty="0" smtClean="0">
                <a:latin typeface="Verdana" panose="020B0604030504040204" pitchFamily="34" charset="0"/>
                <a:ea typeface="Verdana" panose="020B0604030504040204" pitchFamily="34" charset="0"/>
                <a:cs typeface="Verdana" panose="020B0604030504040204" pitchFamily="34" charset="0"/>
              </a:rPr>
              <a:t> процессов и работ для </a:t>
            </a:r>
            <a:r>
              <a:rPr lang="ru-RU" sz="2000" dirty="0">
                <a:latin typeface="Verdana" panose="020B0604030504040204" pitchFamily="34" charset="0"/>
                <a:ea typeface="Verdana" panose="020B0604030504040204" pitchFamily="34" charset="0"/>
                <a:cs typeface="Verdana" panose="020B0604030504040204" pitchFamily="34" charset="0"/>
              </a:rPr>
              <a:t>достижения </a:t>
            </a:r>
            <a:r>
              <a:rPr lang="ru-RU" sz="2000" dirty="0" smtClean="0">
                <a:latin typeface="Verdana" panose="020B0604030504040204" pitchFamily="34" charset="0"/>
                <a:ea typeface="Verdana" panose="020B0604030504040204" pitchFamily="34" charset="0"/>
                <a:cs typeface="Verdana" panose="020B0604030504040204" pitchFamily="34" charset="0"/>
              </a:rPr>
              <a:t>целей и </a:t>
            </a:r>
            <a:r>
              <a:rPr lang="ru-RU" sz="2000" dirty="0">
                <a:latin typeface="Verdana" panose="020B0604030504040204" pitchFamily="34" charset="0"/>
                <a:ea typeface="Verdana" panose="020B0604030504040204" pitchFamily="34" charset="0"/>
                <a:cs typeface="Verdana" panose="020B0604030504040204" pitchFamily="34" charset="0"/>
              </a:rPr>
              <a:t>удовлетворения потребителя</a:t>
            </a:r>
            <a:r>
              <a:rPr lang="ru-RU" sz="2000" dirty="0" smtClean="0">
                <a:latin typeface="Verdana" panose="020B0604030504040204" pitchFamily="34" charset="0"/>
                <a:ea typeface="Verdana" panose="020B0604030504040204" pitchFamily="34" charset="0"/>
                <a:cs typeface="Verdana" panose="020B0604030504040204" pitchFamily="34" charset="0"/>
              </a:rPr>
              <a:t>, распределение ресурсов</a:t>
            </a:r>
          </a:p>
          <a:p>
            <a:r>
              <a:rPr lang="en-US" sz="2000" b="1" dirty="0" smtClean="0">
                <a:solidFill>
                  <a:srgbClr val="C00000"/>
                </a:solidFill>
                <a:latin typeface="Verdana" panose="020B0604030504040204" pitchFamily="34" charset="0"/>
                <a:ea typeface="Verdana" panose="020B0604030504040204" pitchFamily="34" charset="0"/>
                <a:cs typeface="Verdana" panose="020B0604030504040204" pitchFamily="34" charset="0"/>
              </a:rPr>
              <a:t>Do: </a:t>
            </a:r>
            <a:r>
              <a:rPr lang="ru-RU" sz="2000" b="1" dirty="0" smtClean="0">
                <a:latin typeface="Verdana" panose="020B0604030504040204" pitchFamily="34" charset="0"/>
                <a:ea typeface="Verdana" panose="020B0604030504040204" pitchFamily="34" charset="0"/>
                <a:cs typeface="Verdana" panose="020B0604030504040204" pitchFamily="34" charset="0"/>
              </a:rPr>
              <a:t>выполнение</a:t>
            </a:r>
            <a:r>
              <a:rPr lang="ru-RU" sz="2000" dirty="0">
                <a:latin typeface="Verdana" panose="020B0604030504040204" pitchFamily="34" charset="0"/>
                <a:ea typeface="Verdana" panose="020B0604030504040204" pitchFamily="34" charset="0"/>
                <a:cs typeface="Verdana" panose="020B0604030504040204" pitchFamily="34" charset="0"/>
              </a:rPr>
              <a:t> </a:t>
            </a:r>
            <a:r>
              <a:rPr lang="ru-RU" sz="2000" dirty="0" smtClean="0">
                <a:latin typeface="Verdana" panose="020B0604030504040204" pitchFamily="34" charset="0"/>
                <a:ea typeface="Verdana" panose="020B0604030504040204" pitchFamily="34" charset="0"/>
                <a:cs typeface="Verdana" panose="020B0604030504040204" pitchFamily="34" charset="0"/>
              </a:rPr>
              <a:t>запланированных работ</a:t>
            </a:r>
          </a:p>
          <a:p>
            <a:r>
              <a:rPr lang="en-US" sz="2000" b="1" dirty="0" smtClean="0">
                <a:solidFill>
                  <a:srgbClr val="C00000"/>
                </a:solidFill>
                <a:latin typeface="Verdana" panose="020B0604030504040204" pitchFamily="34" charset="0"/>
                <a:ea typeface="Verdana" panose="020B0604030504040204" pitchFamily="34" charset="0"/>
                <a:cs typeface="Verdana" panose="020B0604030504040204" pitchFamily="34" charset="0"/>
              </a:rPr>
              <a:t>Check:</a:t>
            </a:r>
            <a:r>
              <a:rPr lang="en-US" sz="2000" b="1" dirty="0" smtClean="0">
                <a:latin typeface="Verdana" panose="020B0604030504040204" pitchFamily="34" charset="0"/>
                <a:ea typeface="Verdana" panose="020B0604030504040204" pitchFamily="34" charset="0"/>
                <a:cs typeface="Verdana" panose="020B0604030504040204" pitchFamily="34" charset="0"/>
              </a:rPr>
              <a:t> </a:t>
            </a:r>
            <a:r>
              <a:rPr lang="ru-RU" sz="2000" b="1" dirty="0" smtClean="0">
                <a:latin typeface="Verdana" panose="020B0604030504040204" pitchFamily="34" charset="0"/>
                <a:ea typeface="Verdana" panose="020B0604030504040204" pitchFamily="34" charset="0"/>
                <a:cs typeface="Verdana" panose="020B0604030504040204" pitchFamily="34" charset="0"/>
              </a:rPr>
              <a:t>проверка</a:t>
            </a:r>
            <a:r>
              <a:rPr lang="ru-RU" sz="2000" dirty="0" smtClean="0">
                <a:latin typeface="Verdana" panose="020B0604030504040204" pitchFamily="34" charset="0"/>
                <a:ea typeface="Verdana" panose="020B0604030504040204" pitchFamily="34" charset="0"/>
                <a:cs typeface="Verdana" panose="020B0604030504040204" pitchFamily="34" charset="0"/>
              </a:rPr>
              <a:t> </a:t>
            </a:r>
            <a:r>
              <a:rPr lang="ru-RU" sz="2000" dirty="0">
                <a:latin typeface="Verdana" panose="020B0604030504040204" pitchFamily="34" charset="0"/>
                <a:ea typeface="Verdana" panose="020B0604030504040204" pitchFamily="34" charset="0"/>
                <a:cs typeface="Verdana" panose="020B0604030504040204" pitchFamily="34" charset="0"/>
              </a:rPr>
              <a:t>результата на основе ключевых показателей </a:t>
            </a:r>
            <a:r>
              <a:rPr lang="ru-RU" sz="2000" dirty="0" smtClean="0">
                <a:latin typeface="Verdana" panose="020B0604030504040204" pitchFamily="34" charset="0"/>
                <a:ea typeface="Verdana" panose="020B0604030504040204" pitchFamily="34" charset="0"/>
                <a:cs typeface="Verdana" panose="020B0604030504040204" pitchFamily="34" charset="0"/>
              </a:rPr>
              <a:t>эффективности (</a:t>
            </a:r>
            <a:r>
              <a:rPr lang="en-US" sz="2000" dirty="0" smtClean="0">
                <a:latin typeface="Verdana" panose="020B0604030504040204" pitchFamily="34" charset="0"/>
                <a:ea typeface="Verdana" panose="020B0604030504040204" pitchFamily="34" charset="0"/>
                <a:cs typeface="Verdana" panose="020B0604030504040204" pitchFamily="34" charset="0"/>
              </a:rPr>
              <a:t>KPI)</a:t>
            </a:r>
            <a:r>
              <a:rPr lang="ru-RU" sz="2000" dirty="0" smtClean="0">
                <a:latin typeface="Verdana" panose="020B0604030504040204" pitchFamily="34" charset="0"/>
                <a:ea typeface="Verdana" panose="020B0604030504040204" pitchFamily="34" charset="0"/>
                <a:cs typeface="Verdana" panose="020B0604030504040204" pitchFamily="34" charset="0"/>
              </a:rPr>
              <a:t>, выявление </a:t>
            </a:r>
            <a:r>
              <a:rPr lang="ru-RU" sz="2000" dirty="0">
                <a:latin typeface="Verdana" panose="020B0604030504040204" pitchFamily="34" charset="0"/>
                <a:ea typeface="Verdana" panose="020B0604030504040204" pitchFamily="34" charset="0"/>
                <a:cs typeface="Verdana" panose="020B0604030504040204" pitchFamily="34" charset="0"/>
              </a:rPr>
              <a:t>и анализ </a:t>
            </a:r>
            <a:r>
              <a:rPr lang="ru-RU" sz="2000" dirty="0" smtClean="0">
                <a:latin typeface="Verdana" panose="020B0604030504040204" pitchFamily="34" charset="0"/>
                <a:ea typeface="Verdana" panose="020B0604030504040204" pitchFamily="34" charset="0"/>
                <a:cs typeface="Verdana" panose="020B0604030504040204" pitchFamily="34" charset="0"/>
              </a:rPr>
              <a:t>отклонений</a:t>
            </a:r>
            <a:endParaRPr lang="en-US" sz="2000" dirty="0" smtClean="0">
              <a:latin typeface="Verdana" panose="020B0604030504040204" pitchFamily="34" charset="0"/>
              <a:ea typeface="Verdana" panose="020B0604030504040204" pitchFamily="34" charset="0"/>
              <a:cs typeface="Verdana" panose="020B0604030504040204" pitchFamily="34" charset="0"/>
            </a:endParaRPr>
          </a:p>
          <a:p>
            <a:r>
              <a:rPr lang="en-US" sz="2000" b="1" dirty="0" smtClean="0">
                <a:solidFill>
                  <a:srgbClr val="C00000"/>
                </a:solidFill>
                <a:latin typeface="Verdana" panose="020B0604030504040204" pitchFamily="34" charset="0"/>
                <a:ea typeface="Verdana" panose="020B0604030504040204" pitchFamily="34" charset="0"/>
                <a:cs typeface="Verdana" panose="020B0604030504040204" pitchFamily="34" charset="0"/>
              </a:rPr>
              <a:t>Act: </a:t>
            </a:r>
            <a:r>
              <a:rPr lang="ru-RU" sz="2000" b="1" dirty="0" smtClean="0">
                <a:latin typeface="Verdana" panose="020B0604030504040204" pitchFamily="34" charset="0"/>
                <a:ea typeface="Verdana" panose="020B0604030504040204" pitchFamily="34" charset="0"/>
                <a:cs typeface="Verdana" panose="020B0604030504040204" pitchFamily="34" charset="0"/>
              </a:rPr>
              <a:t>корректировка</a:t>
            </a:r>
            <a:r>
              <a:rPr lang="ru-RU" sz="2000" dirty="0">
                <a:latin typeface="Verdana" panose="020B0604030504040204" pitchFamily="34" charset="0"/>
                <a:ea typeface="Verdana" panose="020B0604030504040204" pitchFamily="34" charset="0"/>
                <a:cs typeface="Verdana" panose="020B0604030504040204" pitchFamily="34" charset="0"/>
              </a:rPr>
              <a:t> </a:t>
            </a:r>
            <a:r>
              <a:rPr lang="ru-RU" sz="2000" dirty="0" smtClean="0">
                <a:latin typeface="Verdana" panose="020B0604030504040204" pitchFamily="34" charset="0"/>
                <a:ea typeface="Verdana" panose="020B0604030504040204" pitchFamily="34" charset="0"/>
                <a:cs typeface="Verdana" panose="020B0604030504040204" pitchFamily="34" charset="0"/>
              </a:rPr>
              <a:t>в планировании, распределении ресурсов и др. для устранения </a:t>
            </a:r>
            <a:r>
              <a:rPr lang="ru-RU" sz="2000" dirty="0">
                <a:latin typeface="Verdana" panose="020B0604030504040204" pitchFamily="34" charset="0"/>
                <a:ea typeface="Verdana" panose="020B0604030504040204" pitchFamily="34" charset="0"/>
                <a:cs typeface="Verdana" panose="020B0604030504040204" pitchFamily="34" charset="0"/>
              </a:rPr>
              <a:t>причин отклонений от запланированного </a:t>
            </a:r>
            <a:r>
              <a:rPr lang="ru-RU" sz="2000" dirty="0" smtClean="0">
                <a:latin typeface="Verdana" panose="020B0604030504040204" pitchFamily="34" charset="0"/>
                <a:ea typeface="Verdana" panose="020B0604030504040204" pitchFamily="34" charset="0"/>
                <a:cs typeface="Verdana" panose="020B0604030504040204" pitchFamily="34" charset="0"/>
              </a:rPr>
              <a:t>результата</a:t>
            </a:r>
            <a:endParaRPr lang="ru-RU" sz="2000" dirty="0">
              <a:latin typeface="Verdana" panose="020B0604030504040204" pitchFamily="34" charset="0"/>
              <a:ea typeface="Verdana" panose="020B0604030504040204" pitchFamily="34" charset="0"/>
              <a:cs typeface="Verdana" panose="020B0604030504040204" pitchFamily="34" charset="0"/>
            </a:endParaRPr>
          </a:p>
        </p:txBody>
      </p:sp>
      <p:sp>
        <p:nvSpPr>
          <p:cNvPr id="3" name="Rectangle 2"/>
          <p:cNvSpPr/>
          <p:nvPr/>
        </p:nvSpPr>
        <p:spPr>
          <a:xfrm>
            <a:off x="4696178" y="1056611"/>
            <a:ext cx="3810825" cy="1938992"/>
          </a:xfrm>
          <a:prstGeom prst="rect">
            <a:avLst/>
          </a:prstGeom>
        </p:spPr>
        <p:txBody>
          <a:bodyPr wrap="square">
            <a:spAutoFit/>
          </a:bodyPr>
          <a:lstStyle/>
          <a:p>
            <a:pPr algn="just">
              <a:lnSpc>
                <a:spcPct val="100000"/>
              </a:lnSpc>
              <a:spcBef>
                <a:spcPts val="0"/>
              </a:spcBef>
            </a:pPr>
            <a:r>
              <a:rPr lang="en-US" sz="2000" dirty="0">
                <a:solidFill>
                  <a:srgbClr val="0071C5"/>
                </a:solidFill>
                <a:latin typeface="Verdana" panose="020B0604030504040204" pitchFamily="34" charset="0"/>
                <a:ea typeface="Verdana" panose="020B0604030504040204" pitchFamily="34" charset="0"/>
                <a:cs typeface="Verdana" panose="020B0604030504040204" pitchFamily="34" charset="0"/>
              </a:rPr>
              <a:t>“If you can't describe what you are doing as a process, you don't</a:t>
            </a:r>
            <a:r>
              <a:rPr lang="ru-RU" sz="2000" dirty="0">
                <a:solidFill>
                  <a:srgbClr val="0071C5"/>
                </a:solidFill>
                <a:latin typeface="Verdana" panose="020B0604030504040204" pitchFamily="34" charset="0"/>
                <a:ea typeface="Verdana" panose="020B0604030504040204" pitchFamily="34" charset="0"/>
                <a:cs typeface="Verdana" panose="020B0604030504040204" pitchFamily="34" charset="0"/>
              </a:rPr>
              <a:t> </a:t>
            </a:r>
            <a:r>
              <a:rPr lang="en-US" sz="2000" dirty="0">
                <a:solidFill>
                  <a:srgbClr val="0071C5"/>
                </a:solidFill>
                <a:latin typeface="Verdana" panose="020B0604030504040204" pitchFamily="34" charset="0"/>
                <a:ea typeface="Verdana" panose="020B0604030504040204" pitchFamily="34" charset="0"/>
                <a:cs typeface="Verdana" panose="020B0604030504040204" pitchFamily="34" charset="0"/>
              </a:rPr>
              <a:t>know what you're doing</a:t>
            </a:r>
            <a:r>
              <a:rPr lang="en-US" sz="2000" dirty="0" smtClean="0">
                <a:solidFill>
                  <a:srgbClr val="0071C5"/>
                </a:solidFill>
                <a:latin typeface="Verdana" panose="020B0604030504040204" pitchFamily="34" charset="0"/>
                <a:ea typeface="Verdana" panose="020B0604030504040204" pitchFamily="34" charset="0"/>
                <a:cs typeface="Verdana" panose="020B0604030504040204" pitchFamily="34" charset="0"/>
              </a:rPr>
              <a:t>.”</a:t>
            </a:r>
          </a:p>
          <a:p>
            <a:pPr algn="just">
              <a:lnSpc>
                <a:spcPct val="100000"/>
              </a:lnSpc>
              <a:spcBef>
                <a:spcPts val="0"/>
              </a:spcBef>
            </a:pPr>
            <a:endParaRPr lang="ru-RU" sz="2000" dirty="0">
              <a:solidFill>
                <a:srgbClr val="0071C5"/>
              </a:solidFill>
              <a:latin typeface="Verdana" panose="020B0604030504040204" pitchFamily="34" charset="0"/>
              <a:ea typeface="Verdana" panose="020B0604030504040204" pitchFamily="34" charset="0"/>
              <a:cs typeface="Verdana" panose="020B0604030504040204" pitchFamily="34" charset="0"/>
            </a:endParaRPr>
          </a:p>
          <a:p>
            <a:pPr lvl="2" algn="r"/>
            <a:r>
              <a:rPr lang="en-US" sz="2000" dirty="0">
                <a:solidFill>
                  <a:srgbClr val="0071C5"/>
                </a:solidFill>
                <a:latin typeface="Verdana" panose="020B0604030504040204" pitchFamily="34" charset="0"/>
                <a:ea typeface="Verdana" panose="020B0604030504040204" pitchFamily="34" charset="0"/>
                <a:cs typeface="Verdana" panose="020B0604030504040204" pitchFamily="34" charset="0"/>
              </a:rPr>
              <a:t>W. Edwards Deming</a:t>
            </a:r>
          </a:p>
        </p:txBody>
      </p:sp>
      <p:pic>
        <p:nvPicPr>
          <p:cNvPr id="1026" name="Picture 2" descr="http://upload.wikimedia.org/wikipedia/commons/thumb/7/7a/PDCA_Cycle.svg/400px-PDCA_Cycle.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1900" y="922749"/>
            <a:ext cx="3245171" cy="2206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80110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8609" y="1341857"/>
            <a:ext cx="7666893" cy="48888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457200" y="244448"/>
            <a:ext cx="8229600" cy="1638140"/>
          </a:xfrm>
        </p:spPr>
        <p:txBody>
          <a:bodyPr>
            <a:noAutofit/>
          </a:bodyPr>
          <a:lstStyle/>
          <a:p>
            <a:r>
              <a:rPr lang="ru-RU" sz="3200" b="1" dirty="0" smtClean="0">
                <a:latin typeface="Verdana" panose="020B0604030504040204" pitchFamily="34" charset="0"/>
                <a:ea typeface="Verdana" panose="020B0604030504040204" pitchFamily="34" charset="0"/>
                <a:cs typeface="Verdana" panose="020B0604030504040204" pitchFamily="34" charset="0"/>
              </a:rPr>
              <a:t>Модель Зрелости Возможностей Разработки ПО</a:t>
            </a:r>
            <a:br>
              <a:rPr lang="ru-RU" sz="3200" b="1" dirty="0" smtClean="0">
                <a:latin typeface="Verdana" panose="020B0604030504040204" pitchFamily="34" charset="0"/>
                <a:ea typeface="Verdana" panose="020B0604030504040204" pitchFamily="34" charset="0"/>
                <a:cs typeface="Verdana" panose="020B0604030504040204" pitchFamily="34" charset="0"/>
              </a:rPr>
            </a:br>
            <a:r>
              <a:rPr lang="en-US" sz="3200" b="1" dirty="0" smtClean="0">
                <a:latin typeface="Verdana" panose="020B0604030504040204" pitchFamily="34" charset="0"/>
                <a:ea typeface="Verdana" panose="020B0604030504040204" pitchFamily="34" charset="0"/>
                <a:cs typeface="Verdana" panose="020B0604030504040204" pitchFamily="34" charset="0"/>
              </a:rPr>
              <a:t>(CMM)</a:t>
            </a:r>
            <a:endParaRPr lang="en-US" sz="2800"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2"/>
          </p:nvPr>
        </p:nvSpPr>
        <p:spPr/>
        <p:txBody>
          <a:bodyPr/>
          <a:lstStyle/>
          <a:p>
            <a:fld id="{EE2556C5-CE8C-6547-B838-EA80C61A4AF7}" type="slidenum">
              <a:rPr lang="en-US" smtClean="0"/>
              <a:pPr/>
              <a:t>16</a:t>
            </a:fld>
            <a:endParaRPr lang="en-US"/>
          </a:p>
        </p:txBody>
      </p:sp>
      <p:sp>
        <p:nvSpPr>
          <p:cNvPr id="6" name="AutoShape 2" descr="data:image/jpeg;base64,/9j/4AAQSkZJRgABAQAAAQABAAD/2wCEAAkGBhAQEBIQEBMUExQVEhARFxIWFhAWGBUUFRYWGBQXFRcXGyceGBkjGRITHy8gIygpLC4tFx89NzArNSYsOCkBCQoKDgwOGg8PGiokHyUyNTUuLC4yMCwsKSw1KiwvNCwpLC01KiwpLC01LCwsNCkvLCwsKSwsLDQsLywyLSwsKv/AABEIAMIBAwMBIgACEQEDEQH/xAAbAAEAAgMBAQAAAAAAAAAAAAAABQYCAwQHAf/EAEkQAAIBAwIFAQMHBwkGBwEAAAECAwAREgQhBQYTIjFBIzJRBxQzU2FxkxZCUoGS0tMVVGNykbGys9EXNENioeIkdIKDoqPCZP/EABoBAQADAQEBAAAAAAAAAAAAAAABAgQDBQb/xAAxEQACAQICBwcEAwEBAAAAAAAAAQIDEQQhEhMxUZHB8AUUFUFhcdFSgaGxMuHxM0L/2gAMAwEAAhEDEQA/APcaUpQClKUApVI4Xpm1Ky62XWTQyLrJkA6mMUaRTYLE0ROByUDc73etPLPGp4WiR+n0JtTxNLnPqK0TzSZFr2xsjC1trA39K1vDOzs818N8iLl9pXn4591QimbCNiINNqIj05o1ZZZxHbvbJlIIIey/1a7dRzXqotTHA/RkAm0unl6cc4Aef+kZrKQGQhbNcXuR4o8JUXXt8oXLnSqLqOZNdLoJ9WhgjjaDVvGBn1Y+kxA8tZyVVjcWxNtmFbIeadb1xAsfWEXzNJWWKTu6yqzuG6lo8VYGxDXsdxtTuk881l1zt/QuXalUiXjmoldTIsBjXiq6RBaXMFHcdQkPa4WwGx3ubbgDl1/NmtOn1iuU08yaeaRYzFOkiBHC3R2JSYYt76kWJHaRRYSbyuhc9BpVG/l2eGeWJRCZ5J+HafrFZQpaSBnZ3TqG9ghAUEeRcmuji/Mmu06xl1hUBJTJOseomizR7KrGM5Qgr3FmDWO29qjusrpLz+Li5caVCcd4xKh0sWn6fU1MhQO4ZkRVjaRmspBY2SwFx5quaPiE+s12gaQxr0xxEMgEhUyaeVImde8eQy43Bx7vN9qww7ktJuyz5/DFy/Urz3mnW6oya5OopjjfhWEdmWzPMpHdltezBtt+3xbfqn5x1iMdMUjaf53JBnHFK64LAs1xF1Axa0gHvehNdFhJNJpr+rJ8xcvFKqPMer1E3ClZg+mmkbSowVmVkZ540axBuBuf1GoLT8zSvqtNqGkKxxaWWORS0gjM8enaSYuFvfElB4J81EMJKcXJPZf8LmLnpdK87m5r10sbIGSKRdRw0Z9KVLpqW8YNJla6je4yUkWUnaYg5pnLRKRH3cT1GiNlYezjWQgju2a6Dfxv4pLCTivLpXFy2Uqhafj2rn+aSyLpwZJdYsRCTEoYopxkR1ADcou3wv6nbXoebdZDpITKUlebRJLAxVwW1BkRAj9/f9PEdreG8VPc57E1f/fgXPQaVWOaNQYp+Hu2+MmpdgLjLDSysbD9VRek5z1xg+cyQgR46ScuYpFXpySBZUUlzmVR1cPsDY9tUjhpSipLz+WuQuXulUbVc56ssFhjVupNrukRHJJeHTFIwSquty0hbuvYC2xrWnGdUkusmjhbqMnCi8ZV5TCHjfqnpqQzlfgCL1ZYSds7dO3XsLl9pUZy7xM6jTrKWRiS6koJFF1YrukgyRtt1Pg33NSdZpRcW4vyJFKUqoFKUoBSlKAUpSgIablDRPN84aEFy6yHukCs6+HaMNgzCw3IvW6PlvTL07J9G88q3ZzZpw4lJud7iR9jsL7VJ0rprZvLSfEWIBORtABiIjbAR/Sz+4GV1U9+4VkWw9PS1zXRrOU9JLI0rxkuzRuWDyr3x2wcBWADgKBkN7bXtUvSp11S99J8SLEMvKGiBkPSHtFlRgWkKhZTeUIpa0eR3OIF6Jyjow8b9MloxGATJMb9MkxlwWtIVvsWuRUzSmuqfU+IsRv5PaewGHjUnV+8/wBOSSW8/Enbx9lc8fJ+iUOvSJV43hKl5mCxubusYZiIwSBstvA+FTVKhVZr/wBPiTYhzylpCrIYyQ3RJJkmLXhGMTB8slYD84G9YScm6IoqdIhVVkssky5I7FnWQqwMgLEk5XuSfjU3Sp11T6nxIscXEeDQ6hFjlW6qysuJdCjKLAoyEMpsSNj61r0nL+miMTRx4mFJY0sX2WQq0lxfuJKKbm58/E1I0qunJK13Yki9ZyzpZpGlkQlnEQYh5VDdJw8d1VgCQyje1/Twax1XK+llLl0N3lE5YPKrCQII8lZWBTsUDtsKktSxCOR5CsR99q8sj5h1hUH5xL4B8r8PurhVxjo2u39vt/RixeMp4W2mnnu69T0l+CwGBNPgBEnSKoCygdJlZNwb7MoP2+tczcqaM3vEO59S5GT2LahcZiRffIbW9PS1UH8oNX/OJf7V/wBKDmDVncaiU/rX/Ss67US2OXX3MPjWH+mXBfJePyI0OLL02syxqx6uouek2UZLZ3yU+GvcDa9tq2ryloxN84EftOp1ss5bdTEqWxyxuQd9t9r3sKoR5g1f84l/tX/SsV5k1RJA1MhI8gMhI+8W2q3ivrLr7jxnD/TLgvk9Fh5d0yCEKm0LSvGMnOLS5B73PdfqNsb+ajDyeol0ixhV02mZplQmV5OqQwUBnJxjGQNvio9Kp/5Qav8AnEv9q/6VZOS+MSMdSdRMWREifJyoCD2uZJsLCyi9/hXSj2jpy0Yt57/v8vid8P2nRxFRU4p3ft8ln1XDYpXid1u0TMyG7bFlKNcA2PaxFjfzXDpeUtHEkkaRWWWPpMC0jez37FyY4L3NYLYC9SOk1scq5ROsi3IyRlYXHkXH31vrSqk0rJs9Qh5uU9G8UUBj7IQVjs8qsoIswzVgxDDzc7+tZS8q6RsvZ2y6HuvIhXoArFgVYFCoJHbbzUtSp1tT6nxFjm4fw6PTxiOJcVBZvLMSzElmZmJLEkkkk3rppel6o227sClKVAFKUoBSlKAUpSgFKUoBSlKAUpSgFKUoBSlKAr3NnMMmk6XTCHMyXyDH3QtrWI/SqIh511DekX7En8StPyqy4jSn/mm/uStHI3BYtXHK8he6yKoxYqLYKfT7TUgkNLxpollZjdH6ruouMS1yWQEn47rffyN/epsXur/VX+6vQNByx0urJKcsTL0lvfFd8WY+rWtb4ff48d4tLaQiV5kX5shh6RmGU3dl9H7z/R2VtrHx5rzcdHScV78jwe2KesdNe/IsoNRQ4Q5EStJYInTslxcWAv8AY2xH66jIOMarqrEzDPLSo0YjB9+ANM+Xjtfe3j09RXLwniWqKoubFmOlRnZCxW8MzPsdrhkUX/tvWBUpRTd0eLHDVIJtNeT6yJ2Pg75BmlLG8bHbYsrq7WF9lJU2F9r116XSFHdr7MScRl5LMxJuTYnL0sNqr+n4tqG6XUPltBISEZcRKspkU2O4BQefj91a141O0ayK+ZvqyBhiVVNO7R9RVsCxZQbG9rgeal05vJsmVCrK6bXWfIttWPlLR9aPXw5Y9TTpHl5xzE638+l715jqOOapCyswACZ9Xok9x04kWOw+LlhfztXpHIPUm02qwt1ZNHBY7AZuk1vsAyNdsLTcasW+sjX2dQlTxMJO2d/0yx6/lAyPkJ2HZhm2TypYSj2b3GIbrC49Qg/Vrfk92PvQopWzRpHIie7qVAULICAfnVzYg9pta+3PrOHa9FDh5WvLAGVZWJKNIwlC/o7dHf0APjuvm/C+IdM975EgBRNYhei4Tu8XWVoyx/OwPveG9k+sOnV8ptJpY9OZEuhm36YxHUDgFVUgB0zBDfEE7E7fJuV2SHWiNgzaiDUoBYLd5H1DqWN9z/4hVv8A8v8AZo1vCuJHLGZrCQhcWFyhEjh9yAMXlRbG/bCNmuQcdZwjiJ6hjmYEu5F5CQFL6u4C+Aem2kA+BX0ORIG8cm++S0V2MZCdP2YCzvK0eOXuNktx8RffxWk8ithh1UbaDuZGybprEvTdg/0XssgvoWHwOWOp4Nr2jYCWS5idADKVIyj1VgcSe4O2lGWRPZ7x7i1uj8DyNhsTc/rPrQFUn5HY5hXjsViAyR3JZEVAzF3YtYL7rFlN9xferXGpAAJuQAL2tf8AV6VlSgFKUoBSlKAUpSgFKUoBSlKAUpSgFKUoBStWrkKxuw8hGI+8AmoqFZiqkzvuqn3IPUf1K5zqKG0huxTvlplxTR/15v8ACtdnyPS5abUH+nH+Wld/MfJycQEa6maYiMsy49Fd2Fjeyb+K2cv8qroEaPTzShWfM5CBjlYL5w+Ciqd4gNJFpmjyVl+II/tFUtPk5cAD5wuwA+ib0/8AcqwdOb69/wBmD9ynTm+vf9mD9yuVSVGp/JXM9bD0q9tYr2K5H8mZVnZZ1BcqWPSbuKjFb+09ALVs/wBnkn84X8Jv4lT/AE5vr3/Zg/cp05vr3/Zg/crnoYfd+zO+z8K9sPy/kgP9nkn84X8Jv4lP9nkn85X8Jv4lT/Tm+vf9mD9ynTm+vf8AZg/cpoYb6f2PDsJ9H7+Ssaz5LBMAJZkYC9vZuPIsfEo2I2I8GrByxywdEZCZA+axqAEwChM/+Y/p/wDSu7hMrnqq7F8JAoYhQbGONt8QB5c1IVpp0aatKKO9LB0abUoRtbZmxSlK7moUpSgFKUoBSlKAUpSgFKUoBSlKAUpSgFKUoBSlKAr/ADPzM+kaJVRXzWQ3ZiLYFBtYH9P/AKVHRc8St/w4/wBp/wB2o75U5sZNJ/V1H98NfeS+ARauB5ZGkBEpQYsALBEPw+LGpB26bjRiilEhvGwmYm5PTL5Ha+5Tutb09NthYNP7if1V/uFRPD+WjGksk++PW6a3BsoLYOxGxfG33ff4qGk41xFGxj60sqwynUwsiMEkYSfNDpl2JiJVbsLrbG5vlWXER0rFWek0qi6jjHGS0oSFlsGZCYQ1ykOpOPoO+SPS23J9qRe9wvybU8VV5GCzsF1BIAjXvj6mswjUHtKY/NO4WIy3O22TQ9Stiz8W1M6MOijPeDUWFrr1rxdLM+QLdTfx5+yuGbW8RCdsaE4q2Vm9Xxxt5yCqWPb+eNtqg49XxiQMSrq9oQgMRWPJZtSC5tY7x/NSQbDuPbtYbJtdxeXYxNGjrFKFVGEihtRfAuvh1jCKwJ3BbY+RbR9iSfy1t4O3b5xIZSCn0eTBBY/mWINx3dq/bU3VO+fa/U6HUNE9pRqEgikiC9wimjSWUEXBRiJbj0VTXDFxXjKDLoykvNNKVZA/TjkSExxC3jptI49L4N5sajRuLF/pVE1fHOMRKD0c8RMWcxhUYdIFCd+0LI1ibgWHrZiurTcx8VmTPTqsqY6wK5it1GjMgQEKbKe2MjcBiSP6rQYsWvWaGSaOeOK1zrNMTe9sFTTl8gGUsMQdri9c8vC9fFGyRSSPZgEs0Q7eixUr1CSFE7C4ZicUHnfLj5en1iaTVG0pmbiEtmdCHETMmDFLMVHTxsApsCNgBt1x8S4kQHZGUMIsgIrmMW0nUKjcs15dVtv7gsDj3ehBWii591UHEzfFnU9V7sPm7LjeTpGJC6kKB0sgxuSPB3vm0PERIbdQqNRkLnTqGQsdjZyVRVtYi5b1jB3rZBqNYkGiFpMjEOpdM2Mo6dkkuexSDKS19io39G06XXcRYx3VsclyJiCk3bSB1IPgDqauxHkRg3IF2uD5ooOJgRGVnZuqua/+HVbezzOQkY4X6pAt6kYr2ld/EtJxEyytC7BcvZqTFht80xuLXt/vl/X/AONccWu4mNOGIdnsi7wrkXGmVrMAB2tqGZC2wAXyL5V8083EknKhW6baiTufqOMequKiwbFDG0hv2jtXf0YDOGLigEFy7WkDPf5uDjlCHUjqkEY9cg3Pm2K2UjZpU4moVWzO8YyLaYGwkjMjOoY45KZAApbx+bcAd3K0upfqtqeoCejs6lArdMdVUH6IfIX9beT5M9QFRTScTHmR2Aih8dC7dsXWGZcAS5dexwx3XuHpOcu6WSPTqkoIbKZiCVY2aR2FyuxNmHipKlAKUpQClKUApSlAKUpQClKUApXLxOZkhldTZljcg7GxANjvUezzX+mf9mD9ys1bEwo2UvMsotlJ+WibF9F/V1X98NTXySSZaFz/AP0P/gjr5zJyjHxAxnUSzHp544mFffxyvaPf3Frp5f4ENDEYYJZQpcyd3RY5EAHfp/BRXHxGj6k6DLTqoi6Oo8srL/aCKjItNqQAOnDcKFv1n9P/AGaw6k31z/sw/uUzm+uf9mH9yucsbQltuNWzd0tT9XF+NJ/Bp0tT9XF+NJ/BrT1Jvrn/AGYP3Kdecw6oKzO6xnpmyZZGMkAYgAnK1qtSqUKstGKZVwsbulqfq4vxpP4NOlqfq4vxpP4NQ8acRhXyWBjkkx7pihHzdbZuFZjZtRIEt5UAbV9fifEMWsjXC9l4iA0fVYGVyASkojCt08Sbn3D4XXqIbitkS4h1I8Rw/jP/AAadLU/VxfjSfwahn4lxAbWNzCjXWGawOS3JvGTkVLeASD5jsLnEcU4kRIShjskRUGKRm36V7YRsMiGmBAzsQO0AG7UQ3CyJvpan6uL8aT+DXwQagbCKED4dZ/4NR/GtVrDHaNZEL6SQgLHduuY2urMreyK9pBB3OwJtWjVcT4jG4RUZwrSjPp7OpLhD2gi4PT9V2Phu7FqIbhZE/wAL0sidUyBQXkDgKxYACONNyVXe6H0ruqoy8T4gshTBynTjDSCImx9gXdFC2JCvqbLc7xgY3tn9i1/Eesi2YxtKl2eJlshTTdtkVrA56k3LbMti21m6pWVkSW2lVCDXa/KAOJAzrp3c9Fil8A0kbWVsDmQgN1sMiScd9K6/iTpCJFdS0kZbpxyA3EmmzRyVXFQranuGxCgXa3fILrSqvrJNbHqZWj6jI0iBBiXXtSDFB+gjF9QWf0KDf0Pzi7646KMqZOs4nzCJZhlp5+mthutpOiLgg39RQFppVZg1fEPnCRsB0w7guUb2ih5Lk4qVWyCMgkqDc+94FmoBSlKAUpSgFKUoBSlKAUpSgK9zHzSdJIkYjD5IWuXK2sbWsFNcUXPDt/wk/Eb9yoX5T58dTp/tif8Axit/KHLyaqAzNJIp6jJZenawC/FSfU1IO6LjLJp5I5WyVo3AckkqzA2Uk7lSTYH09dvE03k/eaiNLy66aeWXUe8I5cE2ONgbO1ti9txbYff4x514rJpNDqdRDbqRqGXIZC5dRuPXZjXjdpR0pwS62HWHmd3FdM0sEsaEBnikQEkgXZSBcgEgXPwNRuq0OteR5VlWPtBSMPIUDqVOLjAZKSpuwAPcRYgVE63m6fQSaiLV46nDTwahHijMTEyz9ARuuTAd5Uhh6X2JFcur5x1ck2lEcbQIf5QMoNwz/NkVgYzNp7mMhwQcVJNwccd8EaU/K1t/2uXbRYOHcH1CTK8s5lVHYjJmJIKSqDYiytZ0BsbHG/nz1cH4c0JmLBAHkDhUJIFlAJ91dyRf1PxZtrVvhXygO6xAwMy5cMieYyx5Za2KN0bBY1DWaQBrYj1A9Bk3ymIFnl+bSmKMT4yDOztFKIsXJjCR5Me2zNspvY7UdOq8rC6LpXyDUNGuqkRC7KgdUF7uyxkhRYeSRb9dQPLXFNRNqNfHqAEMM2nRYwVcIG06OwDhVLgsxNyL7+lT+nmZBqnQXZUDAbm5EZIFh9orRgYuNez3FZ7CPHMmpORAjKL016wSbFg8yx9QDLZFUsSL/m+QNxzaXnHUSGMCJe+OE3wlsHcwEnzcrjNIRcD6JtzZrdb6nWGM9WJJ0YuQChbtWSyHFF3BBRgNz2k38Wy0XGtTiVTTBUVumlg5AUZAWCLjjdQtwdvJ2r3zic6czz9RFYKpL2ZWSXuRFGZi7hZi2yp3ElvgpNc8fNuqYA9MNa/YqODIQ2lK4tkwAx1Di3dfAm/kCWTjGr6RcwnIOoICS9ymMk4g73zsPgL+tr1oj47rrknTG2CkKRJ79u4A47C5J3/Rt5YUA0vMOpZlGCMmcamRUlAkDyRpklz2heo173+jPi+zV8yTjUvAkYtlGisyPsTJp1Ymzdwxndh7v0Z3IuR06viWtSRgsIkRUvYK4LNihFm3HvF9vgK+JxnVBJHeELj83x2lORkZVay4hiFuTa197UBy8H4/qJ9TErr01MTM0eD3uYoHDFm/NylkUDY9h874/eE8xzusnUQAppVmAs979NGIkYm4JZjtiNhsWsbbxxvWeumxuAfErYgtYk4jut+iNzfbYGsJeNasoctL56y42mfYAWy7LEG7Da99rbXIA5oOaNSy5BIyoUEyhJse46cFgL+7H1pct9+ifduccDzfqAwHSG8Z3wkFmtkJPNzGUBa1gdiMiQalNBxXUs6K2n6aF5E8SXVVUYE9oUD7QSPAF97c+m4vrrKHgBYhbnGQC5Hcx9AFO2N7nLb3TQHI3M+oR2ZlEsaDM9OOYExY6XuUEksS00pH2Iw38138G45PJLJHqI0jxsu2Vw9wo9TdXuWBNtgPe3IleF6iSSMNKnTb1Xf7/X77fqrroBSlKAUpSgFKUoBSlKAUpSgFKj+Pax4dNLJGQGVbgkXANwPHr5qnHmrWfWL+GtZa+Kp0GlPzNNHDVKybgRPyxz46nS/bFL/jWrN8lT5aC/8ATS//AJqnc0aQ69kk1MpBjVlBURqLMQTe4PwFd/ANXPoYehDJ2ZM3ciE3bzuAPhXDxKhvfA7+HVty4npfENOZIpI1sCyMove1yCBeofifAX1MTwzRxPHILMhklFxcG11QHyB4NV082awWBlUX8DprvbzbesYucNUwus0bDcXVEI287g1xqYvC1WnK+XuSsBXW4lYORYkjliGngKzY9TKXUO0mPu5O6lzj5G+3pas4+TEXC0MXYJwCZtSze3AExZmBLFgouWJO3kVFflVrPrF/DWrNypxOWeKRpSGKylAQoXbBG8D7WNWovDVpaMb3938nKthqtGOlK1iNg5IjRcVghAy0r26uo97Sqq6c7r+aEUfbbe9fDyNETKTp4D1hIrqZJypEhBkshXFCzAElQCSAfNW69K190pevFmXSZWeF8rfNc+hFEnUKs5M2ocsyqFBYupJNh59fWpLT6GZUnN0V3FkIJYKQtgTdR6/ZUpSrQw1OEtKKz92HJsrUuj4iGULJkD1LnJMUGHZleMMxyPkDyL23sMm4ZxDEXnUt4PdjbsC5Kekd7l23FibelWImvtaCpW34XxAtl1ltm5AyPuEp2/RebK4Db2y9a3fybrcCTMDJaLE3xUEE9S4CeCMPt82tU9SgIHiPD9c0jtFMqqfcBYjG4UHYRkHwbXv7x3rXLw3iBt7ZfIcjIqARJkB2x3KYALjt5N7+thDCl6Arf8lcQIXKcbE+Gt490/Rdx83B2v8AHxUrweCZVYTG7ZA+bj3EDEX8AuHNvtrvDA+D9lfaAUr4WA819oBSlKAUpSgFKUoBSlKAUpSgK9x7m0aWYRdPO8ayXyC+WcWtY/of9a5o+dy3iH/7P+yq58pE+OtT/wAun+ZLUhyvyyup06zmV1LNIMVEdgFcqPKk+lSDbqeMMNDJDM2R6aqshJJLXUYufUk+G9fB396BNTj8CddDJNqBZ+mCse3YdrlvTLzt6ffXm/GuOzwayUKS0fRjjWOwsJ5VkMR8X3aHH/1V4faVN1KkUt3M9ns+oqcG3v5Fl1un6kbx3tkrLe17XHm1xeuGfg7u7SGWzkCxVTZWGNiAW3XtvifUnfeq6nNs0GnQsVmdVleQsGyZV1LRLuCFW9jv3HYdvrUi3NEquzOIhENRrIL+0yAgjaQOTci1kIIA+0fCvO1FWGz1N+upS2+hJaLggifIOSAWsCD4IcAE33sHte3hQPu69DpjGtmIZiciwUrc2A8XNtlAsNgAB6VXIObpmVwVjDibRxBiHCAakXDOuRay2PqL3Gy+KwbnDUe6scbMG1e4vgVgdVFizi18rlrmwt2mjo1ZbesrhVqUdnXkW+p/g3D31GhniTG7aqE9wuuKnTs91/OGKtt6+PWvNX47NLqIQCsaDX9Axgt1GCwszZ2OJQlhtb0G5vXp/LryjRTmEMX+cIBjhcArCHYBgQbKWNrb2rZ2fTcK2fmuZlx9RTo5b+RvPL2phusTu0fZ7NJDFe7TtIsQG0YDSQW392O1/N8NRwviJQjqNnkmciy2DrgwAiTt6ZVyhJuL4nZvFIZeKYBnDhrIroF01wBHF1HT4vn1rXJXxta1bOjrV00OAcOH1DOSIncK0jFLgmwJU/m3tf3Ta1fQHgmOp4bxDKTFnYdRGUmUjLaS4IVhaPdPdCkW3WS3divC+IgXMjs3XDW6mKEDO52bIIQybDYY/Rtvfu1EuuI0uIZbrH1R7BrPnFmJDYADp9Y3QDcD7AYjhel4nCIo8pMbwli6wORePT5Da3bn87yN73Cm++4EpxbhOomlYXYxmTSupEpVVjjlgd1wA+kvHKwcWNmAv8OFeFcSLKGkYL04o2YStcgGEs3n3+ycEgA9y7m5x7oP5Q+byhi3VMcBRiNPdXb6UAAYkLa+4Pk7n05NVJxQCcLkT1GWOyaftUGXpsCfeDKIQwI2LE3ABAAHh3EepISWMZkyCLMymwOoAxYklR36ZiNgcG7T4fX/ACJxEZhZXUdPUqntSe5jqMSxYk3u8LA2uMbXABDZa1+IuhIWYNeQmMLpuniYJxEov3HvMGVzsfBtW2WTimYA7VEjR5YQsXCMuEjC4srqz3AII6Yta+4GGq4Vrs5BGXXtn6biYlSXZsA6FvITw1icnBJGG+zScI1fX07SlnSNs7tIO0FNSpUpc5P7WEZXJsp7jY5WeJ8hexHnY2v5+ys6Ap0nAdahkELFc21TqRK1laR9Se4HyWEmmsd8cD4/OkOK6bU9bSpAZMVQlmzbG6zabeQn3yYxOAD5ufvWw0oCmajh2vjiW7yORAisQ7SXYxMrrh+c5nZHD2sFW11AsenScM14x6ru46t2Alw7u32inc9P3/Z7DcdotVqpQFb5c4dq4nQTFig06IcpWf2irGO3u3BKyNdhfu94g4rZKUoBSlKAUpSgFKUoBSo3mLiL6fTPLHjkvTAyBI7nVTcAj0Y+tU38vNZ/Q/hv/ErlOrGDtI1UcLUrK8EQvyuz466L/wAsv+ZLV2+TZ78NhP8AzT/5r151zVBJxGZJpZAjLGIwETawZmubsd+41L8v8wanRadNNGY2VS5BZGv3MWN7OB5aqd5p7zt4biN35R6RxzRNNp5Yktky2GRIF7g7kAkePgapr8h6gksU0xJKG5diboSUN+j5Uk2+F9q1/l5rP6H8N/4lPy81n9D+G/8AErPW7vWac7/k0UsNi6StBL8Hxvk6lNrw6Q2DgXJNg98wPYbA3N/jc1mvyfzAACPSgAswGTbMwsx+h8kEgn4Vj+Xms/ofw3/iVa+VeLyamAyS45CR07QQLAAjYk771SGFw03ZX4sitPF0Y6U7fgpup+TGV42jCaaMEKt0YA4q2QWx05Ure/aQRudqaT5L5I4xGU08gDtJeRyxzY3ZvoLA/cBXpdK7dxpWtnxZk77VvfLgjzw/J9MX6hj0udwc8myuAQDl0b7An+2rVyvwmTTROsuF2kLjBmYWwRfJVd7qfSpmlXpYSnSlpRWfuUq4qpVjoyeQpSlajMKUr4GFAfaV8vX29AKUpQClKUApSlAKUpQClKUApSlAKUpQClKUBB86f7lL98P+bHXmtelc6f7lL98P+bHXmtedi/5I+h7J/wCcvfkadYrFOy98ozYEC4DqWFyQN1DCuN01RZiCACRip6ewIA8gndblvtIG9a+J8e+bysrLdF0x1Bt71xIEsLm1rNesTx+8gQI6sJWjaMiMk2hMq2YPZbgDff4G3muCi7bDfKcG7Xdzp0MU4e8rXGMg2xG5MdjYHcdrebEfrrfoEYRgOCCC/lgxsWJW5BN9iB59Kh9NzRdUkdCuWm6+A6f1ioCHZwAO7wbfaR4ro0PHuvNGqCyNHqCQcSQ8UiJYMpII7juL32o4yIhUp5Wb/wBsTNXLlvTPLwzUxx++/wA5Rd7dzRgLv6bkVTauPLmsaHheqmS2UY1Ui3FxkkYYXFxcXA9RXbCfz+xk7V/4r35M6hy5qIb9GQ4kFjHGeily8AZY0ucSYo5bG+zSE7bEYNw7iODDN8sY7MJRYRB0LRFbjKbAOOpdfPvCvrcZ4hc4RF7Z4AwyL1QGlF3JI6RASKwNsstvO3yXWa+QELkFDwYydGSMuPnEQLMpN1UL1Ml9VF9ga9I+bMZOG8QsRnK3sYgWzUHJTFcKFkUG+MmW6tubSG4Cm4bxIrKWkfI4WVHGPlSACXVtgGUkdMm97tXXFxrUyaSOcLj1JN8YnlMcYRrHBTeTKRBuPzZAfS9c78W4iS4WMizSbmF+3FdUVCnKzg9LTdw9ZCPJGIHZxPT64kdI2yihBIcWR06hk8gE5ZxgG35u9vXg+Z69Z1jVpSoxYOZCVAyhMmZPvkgagAb2yGwFiu1OJa/2hIawYf8AAclVfUMpwA+kwhCGwBPdve1qjzxHiasZBG92EdwyTlI7wRElURWP0oKkAG2TfAkAdacK4iuxldrQRC2Y7rLH1lyLbSFxKQ4UWyXuAFh80HBtajKDkIyznFZgGVmlLBnYDvARnBG9yw+9ezQ67VmeVpFeyQzWjEbhMlk9ngzECRmQBvItkRt6c2k4xxFgLx+6yggxTL1A0kIG7hStlllPjbp7+DcDjHBuIlUR8igTSBl61yWhk0jlgzOe72Wp3GJuy7m916NBwbiCSxszkKXieTFlJJWLTKxkJIyBWKRPDb7gC4K9PDNZrWglch+o2o0ijOKRcUddMsxWNjcKpaffxdSd978s/HeJLHI3R7w7YoItQ1sVlOBOG4OMQDLcEk9y3FgLdp5CyKxUqSqkqbXUkbg22uPFbKqWp4lrmOwcDqTKUEEoAF26Xfe7DFQ2QsLmxO9hnDxbiJkhDRKqmQo5KTfmNEkh7Q1lYmdlLYggJv5uBaqUpQClKUApSlAKUpQClKUApSlAKUpQEZzJoHn00kUdsj0yLmw7XVjvb4KapX5Ea39GP8T/ALa9IpXKdKM3dmqhi6lBNQPKdd8l+omLGRFu0RhNpiOwsH/R83A3ofkw1HV62CZlxJ9Ltl0+l4x8YmvVqVXUR9Tp3+re+XA8g/2QS4quHuIEU9drqocSLY4+jKLV0aP5LtRE/URBf2nvTs30hVn8r6lAf1n416vSmoj6kLG1FmkuB5v+ROt/Rj/E/wC2rbypwiTT6do5gtzI7WByGJAG+32GpulWhRjB3RWtjKtaOjPYK+MoIsRcHa1faV1Mh8VQBYCwG1q+0pQClKUApSlAKUpQClKUApSlAKUpQClKUApSlAKUpQClKUApSlAKUpQClKUApSlAKUpQClKUApSlAKUpQClKUApSlAKUpQClKUApSlAKUpQClKUApSlAKUpQClKUB//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Tree>
    <p:extLst>
      <p:ext uri="{BB962C8B-B14F-4D97-AF65-F5344CB8AC3E}">
        <p14:creationId xmlns:p14="http://schemas.microsoft.com/office/powerpoint/2010/main" val="37822262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Integration</a:t>
            </a:r>
            <a:endParaRPr lang="ru-RU" dirty="0"/>
          </a:p>
        </p:txBody>
      </p:sp>
      <p:sp>
        <p:nvSpPr>
          <p:cNvPr id="4" name="Slide Number Placeholder 3"/>
          <p:cNvSpPr>
            <a:spLocks noGrp="1"/>
          </p:cNvSpPr>
          <p:nvPr>
            <p:ph type="sldNum" sz="quarter" idx="12"/>
          </p:nvPr>
        </p:nvSpPr>
        <p:spPr/>
        <p:txBody>
          <a:bodyPr/>
          <a:lstStyle/>
          <a:p>
            <a:fld id="{EE2556C5-CE8C-6547-B838-EA80C61A4AF7}" type="slidenum">
              <a:rPr lang="en-US" smtClean="0"/>
              <a:pPr/>
              <a:t>17</a:t>
            </a:fld>
            <a:endParaRPr lang="en-US"/>
          </a:p>
        </p:txBody>
      </p:sp>
      <p:pic>
        <p:nvPicPr>
          <p:cNvPr id="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612" y="2258323"/>
            <a:ext cx="6962775" cy="3838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3"/>
          <p:cNvSpPr>
            <a:spLocks noGrp="1"/>
          </p:cNvSpPr>
          <p:nvPr>
            <p:ph idx="1"/>
          </p:nvPr>
        </p:nvSpPr>
        <p:spPr>
          <a:xfrm>
            <a:off x="457200" y="1362975"/>
            <a:ext cx="8229600" cy="759124"/>
          </a:xfrm>
        </p:spPr>
        <p:txBody>
          <a:bodyPr>
            <a:normAutofit/>
          </a:bodyPr>
          <a:lstStyle/>
          <a:p>
            <a:r>
              <a:rPr lang="ru-RU" dirty="0" smtClean="0"/>
              <a:t>Как влияет размер продукта (комапоненты, разработчики) на </a:t>
            </a:r>
            <a:r>
              <a:rPr lang="ru-RU" dirty="0" smtClean="0"/>
              <a:t>число стабильных билдов?</a:t>
            </a:r>
            <a:endParaRPr lang="en-US" dirty="0" smtClean="0">
              <a:solidFill>
                <a:schemeClr val="accent1"/>
              </a:solidFill>
            </a:endParaRPr>
          </a:p>
          <a:p>
            <a:endParaRPr lang="en-US" dirty="0">
              <a:solidFill>
                <a:schemeClr val="accent1"/>
              </a:solidFill>
            </a:endParaRPr>
          </a:p>
        </p:txBody>
      </p:sp>
    </p:spTree>
    <p:extLst>
      <p:ext uri="{BB962C8B-B14F-4D97-AF65-F5344CB8AC3E}">
        <p14:creationId xmlns:p14="http://schemas.microsoft.com/office/powerpoint/2010/main" val="3549111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Continuous Integration</a:t>
            </a:r>
            <a:endParaRPr lang="en-US" dirty="0"/>
          </a:p>
        </p:txBody>
      </p:sp>
      <p:sp>
        <p:nvSpPr>
          <p:cNvPr id="3" name="Slide Number Placeholder 2"/>
          <p:cNvSpPr>
            <a:spLocks noGrp="1"/>
          </p:cNvSpPr>
          <p:nvPr>
            <p:ph type="sldNum" sz="quarter" idx="12"/>
          </p:nvPr>
        </p:nvSpPr>
        <p:spPr/>
        <p:txBody>
          <a:bodyPr/>
          <a:lstStyle/>
          <a:p>
            <a:fld id="{EE2556C5-CE8C-6547-B838-EA80C61A4AF7}" type="slidenum">
              <a:rPr lang="en-US" smtClean="0"/>
              <a:pPr/>
              <a:t>18</a:t>
            </a:fld>
            <a:endParaRPr lang="en-US" dirty="0"/>
          </a:p>
        </p:txBody>
      </p:sp>
      <p:sp>
        <p:nvSpPr>
          <p:cNvPr id="4" name="Content Placeholder 3"/>
          <p:cNvSpPr>
            <a:spLocks noGrp="1"/>
          </p:cNvSpPr>
          <p:nvPr>
            <p:ph idx="1"/>
          </p:nvPr>
        </p:nvSpPr>
        <p:spPr/>
        <p:txBody>
          <a:bodyPr>
            <a:normAutofit/>
          </a:bodyPr>
          <a:lstStyle/>
          <a:p>
            <a:r>
              <a:rPr lang="ru-RU" i="1" dirty="0" smtClean="0"/>
              <a:t>Цель: уменьшить время жизни бага в коде</a:t>
            </a:r>
          </a:p>
          <a:p>
            <a:r>
              <a:rPr lang="en-US" dirty="0" smtClean="0"/>
              <a:t>	</a:t>
            </a:r>
            <a:r>
              <a:rPr lang="ru-RU" dirty="0" smtClean="0"/>
              <a:t>Раннее обнаружениие</a:t>
            </a:r>
            <a:r>
              <a:rPr lang="en-US" dirty="0" smtClean="0"/>
              <a:t>: </a:t>
            </a:r>
            <a:r>
              <a:rPr lang="en-US" dirty="0" smtClean="0"/>
              <a:t>per commit </a:t>
            </a:r>
            <a:r>
              <a:rPr lang="en-US" dirty="0" smtClean="0"/>
              <a:t>testing</a:t>
            </a:r>
            <a:endParaRPr lang="en-US" dirty="0" smtClean="0"/>
          </a:p>
          <a:p>
            <a:r>
              <a:rPr lang="en-US" dirty="0"/>
              <a:t>	</a:t>
            </a:r>
            <a:r>
              <a:rPr lang="ru-RU" dirty="0" smtClean="0"/>
              <a:t>Быстрое исправление</a:t>
            </a:r>
            <a:r>
              <a:rPr lang="en-US" dirty="0" smtClean="0"/>
              <a:t> </a:t>
            </a:r>
            <a:r>
              <a:rPr lang="ru-RU" strike="sngStrike" dirty="0" smtClean="0">
                <a:solidFill>
                  <a:schemeClr val="accent5">
                    <a:lumMod val="75000"/>
                  </a:schemeClr>
                </a:solidFill>
              </a:rPr>
              <a:t>Как-нть потом поправим</a:t>
            </a:r>
            <a:endParaRPr lang="en-US" strike="sngStrike" dirty="0" smtClean="0">
              <a:solidFill>
                <a:schemeClr val="accent5">
                  <a:lumMod val="75000"/>
                </a:schemeClr>
              </a:solidFill>
            </a:endParaRPr>
          </a:p>
          <a:p>
            <a:r>
              <a:rPr lang="ru-RU" dirty="0" smtClean="0">
                <a:solidFill>
                  <a:schemeClr val="accent1"/>
                </a:solidFill>
              </a:rPr>
              <a:t>Простая организация и представление</a:t>
            </a:r>
            <a:endParaRPr lang="en-US" dirty="0" smtClean="0">
              <a:solidFill>
                <a:schemeClr val="accent1"/>
              </a:solidFill>
            </a:endParaRPr>
          </a:p>
          <a:p>
            <a:r>
              <a:rPr lang="en-US" dirty="0" smtClean="0">
                <a:solidFill>
                  <a:schemeClr val="accent1"/>
                </a:solidFill>
              </a:rPr>
              <a:t>	</a:t>
            </a:r>
            <a:r>
              <a:rPr lang="ru-RU" dirty="0" smtClean="0">
                <a:solidFill>
                  <a:schemeClr val="accent1"/>
                </a:solidFill>
              </a:rPr>
              <a:t>Статус всех стадий «в одном окне»</a:t>
            </a:r>
            <a:endParaRPr lang="en-US" dirty="0" smtClean="0">
              <a:solidFill>
                <a:schemeClr val="accent1"/>
              </a:solidFill>
            </a:endParaRPr>
          </a:p>
          <a:p>
            <a:r>
              <a:rPr lang="en-US" dirty="0" smtClean="0">
                <a:solidFill>
                  <a:schemeClr val="accent1"/>
                </a:solidFill>
              </a:rPr>
              <a:t>	</a:t>
            </a:r>
            <a:r>
              <a:rPr lang="ru-RU" dirty="0" smtClean="0">
                <a:solidFill>
                  <a:schemeClr val="accent1"/>
                </a:solidFill>
              </a:rPr>
              <a:t>Автоматический запуск шагов по цепочке (триггеры)</a:t>
            </a:r>
            <a:endParaRPr lang="en-US" dirty="0" smtClean="0">
              <a:solidFill>
                <a:schemeClr val="accent1"/>
              </a:solidFill>
            </a:endParaRPr>
          </a:p>
          <a:p>
            <a:endParaRPr lang="en-US" dirty="0">
              <a:solidFill>
                <a:schemeClr val="accent1"/>
              </a:solidFill>
            </a:endParaRPr>
          </a:p>
        </p:txBody>
      </p:sp>
    </p:spTree>
    <p:extLst>
      <p:ext uri="{BB962C8B-B14F-4D97-AF65-F5344CB8AC3E}">
        <p14:creationId xmlns:p14="http://schemas.microsoft.com/office/powerpoint/2010/main" val="18614905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Continuous </a:t>
            </a:r>
            <a:r>
              <a:rPr lang="en-US" dirty="0" smtClean="0"/>
              <a:t>Testing</a:t>
            </a:r>
            <a:endParaRPr lang="en-US" dirty="0">
              <a:latin typeface="Neo Sans Intel Light" panose="020B0303020202020204" pitchFamily="34" charset="0"/>
            </a:endParaRPr>
          </a:p>
        </p:txBody>
      </p:sp>
      <p:sp>
        <p:nvSpPr>
          <p:cNvPr id="6" name="Content Placeholder 3"/>
          <p:cNvSpPr>
            <a:spLocks noGrp="1"/>
          </p:cNvSpPr>
          <p:nvPr>
            <p:ph idx="1"/>
          </p:nvPr>
        </p:nvSpPr>
        <p:spPr>
          <a:xfrm>
            <a:off x="455621" y="2057403"/>
            <a:ext cx="8167047" cy="3469911"/>
          </a:xfrm>
        </p:spPr>
        <p:txBody>
          <a:bodyPr>
            <a:normAutofit lnSpcReduction="10000"/>
          </a:bodyPr>
          <a:lstStyle/>
          <a:p>
            <a:r>
              <a:rPr lang="ru-RU" i="1" dirty="0" smtClean="0"/>
              <a:t>Цель</a:t>
            </a:r>
            <a:r>
              <a:rPr lang="en-US" i="1" dirty="0" smtClean="0"/>
              <a:t>: </a:t>
            </a:r>
            <a:r>
              <a:rPr lang="ru-RU" i="1" dirty="0" smtClean="0"/>
              <a:t>проверка каждого изменения на стабильность продукта</a:t>
            </a:r>
            <a:endParaRPr lang="en-US" i="1" dirty="0"/>
          </a:p>
          <a:p>
            <a:r>
              <a:rPr lang="ru-RU" dirty="0" smtClean="0"/>
              <a:t>Быстрые циклы тестирования</a:t>
            </a:r>
            <a:endParaRPr lang="en-US" dirty="0" smtClean="0"/>
          </a:p>
          <a:p>
            <a:r>
              <a:rPr lang="ru-RU" dirty="0">
                <a:solidFill>
                  <a:schemeClr val="accent1"/>
                </a:solidFill>
              </a:rPr>
              <a:t>	</a:t>
            </a:r>
            <a:r>
              <a:rPr lang="ru-RU" dirty="0" smtClean="0">
                <a:solidFill>
                  <a:schemeClr val="accent1"/>
                </a:solidFill>
              </a:rPr>
              <a:t>Автоматические тесты</a:t>
            </a:r>
            <a:endParaRPr lang="ru-RU" dirty="0">
              <a:solidFill>
                <a:schemeClr val="accent1"/>
              </a:solidFill>
            </a:endParaRPr>
          </a:p>
          <a:p>
            <a:r>
              <a:rPr lang="en-US" dirty="0" smtClean="0">
                <a:solidFill>
                  <a:schemeClr val="accent1"/>
                </a:solidFill>
              </a:rPr>
              <a:t>	</a:t>
            </a:r>
            <a:r>
              <a:rPr lang="ru-RU" dirty="0" smtClean="0">
                <a:solidFill>
                  <a:schemeClr val="accent1"/>
                </a:solidFill>
              </a:rPr>
              <a:t>Автономная инфраструктура</a:t>
            </a:r>
            <a:endParaRPr lang="en-US" sz="2400" dirty="0">
              <a:solidFill>
                <a:schemeClr val="accent1"/>
              </a:solidFill>
            </a:endParaRPr>
          </a:p>
          <a:p>
            <a:r>
              <a:rPr lang="en-US" dirty="0" smtClean="0">
                <a:solidFill>
                  <a:schemeClr val="accent1"/>
                </a:solidFill>
              </a:rPr>
              <a:t>	</a:t>
            </a:r>
            <a:r>
              <a:rPr lang="ru-RU" dirty="0" smtClean="0">
                <a:solidFill>
                  <a:schemeClr val="accent1"/>
                </a:solidFill>
              </a:rPr>
              <a:t>Дифференциация наборов</a:t>
            </a:r>
            <a:r>
              <a:rPr lang="en-US" dirty="0" smtClean="0">
                <a:solidFill>
                  <a:schemeClr val="accent1"/>
                </a:solidFill>
              </a:rPr>
              <a:t>: </a:t>
            </a:r>
            <a:r>
              <a:rPr lang="en-US" dirty="0" smtClean="0">
                <a:solidFill>
                  <a:schemeClr val="accent1"/>
                </a:solidFill>
              </a:rPr>
              <a:t>unit, pre- &amp; per-commit, daily …</a:t>
            </a:r>
          </a:p>
          <a:p>
            <a:r>
              <a:rPr lang="ru-RU" dirty="0" smtClean="0">
                <a:solidFill>
                  <a:schemeClr val="accent1"/>
                </a:solidFill>
              </a:rPr>
              <a:t>Процент прошедших тестов (</a:t>
            </a:r>
            <a:r>
              <a:rPr lang="en-US" dirty="0" smtClean="0">
                <a:solidFill>
                  <a:schemeClr val="accent1"/>
                </a:solidFill>
              </a:rPr>
              <a:t>pass rate)</a:t>
            </a:r>
            <a:endParaRPr lang="en-US" dirty="0" smtClean="0">
              <a:solidFill>
                <a:schemeClr val="accent1"/>
              </a:solidFill>
            </a:endParaRPr>
          </a:p>
          <a:p>
            <a:r>
              <a:rPr lang="en-US" dirty="0" smtClean="0">
                <a:solidFill>
                  <a:schemeClr val="accent1"/>
                </a:solidFill>
              </a:rPr>
              <a:t>Branch </a:t>
            </a:r>
            <a:r>
              <a:rPr lang="en-US" dirty="0">
                <a:solidFill>
                  <a:schemeClr val="accent1"/>
                </a:solidFill>
              </a:rPr>
              <a:t>vs. Branch &amp; </a:t>
            </a:r>
            <a:r>
              <a:rPr lang="en-US" dirty="0" smtClean="0">
                <a:solidFill>
                  <a:schemeClr val="accent1"/>
                </a:solidFill>
              </a:rPr>
              <a:t>Static</a:t>
            </a:r>
          </a:p>
          <a:p>
            <a:endParaRPr lang="en-US" dirty="0" smtClean="0">
              <a:solidFill>
                <a:schemeClr val="accent1"/>
              </a:solidFill>
            </a:endParaRPr>
          </a:p>
          <a:p>
            <a:endParaRPr lang="en-US" dirty="0">
              <a:solidFill>
                <a:schemeClr val="accent1"/>
              </a:solidFill>
            </a:endParaRPr>
          </a:p>
        </p:txBody>
      </p:sp>
    </p:spTree>
    <p:extLst>
      <p:ext uri="{BB962C8B-B14F-4D97-AF65-F5344CB8AC3E}">
        <p14:creationId xmlns:p14="http://schemas.microsoft.com/office/powerpoint/2010/main" val="16515870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sz="3200" b="1" dirty="0">
                <a:latin typeface="Verdana" panose="020B0604030504040204" pitchFamily="34" charset="0"/>
                <a:ea typeface="Verdana" panose="020B0604030504040204" pitchFamily="34" charset="0"/>
                <a:cs typeface="Verdana" panose="020B0604030504040204" pitchFamily="34" charset="0"/>
              </a:rPr>
              <a:t>Содержание</a:t>
            </a:r>
            <a:endParaRPr lang="en-US" sz="3200" b="1"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p:txBody>
          <a:bodyPr/>
          <a:lstStyle/>
          <a:p>
            <a:r>
              <a:rPr lang="ru-RU" dirty="0" smtClean="0">
                <a:latin typeface="Verdana" panose="020B0604030504040204" pitchFamily="34" charset="0"/>
                <a:ea typeface="Verdana" panose="020B0604030504040204" pitchFamily="34" charset="0"/>
                <a:cs typeface="Verdana" panose="020B0604030504040204" pitchFamily="34" charset="0"/>
              </a:rPr>
              <a:t>Модели разработки </a:t>
            </a:r>
            <a:r>
              <a:rPr lang="ru-RU" dirty="0">
                <a:latin typeface="Verdana" panose="020B0604030504040204" pitchFamily="34" charset="0"/>
                <a:ea typeface="Verdana" panose="020B0604030504040204" pitchFamily="34" charset="0"/>
                <a:cs typeface="Verdana" panose="020B0604030504040204" pitchFamily="34" charset="0"/>
              </a:rPr>
              <a:t>программного обеспечения </a:t>
            </a:r>
            <a:r>
              <a:rPr lang="ru-RU" dirty="0" smtClean="0">
                <a:latin typeface="Verdana" panose="020B0604030504040204" pitchFamily="34" charset="0"/>
                <a:ea typeface="Verdana" panose="020B0604030504040204" pitchFamily="34" charset="0"/>
                <a:cs typeface="Verdana" panose="020B0604030504040204" pitchFamily="34" charset="0"/>
              </a:rPr>
              <a:t>(ПО)</a:t>
            </a:r>
            <a:endParaRPr lang="ru-RU" dirty="0">
              <a:latin typeface="Verdana" panose="020B0604030504040204" pitchFamily="34" charset="0"/>
              <a:ea typeface="Verdana" panose="020B0604030504040204" pitchFamily="34" charset="0"/>
              <a:cs typeface="Verdana" panose="020B0604030504040204" pitchFamily="34" charset="0"/>
            </a:endParaRP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ru-RU" dirty="0" smtClean="0">
                <a:latin typeface="Verdana" panose="020B0604030504040204" pitchFamily="34" charset="0"/>
                <a:ea typeface="Verdana" panose="020B0604030504040204" pitchFamily="34" charset="0"/>
                <a:cs typeface="Verdana" panose="020B0604030504040204" pitchFamily="34" charset="0"/>
              </a:rPr>
              <a:t>Понятие </a:t>
            </a:r>
            <a:r>
              <a:rPr lang="ru-RU" dirty="0">
                <a:latin typeface="Verdana" panose="020B0604030504040204" pitchFamily="34" charset="0"/>
                <a:ea typeface="Verdana" panose="020B0604030504040204" pitchFamily="34" charset="0"/>
                <a:cs typeface="Verdana" panose="020B0604030504040204" pitchFamily="34" charset="0"/>
              </a:rPr>
              <a:t>качества продукта </a:t>
            </a: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ru-RU" dirty="0" smtClean="0">
                <a:latin typeface="Verdana" panose="020B0604030504040204" pitchFamily="34" charset="0"/>
                <a:ea typeface="Verdana" panose="020B0604030504040204" pitchFamily="34" charset="0"/>
                <a:cs typeface="Verdana" panose="020B0604030504040204" pitchFamily="34" charset="0"/>
              </a:rPr>
              <a:t>Задача обеспечения </a:t>
            </a:r>
            <a:r>
              <a:rPr lang="ru-RU" dirty="0">
                <a:latin typeface="Verdana" panose="020B0604030504040204" pitchFamily="34" charset="0"/>
                <a:ea typeface="Verdana" panose="020B0604030504040204" pitchFamily="34" charset="0"/>
                <a:cs typeface="Verdana" panose="020B0604030504040204" pitchFamily="34" charset="0"/>
              </a:rPr>
              <a:t>качества ПО </a:t>
            </a:r>
          </a:p>
        </p:txBody>
      </p:sp>
      <p:sp>
        <p:nvSpPr>
          <p:cNvPr id="4" name="Slide Number Placeholder 3"/>
          <p:cNvSpPr>
            <a:spLocks noGrp="1"/>
          </p:cNvSpPr>
          <p:nvPr>
            <p:ph type="sldNum" sz="quarter" idx="12"/>
          </p:nvPr>
        </p:nvSpPr>
        <p:spPr/>
        <p:txBody>
          <a:bodyPr/>
          <a:lstStyle/>
          <a:p>
            <a:fld id="{EE2556C5-CE8C-6547-B838-EA80C61A4AF7}" type="slidenum">
              <a:rPr lang="en-US" smtClean="0"/>
              <a:pPr/>
              <a:t>2</a:t>
            </a:fld>
            <a:endParaRPr lang="en-US"/>
          </a:p>
        </p:txBody>
      </p:sp>
    </p:spTree>
    <p:extLst>
      <p:ext uri="{BB962C8B-B14F-4D97-AF65-F5344CB8AC3E}">
        <p14:creationId xmlns:p14="http://schemas.microsoft.com/office/powerpoint/2010/main" val="507414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DevOps</a:t>
            </a:r>
            <a:endParaRPr lang="ru-RU" dirty="0"/>
          </a:p>
        </p:txBody>
      </p:sp>
      <p:sp>
        <p:nvSpPr>
          <p:cNvPr id="4" name="Slide Number Placeholder 3"/>
          <p:cNvSpPr>
            <a:spLocks noGrp="1"/>
          </p:cNvSpPr>
          <p:nvPr>
            <p:ph type="sldNum" sz="quarter" idx="12"/>
          </p:nvPr>
        </p:nvSpPr>
        <p:spPr/>
        <p:txBody>
          <a:bodyPr/>
          <a:lstStyle/>
          <a:p>
            <a:fld id="{EE2556C5-CE8C-6547-B838-EA80C61A4AF7}" type="slidenum">
              <a:rPr lang="en-US" smtClean="0"/>
              <a:pPr/>
              <a:t>20</a:t>
            </a:fld>
            <a:endParaRPr lang="en-US"/>
          </a:p>
        </p:txBody>
      </p:sp>
      <p:pic>
        <p:nvPicPr>
          <p:cNvPr id="1026" name="Picture 2" descr="http://www.bogotobogo.com/DevOps/images/DevOps/DevOpsPi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3675" y="4337226"/>
            <a:ext cx="3676650" cy="1781176"/>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a:spLocks noGrp="1"/>
          </p:cNvSpPr>
          <p:nvPr>
            <p:ph idx="1"/>
          </p:nvPr>
        </p:nvSpPr>
        <p:spPr>
          <a:xfrm>
            <a:off x="457200" y="1422400"/>
            <a:ext cx="8229600" cy="2452663"/>
          </a:xfrm>
        </p:spPr>
        <p:txBody>
          <a:bodyPr>
            <a:noAutofit/>
          </a:bodyPr>
          <a:lstStyle/>
          <a:p>
            <a:pPr marL="330200" indent="-330200">
              <a:spcBef>
                <a:spcPts val="525"/>
              </a:spcBef>
              <a:buClr>
                <a:srgbClr val="F3750D"/>
              </a:buClr>
              <a:buSzPct val="150000"/>
              <a:tabLst>
                <a:tab pos="330200" algn="l"/>
                <a:tab pos="434975" algn="l"/>
                <a:tab pos="884238" algn="l"/>
                <a:tab pos="1333500" algn="l"/>
                <a:tab pos="1782763" algn="l"/>
                <a:tab pos="2232025" algn="l"/>
                <a:tab pos="2681288" algn="l"/>
                <a:tab pos="3130550" algn="l"/>
                <a:tab pos="3579813" algn="l"/>
                <a:tab pos="4029075" algn="l"/>
                <a:tab pos="4478338" algn="l"/>
                <a:tab pos="4927600" algn="l"/>
                <a:tab pos="5376863" algn="l"/>
                <a:tab pos="5826125" algn="l"/>
                <a:tab pos="6275388" algn="l"/>
                <a:tab pos="6724650" algn="l"/>
                <a:tab pos="7173913" algn="l"/>
                <a:tab pos="7623175" algn="l"/>
                <a:tab pos="8072438" algn="l"/>
                <a:tab pos="8521700" algn="l"/>
                <a:tab pos="8970963" algn="l"/>
              </a:tabLst>
            </a:pPr>
            <a:r>
              <a:rPr lang="en-US" b="1" dirty="0" smtClean="0">
                <a:latin typeface="Verdana" panose="020B0604030504040204" pitchFamily="34" charset="0"/>
                <a:ea typeface="Verdana" panose="020B0604030504040204" pitchFamily="34" charset="0"/>
                <a:cs typeface="Verdana" panose="020B0604030504040204" pitchFamily="34" charset="0"/>
              </a:rPr>
              <a:t>Deve</a:t>
            </a:r>
            <a:r>
              <a:rPr lang="en-US" b="1" dirty="0" smtClean="0">
                <a:latin typeface="Verdana" panose="020B0604030504040204" pitchFamily="34" charset="0"/>
                <a:ea typeface="Verdana" panose="020B0604030504040204" pitchFamily="34" charset="0"/>
                <a:cs typeface="Verdana" panose="020B0604030504040204" pitchFamily="34" charset="0"/>
              </a:rPr>
              <a:t>lopment + Operations</a:t>
            </a:r>
            <a:endParaRPr lang="ru-RU" b="1" dirty="0" smtClean="0">
              <a:latin typeface="Verdana" panose="020B0604030504040204" pitchFamily="34" charset="0"/>
              <a:ea typeface="Verdana" panose="020B0604030504040204" pitchFamily="34" charset="0"/>
              <a:cs typeface="Verdana" panose="020B0604030504040204" pitchFamily="34" charset="0"/>
            </a:endParaRPr>
          </a:p>
          <a:p>
            <a:pPr marL="330200" indent="-330200">
              <a:spcBef>
                <a:spcPts val="525"/>
              </a:spcBef>
              <a:buClr>
                <a:srgbClr val="F3750D"/>
              </a:buClr>
              <a:buSzPct val="150000"/>
              <a:tabLst>
                <a:tab pos="330200" algn="l"/>
                <a:tab pos="434975" algn="l"/>
                <a:tab pos="884238" algn="l"/>
                <a:tab pos="1333500" algn="l"/>
                <a:tab pos="1782763" algn="l"/>
                <a:tab pos="2232025" algn="l"/>
                <a:tab pos="2681288" algn="l"/>
                <a:tab pos="3130550" algn="l"/>
                <a:tab pos="3579813" algn="l"/>
                <a:tab pos="4029075" algn="l"/>
                <a:tab pos="4478338" algn="l"/>
                <a:tab pos="4927600" algn="l"/>
                <a:tab pos="5376863" algn="l"/>
                <a:tab pos="5826125" algn="l"/>
                <a:tab pos="6275388" algn="l"/>
                <a:tab pos="6724650" algn="l"/>
                <a:tab pos="7173913" algn="l"/>
                <a:tab pos="7623175" algn="l"/>
                <a:tab pos="8072438" algn="l"/>
                <a:tab pos="8521700" algn="l"/>
                <a:tab pos="8970963" algn="l"/>
              </a:tabLst>
            </a:pPr>
            <a:r>
              <a:rPr lang="ru-RU" b="1" dirty="0" smtClean="0">
                <a:latin typeface="Verdana" panose="020B0604030504040204" pitchFamily="34" charset="0"/>
                <a:ea typeface="Verdana" panose="020B0604030504040204" pitchFamily="34" charset="0"/>
                <a:cs typeface="Verdana" panose="020B0604030504040204" pitchFamily="34" charset="0"/>
              </a:rPr>
              <a:t>	Разработка</a:t>
            </a:r>
          </a:p>
          <a:p>
            <a:pPr marL="330200" indent="-330200">
              <a:spcBef>
                <a:spcPts val="525"/>
              </a:spcBef>
              <a:buClr>
                <a:srgbClr val="F3750D"/>
              </a:buClr>
              <a:buSzPct val="150000"/>
              <a:tabLst>
                <a:tab pos="330200" algn="l"/>
                <a:tab pos="434975" algn="l"/>
                <a:tab pos="884238" algn="l"/>
                <a:tab pos="1333500" algn="l"/>
                <a:tab pos="1782763" algn="l"/>
                <a:tab pos="2232025" algn="l"/>
                <a:tab pos="2681288" algn="l"/>
                <a:tab pos="3130550" algn="l"/>
                <a:tab pos="3579813" algn="l"/>
                <a:tab pos="4029075" algn="l"/>
                <a:tab pos="4478338" algn="l"/>
                <a:tab pos="4927600" algn="l"/>
                <a:tab pos="5376863" algn="l"/>
                <a:tab pos="5826125" algn="l"/>
                <a:tab pos="6275388" algn="l"/>
                <a:tab pos="6724650" algn="l"/>
                <a:tab pos="7173913" algn="l"/>
                <a:tab pos="7623175" algn="l"/>
                <a:tab pos="8072438" algn="l"/>
                <a:tab pos="8521700" algn="l"/>
                <a:tab pos="8970963" algn="l"/>
              </a:tabLst>
            </a:pPr>
            <a:r>
              <a:rPr lang="ru-RU" b="1" dirty="0">
                <a:latin typeface="Verdana" panose="020B0604030504040204" pitchFamily="34" charset="0"/>
                <a:ea typeface="Verdana" panose="020B0604030504040204" pitchFamily="34" charset="0"/>
                <a:cs typeface="Verdana" panose="020B0604030504040204" pitchFamily="34" charset="0"/>
              </a:rPr>
              <a:t>	</a:t>
            </a:r>
            <a:r>
              <a:rPr lang="ru-RU" b="1" dirty="0" smtClean="0">
                <a:latin typeface="Verdana" panose="020B0604030504040204" pitchFamily="34" charset="0"/>
                <a:ea typeface="Verdana" panose="020B0604030504040204" pitchFamily="34" charset="0"/>
                <a:cs typeface="Verdana" panose="020B0604030504040204" pitchFamily="34" charset="0"/>
              </a:rPr>
              <a:t>Тестирование</a:t>
            </a:r>
          </a:p>
          <a:p>
            <a:pPr marL="330200" indent="-330200">
              <a:spcBef>
                <a:spcPts val="525"/>
              </a:spcBef>
              <a:buClr>
                <a:srgbClr val="F3750D"/>
              </a:buClr>
              <a:buSzPct val="150000"/>
              <a:tabLst>
                <a:tab pos="330200" algn="l"/>
                <a:tab pos="434975" algn="l"/>
                <a:tab pos="884238" algn="l"/>
                <a:tab pos="1333500" algn="l"/>
                <a:tab pos="1782763" algn="l"/>
                <a:tab pos="2232025" algn="l"/>
                <a:tab pos="2681288" algn="l"/>
                <a:tab pos="3130550" algn="l"/>
                <a:tab pos="3579813" algn="l"/>
                <a:tab pos="4029075" algn="l"/>
                <a:tab pos="4478338" algn="l"/>
                <a:tab pos="4927600" algn="l"/>
                <a:tab pos="5376863" algn="l"/>
                <a:tab pos="5826125" algn="l"/>
                <a:tab pos="6275388" algn="l"/>
                <a:tab pos="6724650" algn="l"/>
                <a:tab pos="7173913" algn="l"/>
                <a:tab pos="7623175" algn="l"/>
                <a:tab pos="8072438" algn="l"/>
                <a:tab pos="8521700" algn="l"/>
                <a:tab pos="8970963" algn="l"/>
              </a:tabLst>
            </a:pPr>
            <a:r>
              <a:rPr lang="ru-RU" b="1" dirty="0">
                <a:latin typeface="Verdana" panose="020B0604030504040204" pitchFamily="34" charset="0"/>
                <a:ea typeface="Verdana" panose="020B0604030504040204" pitchFamily="34" charset="0"/>
                <a:cs typeface="Verdana" panose="020B0604030504040204" pitchFamily="34" charset="0"/>
              </a:rPr>
              <a:t>	</a:t>
            </a:r>
            <a:r>
              <a:rPr lang="ru-RU" b="1" dirty="0" smtClean="0">
                <a:latin typeface="Verdana" panose="020B0604030504040204" pitchFamily="34" charset="0"/>
                <a:ea typeface="Verdana" panose="020B0604030504040204" pitchFamily="34" charset="0"/>
                <a:cs typeface="Verdana" panose="020B0604030504040204" pitchFamily="34" charset="0"/>
              </a:rPr>
              <a:t>Развертывание</a:t>
            </a:r>
          </a:p>
          <a:p>
            <a:pPr marL="330200" indent="-330200">
              <a:spcBef>
                <a:spcPts val="525"/>
              </a:spcBef>
              <a:buClr>
                <a:srgbClr val="F3750D"/>
              </a:buClr>
              <a:buSzPct val="150000"/>
              <a:tabLst>
                <a:tab pos="330200" algn="l"/>
                <a:tab pos="434975" algn="l"/>
                <a:tab pos="884238" algn="l"/>
                <a:tab pos="1333500" algn="l"/>
                <a:tab pos="1782763" algn="l"/>
                <a:tab pos="2232025" algn="l"/>
                <a:tab pos="2681288" algn="l"/>
                <a:tab pos="3130550" algn="l"/>
                <a:tab pos="3579813" algn="l"/>
                <a:tab pos="4029075" algn="l"/>
                <a:tab pos="4478338" algn="l"/>
                <a:tab pos="4927600" algn="l"/>
                <a:tab pos="5376863" algn="l"/>
                <a:tab pos="5826125" algn="l"/>
                <a:tab pos="6275388" algn="l"/>
                <a:tab pos="6724650" algn="l"/>
                <a:tab pos="7173913" algn="l"/>
                <a:tab pos="7623175" algn="l"/>
                <a:tab pos="8072438" algn="l"/>
                <a:tab pos="8521700" algn="l"/>
                <a:tab pos="8970963" algn="l"/>
              </a:tabLst>
            </a:pPr>
            <a:r>
              <a:rPr lang="ru-RU" b="1" dirty="0" smtClean="0">
                <a:latin typeface="Verdana" panose="020B0604030504040204" pitchFamily="34" charset="0"/>
                <a:ea typeface="Verdana" panose="020B0604030504040204" pitchFamily="34" charset="0"/>
                <a:cs typeface="Verdana" panose="020B0604030504040204" pitchFamily="34" charset="0"/>
              </a:rPr>
              <a:t>Ключевые моменты:</a:t>
            </a:r>
          </a:p>
          <a:p>
            <a:pPr marL="330200" indent="-330200">
              <a:spcBef>
                <a:spcPts val="525"/>
              </a:spcBef>
              <a:buClr>
                <a:srgbClr val="F3750D"/>
              </a:buClr>
              <a:buSzPct val="150000"/>
              <a:tabLst>
                <a:tab pos="330200" algn="l"/>
                <a:tab pos="434975" algn="l"/>
                <a:tab pos="884238" algn="l"/>
                <a:tab pos="1333500" algn="l"/>
                <a:tab pos="1782763" algn="l"/>
                <a:tab pos="2232025" algn="l"/>
                <a:tab pos="2681288" algn="l"/>
                <a:tab pos="3130550" algn="l"/>
                <a:tab pos="3579813" algn="l"/>
                <a:tab pos="4029075" algn="l"/>
                <a:tab pos="4478338" algn="l"/>
                <a:tab pos="4927600" algn="l"/>
                <a:tab pos="5376863" algn="l"/>
                <a:tab pos="5826125" algn="l"/>
                <a:tab pos="6275388" algn="l"/>
                <a:tab pos="6724650" algn="l"/>
                <a:tab pos="7173913" algn="l"/>
                <a:tab pos="7623175" algn="l"/>
                <a:tab pos="8072438" algn="l"/>
                <a:tab pos="8521700" algn="l"/>
                <a:tab pos="8970963" algn="l"/>
              </a:tabLst>
            </a:pPr>
            <a:r>
              <a:rPr lang="ru-RU" b="1" dirty="0">
                <a:latin typeface="Verdana" panose="020B0604030504040204" pitchFamily="34" charset="0"/>
                <a:ea typeface="Verdana" panose="020B0604030504040204" pitchFamily="34" charset="0"/>
                <a:cs typeface="Verdana" panose="020B0604030504040204" pitchFamily="34" charset="0"/>
              </a:rPr>
              <a:t>	</a:t>
            </a:r>
            <a:r>
              <a:rPr lang="ru-RU" b="1" dirty="0" smtClean="0">
                <a:latin typeface="Verdana" panose="020B0604030504040204" pitchFamily="34" charset="0"/>
                <a:ea typeface="Verdana" panose="020B0604030504040204" pitchFamily="34" charset="0"/>
                <a:cs typeface="Verdana" panose="020B0604030504040204" pitchFamily="34" charset="0"/>
              </a:rPr>
              <a:t>Частые релизы, минимальные задержки, изменение бизнес-процессов</a:t>
            </a:r>
            <a:endParaRPr lang="en-US" b="1" dirty="0" smtClean="0">
              <a:latin typeface="Verdana" panose="020B0604030504040204" pitchFamily="34" charset="0"/>
              <a:ea typeface="Verdana" panose="020B0604030504040204" pitchFamily="34" charset="0"/>
              <a:cs typeface="Verdana" panose="020B0604030504040204" pitchFamily="34" charset="0"/>
            </a:endParaRPr>
          </a:p>
          <a:p>
            <a:pPr marL="330200" indent="-330200">
              <a:spcBef>
                <a:spcPts val="525"/>
              </a:spcBef>
              <a:buClr>
                <a:srgbClr val="F3750D"/>
              </a:buClr>
              <a:buSzPct val="150000"/>
              <a:tabLst>
                <a:tab pos="330200" algn="l"/>
                <a:tab pos="434975" algn="l"/>
                <a:tab pos="884238" algn="l"/>
                <a:tab pos="1333500" algn="l"/>
                <a:tab pos="1782763" algn="l"/>
                <a:tab pos="2232025" algn="l"/>
                <a:tab pos="2681288" algn="l"/>
                <a:tab pos="3130550" algn="l"/>
                <a:tab pos="3579813" algn="l"/>
                <a:tab pos="4029075" algn="l"/>
                <a:tab pos="4478338" algn="l"/>
                <a:tab pos="4927600" algn="l"/>
                <a:tab pos="5376863" algn="l"/>
                <a:tab pos="5826125" algn="l"/>
                <a:tab pos="6275388" algn="l"/>
                <a:tab pos="6724650" algn="l"/>
                <a:tab pos="7173913" algn="l"/>
                <a:tab pos="7623175" algn="l"/>
                <a:tab pos="8072438" algn="l"/>
                <a:tab pos="8521700" algn="l"/>
                <a:tab pos="8970963" algn="l"/>
              </a:tabLst>
            </a:pPr>
            <a:endParaRPr lang="en-US" b="1" dirty="0" smtClean="0">
              <a:latin typeface="Verdana" panose="020B0604030504040204" pitchFamily="34" charset="0"/>
              <a:ea typeface="Verdana" panose="020B0604030504040204" pitchFamily="34" charset="0"/>
              <a:cs typeface="Verdana" panose="020B0604030504040204" pitchFamily="34" charset="0"/>
            </a:endParaRPr>
          </a:p>
          <a:p>
            <a:pPr marL="330200" indent="-330200">
              <a:spcBef>
                <a:spcPts val="525"/>
              </a:spcBef>
              <a:buClr>
                <a:srgbClr val="F3750D"/>
              </a:buClr>
              <a:buSzPct val="150000"/>
              <a:tabLst>
                <a:tab pos="330200" algn="l"/>
                <a:tab pos="434975" algn="l"/>
                <a:tab pos="884238" algn="l"/>
                <a:tab pos="1333500" algn="l"/>
                <a:tab pos="1782763" algn="l"/>
                <a:tab pos="2232025" algn="l"/>
                <a:tab pos="2681288" algn="l"/>
                <a:tab pos="3130550" algn="l"/>
                <a:tab pos="3579813" algn="l"/>
                <a:tab pos="4029075" algn="l"/>
                <a:tab pos="4478338" algn="l"/>
                <a:tab pos="4927600" algn="l"/>
                <a:tab pos="5376863" algn="l"/>
                <a:tab pos="5826125" algn="l"/>
                <a:tab pos="6275388" algn="l"/>
                <a:tab pos="6724650" algn="l"/>
                <a:tab pos="7173913" algn="l"/>
                <a:tab pos="7623175" algn="l"/>
                <a:tab pos="8072438" algn="l"/>
                <a:tab pos="8521700" algn="l"/>
                <a:tab pos="8970963" algn="l"/>
              </a:tabLst>
            </a:pPr>
            <a:endParaRPr lang="ru-RU"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8588022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647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sz="3200" b="1" dirty="0" smtClean="0">
                <a:latin typeface="Verdana" panose="020B0604030504040204" pitchFamily="34" charset="0"/>
                <a:ea typeface="Verdana" panose="020B0604030504040204" pitchFamily="34" charset="0"/>
                <a:cs typeface="Verdana" panose="020B0604030504040204" pitchFamily="34" charset="0"/>
              </a:rPr>
              <a:t>Домашнее Задание</a:t>
            </a:r>
            <a:endParaRPr lang="en-US" sz="2800" b="1"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2"/>
          </p:nvPr>
        </p:nvSpPr>
        <p:spPr/>
        <p:txBody>
          <a:bodyPr/>
          <a:lstStyle/>
          <a:p>
            <a:fld id="{EE2556C5-CE8C-6547-B838-EA80C61A4AF7}" type="slidenum">
              <a:rPr lang="en-US" smtClean="0"/>
              <a:pPr/>
              <a:t>22</a:t>
            </a:fld>
            <a:endParaRPr lang="en-US"/>
          </a:p>
        </p:txBody>
      </p:sp>
      <p:sp>
        <p:nvSpPr>
          <p:cNvPr id="7" name="Content Placeholder 2"/>
          <p:cNvSpPr>
            <a:spLocks noGrp="1"/>
          </p:cNvSpPr>
          <p:nvPr>
            <p:ph idx="1"/>
          </p:nvPr>
        </p:nvSpPr>
        <p:spPr>
          <a:xfrm>
            <a:off x="457200" y="1185333"/>
            <a:ext cx="8229600" cy="5204178"/>
          </a:xfrm>
        </p:spPr>
        <p:txBody>
          <a:bodyPr>
            <a:normAutofit lnSpcReduction="10000"/>
          </a:bodyPr>
          <a:lstStyle/>
          <a:p>
            <a:r>
              <a:rPr lang="ru-RU" sz="2000" dirty="0" smtClean="0">
                <a:latin typeface="Verdana" panose="020B0604030504040204" pitchFamily="34" charset="0"/>
                <a:ea typeface="Verdana" panose="020B0604030504040204" pitchFamily="34" charset="0"/>
                <a:cs typeface="Verdana" panose="020B0604030504040204" pitchFamily="34" charset="0"/>
              </a:rPr>
              <a:t>Посмотрите на программный продукт, с которым вы работате. Подойдет</a:t>
            </a:r>
            <a:r>
              <a:rPr lang="en-US" sz="2000" dirty="0" smtClean="0">
                <a:latin typeface="Verdana" panose="020B0604030504040204" pitchFamily="34" charset="0"/>
                <a:ea typeface="Verdana" panose="020B0604030504040204" pitchFamily="34" charset="0"/>
                <a:cs typeface="Verdana" panose="020B0604030504040204" pitchFamily="34" charset="0"/>
              </a:rPr>
              <a:t> </a:t>
            </a:r>
            <a:r>
              <a:rPr lang="ru-RU" sz="2000" dirty="0" smtClean="0">
                <a:latin typeface="Verdana" panose="020B0604030504040204" pitchFamily="34" charset="0"/>
                <a:ea typeface="Verdana" panose="020B0604030504040204" pitchFamily="34" charset="0"/>
                <a:cs typeface="Verdana" panose="020B0604030504040204" pitchFamily="34" charset="0"/>
              </a:rPr>
              <a:t>и код для курсовой, программа для лабораторной работы, код «для себя»</a:t>
            </a:r>
          </a:p>
          <a:p>
            <a:r>
              <a:rPr lang="ru-RU" sz="2000" dirty="0" smtClean="0">
                <a:latin typeface="Verdana" panose="020B0604030504040204" pitchFamily="34" charset="0"/>
                <a:ea typeface="Verdana" panose="020B0604030504040204" pitchFamily="34" charset="0"/>
                <a:cs typeface="Verdana" panose="020B0604030504040204" pitchFamily="34" charset="0"/>
              </a:rPr>
              <a:t>Что вы можете сказать о его качестве: есть ли ТЗ (хотя бы в голове)?</a:t>
            </a:r>
          </a:p>
          <a:p>
            <a:r>
              <a:rPr lang="ru-RU" sz="2000" dirty="0" smtClean="0">
                <a:latin typeface="Verdana" panose="020B0604030504040204" pitchFamily="34" charset="0"/>
                <a:ea typeface="Verdana" panose="020B0604030504040204" pitchFamily="34" charset="0"/>
                <a:cs typeface="Verdana" panose="020B0604030504040204" pitchFamily="34" charset="0"/>
              </a:rPr>
              <a:t>Что было сделано для соответствия </a:t>
            </a:r>
            <a:r>
              <a:rPr lang="ru-RU" sz="2000" b="1" dirty="0" smtClean="0">
                <a:latin typeface="Verdana" panose="020B0604030504040204" pitchFamily="34" charset="0"/>
                <a:ea typeface="Verdana" panose="020B0604030504040204" pitchFamily="34" charset="0"/>
                <a:cs typeface="Verdana" panose="020B0604030504040204" pitchFamily="34" charset="0"/>
              </a:rPr>
              <a:t>подразумеваемым</a:t>
            </a:r>
            <a:r>
              <a:rPr lang="ru-RU" sz="2000" dirty="0" smtClean="0">
                <a:latin typeface="Verdana" panose="020B0604030504040204" pitchFamily="34" charset="0"/>
                <a:ea typeface="Verdana" panose="020B0604030504040204" pitchFamily="34" charset="0"/>
                <a:cs typeface="Verdana" panose="020B0604030504040204" pitchFamily="34" charset="0"/>
              </a:rPr>
              <a:t> требованиям?</a:t>
            </a:r>
          </a:p>
          <a:p>
            <a:r>
              <a:rPr lang="ru-RU" sz="2000" b="1" dirty="0">
                <a:latin typeface="Verdana" panose="020B0604030504040204" pitchFamily="34" charset="0"/>
                <a:ea typeface="Verdana" panose="020B0604030504040204" pitchFamily="34" charset="0"/>
                <a:cs typeface="Verdana" panose="020B0604030504040204" pitchFamily="34" charset="0"/>
              </a:rPr>
              <a:t>Необходимо: </a:t>
            </a:r>
            <a:endParaRPr lang="ru-RU" sz="2000" b="1" dirty="0" smtClean="0">
              <a:latin typeface="Verdana" panose="020B0604030504040204" pitchFamily="34" charset="0"/>
              <a:ea typeface="Verdana" panose="020B0604030504040204" pitchFamily="34" charset="0"/>
              <a:cs typeface="Verdana" panose="020B0604030504040204" pitchFamily="34" charset="0"/>
            </a:endParaRPr>
          </a:p>
          <a:p>
            <a:r>
              <a:rPr lang="ru-RU" sz="2000" dirty="0" smtClean="0">
                <a:latin typeface="Verdana" panose="020B0604030504040204" pitchFamily="34" charset="0"/>
                <a:ea typeface="Verdana" panose="020B0604030504040204" pitchFamily="34" charset="0"/>
                <a:cs typeface="Verdana" panose="020B0604030504040204" pitchFamily="34" charset="0"/>
              </a:rPr>
              <a:t>- Оценить изменение его качества за пол года или с момента написания</a:t>
            </a:r>
          </a:p>
          <a:p>
            <a:r>
              <a:rPr lang="ru-RU" sz="2000" dirty="0" smtClean="0">
                <a:latin typeface="Verdana" panose="020B0604030504040204" pitchFamily="34" charset="0"/>
                <a:ea typeface="Verdana" panose="020B0604030504040204" pitchFamily="34" charset="0"/>
                <a:cs typeface="Verdana" panose="020B0604030504040204" pitchFamily="34" charset="0"/>
              </a:rPr>
              <a:t>- Изложить идеи (отлично, если </a:t>
            </a:r>
            <a:r>
              <a:rPr lang="ru-RU" sz="2000" dirty="0">
                <a:latin typeface="Verdana" panose="020B0604030504040204" pitchFamily="34" charset="0"/>
                <a:ea typeface="Verdana" panose="020B0604030504040204" pitchFamily="34" charset="0"/>
                <a:cs typeface="Verdana" panose="020B0604030504040204" pitchFamily="34" charset="0"/>
              </a:rPr>
              <a:t>будет </a:t>
            </a:r>
            <a:r>
              <a:rPr lang="ru-RU" sz="2000" dirty="0" smtClean="0">
                <a:latin typeface="Verdana" panose="020B0604030504040204" pitchFamily="34" charset="0"/>
                <a:ea typeface="Verdana" panose="020B0604030504040204" pitchFamily="34" charset="0"/>
                <a:cs typeface="Verdana" panose="020B0604030504040204" pitchFamily="34" charset="0"/>
              </a:rPr>
              <a:t>методология) как поддержать и повысить качество (например с </a:t>
            </a:r>
            <a:r>
              <a:rPr lang="en-US" sz="2000" dirty="0" smtClean="0">
                <a:latin typeface="Verdana" panose="020B0604030504040204" pitchFamily="34" charset="0"/>
                <a:ea typeface="Verdana" panose="020B0604030504040204" pitchFamily="34" charset="0"/>
                <a:cs typeface="Verdana" panose="020B0604030504040204" pitchFamily="34" charset="0"/>
              </a:rPr>
              <a:t>TQM: QA+QI, </a:t>
            </a:r>
            <a:r>
              <a:rPr lang="ru-RU" sz="2000" dirty="0" smtClean="0">
                <a:latin typeface="Verdana" panose="020B0604030504040204" pitchFamily="34" charset="0"/>
                <a:ea typeface="Verdana" panose="020B0604030504040204" pitchFamily="34" charset="0"/>
                <a:cs typeface="Verdana" panose="020B0604030504040204" pitchFamily="34" charset="0"/>
              </a:rPr>
              <a:t>цикл Деминга, др.</a:t>
            </a:r>
            <a:r>
              <a:rPr lang="en-US" sz="2000" dirty="0" smtClean="0">
                <a:latin typeface="Verdana" panose="020B0604030504040204" pitchFamily="34" charset="0"/>
                <a:ea typeface="Verdana" panose="020B0604030504040204" pitchFamily="34" charset="0"/>
                <a:cs typeface="Verdana" panose="020B0604030504040204" pitchFamily="34" charset="0"/>
              </a:rPr>
              <a:t>)</a:t>
            </a:r>
            <a:endParaRPr lang="ru-RU" sz="2000" dirty="0" smtClean="0">
              <a:latin typeface="Verdana" panose="020B0604030504040204" pitchFamily="34" charset="0"/>
              <a:ea typeface="Verdana" panose="020B0604030504040204" pitchFamily="34" charset="0"/>
              <a:cs typeface="Verdana" panose="020B0604030504040204" pitchFamily="34" charset="0"/>
            </a:endParaRPr>
          </a:p>
          <a:p>
            <a:r>
              <a:rPr lang="ru-RU" sz="2000" dirty="0" smtClean="0">
                <a:latin typeface="Verdana" panose="020B0604030504040204" pitchFamily="34" charset="0"/>
                <a:ea typeface="Verdana" panose="020B0604030504040204" pitchFamily="34" charset="0"/>
                <a:cs typeface="Verdana" panose="020B0604030504040204" pitchFamily="34" charset="0"/>
              </a:rPr>
              <a:t>- Сколько стоили вам ошибки в нем? Были ли вы вынуждены из-за этого изменить подход к качеству</a:t>
            </a:r>
            <a:endParaRPr lang="ru-RU" sz="20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710843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sz="3200" b="1" dirty="0"/>
              <a:t>Модели процессов разработки ПО</a:t>
            </a:r>
            <a:endParaRPr lang="en-US" sz="3200" dirty="0"/>
          </a:p>
        </p:txBody>
      </p:sp>
      <p:sp>
        <p:nvSpPr>
          <p:cNvPr id="3" name="Content Placeholder 2"/>
          <p:cNvSpPr>
            <a:spLocks noGrp="1"/>
          </p:cNvSpPr>
          <p:nvPr>
            <p:ph idx="1"/>
          </p:nvPr>
        </p:nvSpPr>
        <p:spPr/>
        <p:txBody>
          <a:bodyPr>
            <a:normAutofit/>
          </a:bodyPr>
          <a:lstStyle/>
          <a:p>
            <a:r>
              <a:rPr lang="ru-RU" dirty="0">
                <a:latin typeface="Verdana" panose="020B0604030504040204" pitchFamily="34" charset="0"/>
                <a:ea typeface="Verdana" panose="020B0604030504040204" pitchFamily="34" charset="0"/>
                <a:cs typeface="Verdana" panose="020B0604030504040204" pitchFamily="34" charset="0"/>
              </a:rPr>
              <a:t>Каскадная модель (</a:t>
            </a:r>
            <a:r>
              <a:rPr lang="en-US" dirty="0">
                <a:latin typeface="Verdana" panose="020B0604030504040204" pitchFamily="34" charset="0"/>
                <a:ea typeface="Verdana" panose="020B0604030504040204" pitchFamily="34" charset="0"/>
                <a:cs typeface="Verdana" panose="020B0604030504040204" pitchFamily="34" charset="0"/>
              </a:rPr>
              <a:t>waterfall</a:t>
            </a:r>
            <a:r>
              <a:rPr lang="ru-RU" dirty="0">
                <a:latin typeface="Verdana" panose="020B0604030504040204" pitchFamily="34" charset="0"/>
                <a:ea typeface="Verdana" panose="020B0604030504040204" pitchFamily="34" charset="0"/>
                <a:cs typeface="Verdana" panose="020B0604030504040204" pitchFamily="34" charset="0"/>
              </a:rPr>
              <a:t> </a:t>
            </a:r>
            <a:r>
              <a:rPr lang="en-US" dirty="0">
                <a:latin typeface="Verdana" panose="020B0604030504040204" pitchFamily="34" charset="0"/>
                <a:ea typeface="Verdana" panose="020B0604030504040204" pitchFamily="34" charset="0"/>
                <a:cs typeface="Verdana" panose="020B0604030504040204" pitchFamily="34" charset="0"/>
              </a:rPr>
              <a:t>model</a:t>
            </a:r>
            <a:r>
              <a:rPr lang="ru-RU" dirty="0">
                <a:latin typeface="Verdana" panose="020B0604030504040204" pitchFamily="34" charset="0"/>
                <a:ea typeface="Verdana" panose="020B0604030504040204" pitchFamily="34" charset="0"/>
                <a:cs typeface="Verdana" panose="020B0604030504040204" pitchFamily="34" charset="0"/>
              </a:rPr>
              <a:t>)</a:t>
            </a:r>
            <a:r>
              <a:rPr lang="en-US" dirty="0">
                <a:latin typeface="Verdana" panose="020B0604030504040204" pitchFamily="34" charset="0"/>
                <a:ea typeface="Verdana" panose="020B0604030504040204" pitchFamily="34" charset="0"/>
                <a:cs typeface="Verdana" panose="020B0604030504040204" pitchFamily="34" charset="0"/>
              </a:rPr>
              <a:t> </a:t>
            </a:r>
            <a:endParaRPr lang="ru-RU" dirty="0">
              <a:latin typeface="Verdana" panose="020B0604030504040204" pitchFamily="34" charset="0"/>
              <a:ea typeface="Verdana" panose="020B0604030504040204" pitchFamily="34" charset="0"/>
              <a:cs typeface="Verdana" panose="020B0604030504040204" pitchFamily="34" charset="0"/>
            </a:endParaRP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ru-RU" dirty="0" smtClean="0">
                <a:latin typeface="Verdana" panose="020B0604030504040204" pitchFamily="34" charset="0"/>
                <a:ea typeface="Verdana" panose="020B0604030504040204" pitchFamily="34" charset="0"/>
                <a:cs typeface="Verdana" panose="020B0604030504040204" pitchFamily="34" charset="0"/>
              </a:rPr>
              <a:t>Спиральная </a:t>
            </a:r>
            <a:r>
              <a:rPr lang="ru-RU" dirty="0">
                <a:latin typeface="Verdana" panose="020B0604030504040204" pitchFamily="34" charset="0"/>
                <a:ea typeface="Verdana" panose="020B0604030504040204" pitchFamily="34" charset="0"/>
                <a:cs typeface="Verdana" panose="020B0604030504040204" pitchFamily="34" charset="0"/>
              </a:rPr>
              <a:t>модель</a:t>
            </a:r>
            <a:r>
              <a:rPr lang="en-US" dirty="0">
                <a:latin typeface="Verdana" panose="020B0604030504040204" pitchFamily="34" charset="0"/>
                <a:ea typeface="Verdana" panose="020B0604030504040204" pitchFamily="34" charset="0"/>
                <a:cs typeface="Verdana" panose="020B0604030504040204" pitchFamily="34" charset="0"/>
              </a:rPr>
              <a:t> (spiral model)</a:t>
            </a:r>
            <a:endParaRPr lang="ru-RU" dirty="0">
              <a:latin typeface="Verdana" panose="020B0604030504040204" pitchFamily="34" charset="0"/>
              <a:ea typeface="Verdana" panose="020B0604030504040204" pitchFamily="34" charset="0"/>
              <a:cs typeface="Verdana" panose="020B0604030504040204" pitchFamily="34" charset="0"/>
            </a:endParaRPr>
          </a:p>
          <a:p>
            <a:endParaRPr lang="en-US" dirty="0" smtClean="0">
              <a:latin typeface="Verdana" panose="020B0604030504040204" pitchFamily="34" charset="0"/>
              <a:ea typeface="Verdana" panose="020B0604030504040204" pitchFamily="34" charset="0"/>
              <a:cs typeface="Verdana" panose="020B0604030504040204" pitchFamily="34" charset="0"/>
            </a:endParaRPr>
          </a:p>
          <a:p>
            <a:r>
              <a:rPr lang="ru-RU" dirty="0" smtClean="0">
                <a:latin typeface="Verdana" panose="020B0604030504040204" pitchFamily="34" charset="0"/>
                <a:ea typeface="Verdana" panose="020B0604030504040204" pitchFamily="34" charset="0"/>
                <a:cs typeface="Verdana" panose="020B0604030504040204" pitchFamily="34" charset="0"/>
              </a:rPr>
              <a:t>Итеративная </a:t>
            </a:r>
            <a:r>
              <a:rPr lang="ru-RU" dirty="0">
                <a:latin typeface="Verdana" panose="020B0604030504040204" pitchFamily="34" charset="0"/>
                <a:ea typeface="Verdana" panose="020B0604030504040204" pitchFamily="34" charset="0"/>
                <a:cs typeface="Verdana" panose="020B0604030504040204" pitchFamily="34" charset="0"/>
              </a:rPr>
              <a:t>модель</a:t>
            </a:r>
            <a:r>
              <a:rPr lang="en-US" dirty="0">
                <a:latin typeface="Verdana" panose="020B0604030504040204" pitchFamily="34" charset="0"/>
                <a:ea typeface="Verdana" panose="020B0604030504040204" pitchFamily="34" charset="0"/>
                <a:cs typeface="Verdana" panose="020B0604030504040204" pitchFamily="34" charset="0"/>
              </a:rPr>
              <a:t> (iterative model)</a:t>
            </a:r>
          </a:p>
        </p:txBody>
      </p:sp>
      <p:sp>
        <p:nvSpPr>
          <p:cNvPr id="4" name="Slide Number Placeholder 3"/>
          <p:cNvSpPr>
            <a:spLocks noGrp="1"/>
          </p:cNvSpPr>
          <p:nvPr>
            <p:ph type="sldNum" sz="quarter" idx="12"/>
          </p:nvPr>
        </p:nvSpPr>
        <p:spPr/>
        <p:txBody>
          <a:bodyPr/>
          <a:lstStyle/>
          <a:p>
            <a:fld id="{EE2556C5-CE8C-6547-B838-EA80C61A4AF7}" type="slidenum">
              <a:rPr lang="en-US" smtClean="0"/>
              <a:pPr/>
              <a:t>3</a:t>
            </a:fld>
            <a:endParaRPr lang="en-US"/>
          </a:p>
        </p:txBody>
      </p:sp>
    </p:spTree>
    <p:extLst>
      <p:ext uri="{BB962C8B-B14F-4D97-AF65-F5344CB8AC3E}">
        <p14:creationId xmlns:p14="http://schemas.microsoft.com/office/powerpoint/2010/main" val="40684006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sz="3200" b="1" dirty="0">
                <a:latin typeface="Verdana" panose="020B0604030504040204" pitchFamily="34" charset="0"/>
                <a:ea typeface="Verdana" panose="020B0604030504040204" pitchFamily="34" charset="0"/>
                <a:cs typeface="Verdana" panose="020B0604030504040204" pitchFamily="34" charset="0"/>
              </a:rPr>
              <a:t>Процесс разработки ПО</a:t>
            </a:r>
            <a:endParaRPr lang="en-US" sz="3200" b="1" dirty="0">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a:xfrm>
            <a:off x="457200" y="1174044"/>
            <a:ext cx="8229600" cy="5328356"/>
          </a:xfrm>
        </p:spPr>
        <p:txBody>
          <a:bodyPr>
            <a:noAutofit/>
          </a:bodyPr>
          <a:lstStyle/>
          <a:p>
            <a:r>
              <a:rPr lang="ru-RU" sz="1800" b="1" dirty="0" smtClean="0">
                <a:latin typeface="Verdana" panose="020B0604030504040204" pitchFamily="34" charset="0"/>
                <a:ea typeface="Verdana" panose="020B0604030504040204" pitchFamily="34" charset="0"/>
                <a:cs typeface="Verdana" panose="020B0604030504040204" pitchFamily="34" charset="0"/>
              </a:rPr>
              <a:t>Процесс разработки программного обеспечения: </a:t>
            </a:r>
            <a:r>
              <a:rPr lang="ru-RU" sz="1800" dirty="0" smtClean="0">
                <a:latin typeface="Verdana" panose="020B0604030504040204" pitchFamily="34" charset="0"/>
                <a:ea typeface="Verdana" panose="020B0604030504040204" pitchFamily="34" charset="0"/>
                <a:cs typeface="Verdana" panose="020B0604030504040204" pitchFamily="34" charset="0"/>
              </a:rPr>
              <a:t>набор дисциплин в виде задач</a:t>
            </a:r>
            <a:r>
              <a:rPr lang="en-US" sz="1800" dirty="0" smtClean="0">
                <a:latin typeface="Verdana" panose="020B0604030504040204" pitchFamily="34" charset="0"/>
                <a:ea typeface="Verdana" panose="020B0604030504040204" pitchFamily="34" charset="0"/>
                <a:cs typeface="Verdana" panose="020B0604030504040204" pitchFamily="34" charset="0"/>
              </a:rPr>
              <a:t>/</a:t>
            </a:r>
            <a:r>
              <a:rPr lang="ru-RU" sz="1800" dirty="0" smtClean="0">
                <a:latin typeface="Verdana" panose="020B0604030504040204" pitchFamily="34" charset="0"/>
                <a:ea typeface="Verdana" panose="020B0604030504040204" pitchFamily="34" charset="0"/>
                <a:cs typeface="Verdana" panose="020B0604030504040204" pitchFamily="34" charset="0"/>
              </a:rPr>
              <a:t>подпроцессов + правила переходов</a:t>
            </a:r>
            <a:endParaRPr lang="en-US" sz="1800" dirty="0" smtClean="0">
              <a:latin typeface="Verdana" panose="020B0604030504040204" pitchFamily="34" charset="0"/>
              <a:ea typeface="Verdana" panose="020B0604030504040204" pitchFamily="34" charset="0"/>
              <a:cs typeface="Verdana" panose="020B0604030504040204" pitchFamily="34" charset="0"/>
            </a:endParaRPr>
          </a:p>
          <a:p>
            <a:r>
              <a:rPr lang="ru-RU" sz="1800" b="1" dirty="0" smtClean="0">
                <a:latin typeface="Verdana" panose="020B0604030504040204" pitchFamily="34" charset="0"/>
                <a:ea typeface="Verdana" panose="020B0604030504040204" pitchFamily="34" charset="0"/>
                <a:cs typeface="Verdana" panose="020B0604030504040204" pitchFamily="34" charset="0"/>
              </a:rPr>
              <a:t>Примеры</a:t>
            </a:r>
            <a:r>
              <a:rPr lang="en-US" sz="1800" b="1" dirty="0" smtClean="0">
                <a:latin typeface="Verdana" panose="020B0604030504040204" pitchFamily="34" charset="0"/>
                <a:ea typeface="Verdana" panose="020B0604030504040204" pitchFamily="34" charset="0"/>
                <a:cs typeface="Verdana" panose="020B0604030504040204" pitchFamily="34" charset="0"/>
              </a:rPr>
              <a:t> </a:t>
            </a:r>
            <a:r>
              <a:rPr lang="ru-RU" sz="1800" b="1" dirty="0" smtClean="0">
                <a:latin typeface="Verdana" panose="020B0604030504040204" pitchFamily="34" charset="0"/>
                <a:ea typeface="Verdana" panose="020B0604030504040204" pitchFamily="34" charset="0"/>
                <a:cs typeface="Verdana" panose="020B0604030504040204" pitchFamily="34" charset="0"/>
              </a:rPr>
              <a:t>подпроцессов:</a:t>
            </a:r>
            <a:endParaRPr lang="ru-RU" sz="1800" b="1" dirty="0">
              <a:latin typeface="Verdana" panose="020B0604030504040204" pitchFamily="34" charset="0"/>
              <a:ea typeface="Verdana" panose="020B0604030504040204" pitchFamily="34" charset="0"/>
              <a:cs typeface="Verdana" panose="020B0604030504040204" pitchFamily="34" charset="0"/>
            </a:endParaRPr>
          </a:p>
          <a:p>
            <a:pPr lvl="1"/>
            <a:r>
              <a:rPr lang="ru-RU" sz="1800" dirty="0">
                <a:latin typeface="Verdana" panose="020B0604030504040204" pitchFamily="34" charset="0"/>
                <a:ea typeface="Verdana" panose="020B0604030504040204" pitchFamily="34" charset="0"/>
                <a:cs typeface="Verdana" panose="020B0604030504040204" pitchFamily="34" charset="0"/>
              </a:rPr>
              <a:t>Анализ рынка</a:t>
            </a:r>
            <a:endParaRPr lang="en-US" sz="1800" dirty="0">
              <a:latin typeface="Verdana" panose="020B0604030504040204" pitchFamily="34" charset="0"/>
              <a:ea typeface="Verdana" panose="020B0604030504040204" pitchFamily="34" charset="0"/>
              <a:cs typeface="Verdana" panose="020B0604030504040204" pitchFamily="34" charset="0"/>
            </a:endParaRPr>
          </a:p>
          <a:p>
            <a:pPr lvl="1"/>
            <a:r>
              <a:rPr lang="ru-RU" sz="1800" dirty="0">
                <a:latin typeface="Verdana" panose="020B0604030504040204" pitchFamily="34" charset="0"/>
                <a:ea typeface="Verdana" panose="020B0604030504040204" pitchFamily="34" charset="0"/>
                <a:cs typeface="Verdana" panose="020B0604030504040204" pitchFamily="34" charset="0"/>
              </a:rPr>
              <a:t>Анализ требований </a:t>
            </a:r>
          </a:p>
          <a:p>
            <a:pPr lvl="1"/>
            <a:r>
              <a:rPr lang="ru-RU" sz="1800" dirty="0">
                <a:latin typeface="Verdana" panose="020B0604030504040204" pitchFamily="34" charset="0"/>
                <a:ea typeface="Verdana" panose="020B0604030504040204" pitchFamily="34" charset="0"/>
                <a:cs typeface="Verdana" panose="020B0604030504040204" pitchFamily="34" charset="0"/>
              </a:rPr>
              <a:t>Бизнес-моделирование </a:t>
            </a:r>
          </a:p>
          <a:p>
            <a:pPr lvl="1"/>
            <a:r>
              <a:rPr lang="ru-RU" sz="1800" dirty="0">
                <a:latin typeface="Verdana" panose="020B0604030504040204" pitchFamily="34" charset="0"/>
                <a:ea typeface="Verdana" panose="020B0604030504040204" pitchFamily="34" charset="0"/>
                <a:cs typeface="Verdana" panose="020B0604030504040204" pitchFamily="34" charset="0"/>
              </a:rPr>
              <a:t>Планирование продукта</a:t>
            </a:r>
          </a:p>
          <a:p>
            <a:pPr lvl="1"/>
            <a:r>
              <a:rPr lang="ru-RU" sz="1800" dirty="0">
                <a:latin typeface="Verdana" panose="020B0604030504040204" pitchFamily="34" charset="0"/>
                <a:ea typeface="Verdana" panose="020B0604030504040204" pitchFamily="34" charset="0"/>
                <a:cs typeface="Verdana" panose="020B0604030504040204" pitchFamily="34" charset="0"/>
              </a:rPr>
              <a:t>Разработка архитектуры </a:t>
            </a:r>
          </a:p>
          <a:p>
            <a:pPr lvl="1"/>
            <a:r>
              <a:rPr lang="ru-RU" sz="1800" dirty="0">
                <a:latin typeface="Verdana" panose="020B0604030504040204" pitchFamily="34" charset="0"/>
                <a:ea typeface="Verdana" panose="020B0604030504040204" pitchFamily="34" charset="0"/>
                <a:cs typeface="Verdana" panose="020B0604030504040204" pitchFamily="34" charset="0"/>
              </a:rPr>
              <a:t>Кодирование </a:t>
            </a:r>
          </a:p>
          <a:p>
            <a:pPr lvl="1"/>
            <a:r>
              <a:rPr lang="ru-RU" sz="1800" dirty="0">
                <a:latin typeface="Verdana" panose="020B0604030504040204" pitchFamily="34" charset="0"/>
                <a:ea typeface="Verdana" panose="020B0604030504040204" pitchFamily="34" charset="0"/>
                <a:cs typeface="Verdana" panose="020B0604030504040204" pitchFamily="34" charset="0"/>
              </a:rPr>
              <a:t>Тестирование и отладка </a:t>
            </a:r>
          </a:p>
          <a:p>
            <a:pPr lvl="1"/>
            <a:r>
              <a:rPr lang="ru-RU" sz="1800" dirty="0">
                <a:latin typeface="Verdana" panose="020B0604030504040204" pitchFamily="34" charset="0"/>
                <a:ea typeface="Verdana" panose="020B0604030504040204" pitchFamily="34" charset="0"/>
                <a:cs typeface="Verdana" panose="020B0604030504040204" pitchFamily="34" charset="0"/>
              </a:rPr>
              <a:t>Документирование </a:t>
            </a:r>
          </a:p>
          <a:p>
            <a:pPr lvl="1"/>
            <a:r>
              <a:rPr lang="ru-RU" sz="1800" dirty="0">
                <a:latin typeface="Verdana" panose="020B0604030504040204" pitchFamily="34" charset="0"/>
                <a:ea typeface="Verdana" panose="020B0604030504040204" pitchFamily="34" charset="0"/>
                <a:cs typeface="Verdana" panose="020B0604030504040204" pitchFamily="34" charset="0"/>
              </a:rPr>
              <a:t>Внедрение </a:t>
            </a:r>
          </a:p>
          <a:p>
            <a:pPr lvl="1"/>
            <a:r>
              <a:rPr lang="ru-RU" sz="1800" dirty="0">
                <a:latin typeface="Verdana" panose="020B0604030504040204" pitchFamily="34" charset="0"/>
                <a:ea typeface="Verdana" panose="020B0604030504040204" pitchFamily="34" charset="0"/>
                <a:cs typeface="Verdana" panose="020B0604030504040204" pitchFamily="34" charset="0"/>
              </a:rPr>
              <a:t>Сопровождение </a:t>
            </a:r>
          </a:p>
        </p:txBody>
      </p:sp>
      <p:sp>
        <p:nvSpPr>
          <p:cNvPr id="4" name="Slide Number Placeholder 3"/>
          <p:cNvSpPr>
            <a:spLocks noGrp="1"/>
          </p:cNvSpPr>
          <p:nvPr>
            <p:ph type="sldNum" sz="quarter" idx="12"/>
          </p:nvPr>
        </p:nvSpPr>
        <p:spPr/>
        <p:txBody>
          <a:bodyPr/>
          <a:lstStyle/>
          <a:p>
            <a:fld id="{EE2556C5-CE8C-6547-B838-EA80C61A4AF7}" type="slidenum">
              <a:rPr lang="en-US" smtClean="0"/>
              <a:pPr/>
              <a:t>4</a:t>
            </a:fld>
            <a:endParaRPr lang="en-US"/>
          </a:p>
        </p:txBody>
      </p:sp>
    </p:spTree>
    <p:extLst>
      <p:ext uri="{BB962C8B-B14F-4D97-AF65-F5344CB8AC3E}">
        <p14:creationId xmlns:p14="http://schemas.microsoft.com/office/powerpoint/2010/main" val="28252216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sz="3200" b="1" dirty="0">
                <a:latin typeface="Verdana" panose="020B0604030504040204" pitchFamily="34" charset="0"/>
                <a:ea typeface="Verdana" panose="020B0604030504040204" pitchFamily="34" charset="0"/>
                <a:cs typeface="Verdana" panose="020B0604030504040204" pitchFamily="34" charset="0"/>
              </a:rPr>
              <a:t>Каскадная модель (</a:t>
            </a:r>
            <a:r>
              <a:rPr lang="en-US" sz="3200" b="1" dirty="0" smtClean="0">
                <a:latin typeface="Verdana" panose="020B0604030504040204" pitchFamily="34" charset="0"/>
                <a:ea typeface="Verdana" panose="020B0604030504040204" pitchFamily="34" charset="0"/>
                <a:cs typeface="Verdana" panose="020B0604030504040204" pitchFamily="34" charset="0"/>
              </a:rPr>
              <a:t>Waterfall</a:t>
            </a:r>
            <a:r>
              <a:rPr lang="ru-RU" sz="3200" b="1" dirty="0" smtClean="0">
                <a:latin typeface="Verdana" panose="020B0604030504040204" pitchFamily="34" charset="0"/>
                <a:ea typeface="Verdana" panose="020B0604030504040204" pitchFamily="34" charset="0"/>
                <a:cs typeface="Verdana" panose="020B0604030504040204" pitchFamily="34" charset="0"/>
              </a:rPr>
              <a:t>)</a:t>
            </a:r>
            <a:endParaRPr lang="en-US" sz="3200"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2"/>
          </p:nvPr>
        </p:nvSpPr>
        <p:spPr/>
        <p:txBody>
          <a:bodyPr/>
          <a:lstStyle/>
          <a:p>
            <a:fld id="{EE2556C5-CE8C-6547-B838-EA80C61A4AF7}" type="slidenum">
              <a:rPr lang="en-US" smtClean="0"/>
              <a:pPr/>
              <a:t>5</a:t>
            </a:fld>
            <a:endParaRPr lang="en-US"/>
          </a:p>
        </p:txBody>
      </p:sp>
      <p:pic>
        <p:nvPicPr>
          <p:cNvPr id="7" name="Picture 5" descr="&amp;Rcy;&amp;icy;&amp;scy;. 1. &amp;Mcy;&amp;ocy;&amp;dcy;&amp;icy;&amp;fcy;&amp;icy;&amp;tscy;&amp;icy;&amp;rcy;&amp;ocy;&amp;vcy;&amp;acy;&amp;ncy;&amp;ncy;&amp;acy;&amp;yacy; &amp;kcy;&amp;acy;&amp;scy;&amp;kcy;&amp;acy;&amp;dcy;&amp;ncy;&amp;acy;&amp;yacy; &amp;mcy;&amp;ocy;&amp;dcy;&amp;iecy;&amp;lcy;&amp;softcy; &amp;pcy;&amp;rcy;&amp;iecy;&amp;dcy;&amp;ucy;&amp;scy;&amp;mcy;&amp;acy;&amp;tcy;&amp;rcy;&amp;icy;&amp;vcy;&amp;acy;&amp;lcy;&amp;acy; &amp;vcy;&amp;ocy;&amp;zcy;&amp;mcy;&amp;ocy;&amp;zhcy;&amp;ncy;&amp;ocy;&amp;scy;&amp;tcy;&amp;softcy; &amp;vcy;&amp;ocy;&amp;zcy;&amp;vcy;&amp;rcy;&amp;acy;&amp;shchcy;&amp;iecy;&amp;ncy;&amp;icy;&amp;yacy; &amp;kcy; &amp;pcy;&amp;rcy;&amp;iecy;&amp;dcy;&amp;ycy;&amp;dcy;&amp;ucy;&amp;shchcy;&amp;icy;&amp;mcy; &amp;ecy;&amp;tcy;&amp;acy;&amp;pcy;&amp;acy;&amp;mc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6057" y="1412875"/>
            <a:ext cx="1704975" cy="476250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p:cNvPicPr>
            <a:picLocks noChangeAspect="1" noChangeArrowheads="1"/>
          </p:cNvPicPr>
          <p:nvPr/>
        </p:nvPicPr>
        <p:blipFill>
          <a:blip r:embed="rId4" cstate="screen">
            <a:extLst>
              <a:ext uri="{28A0092B-C50C-407E-A947-70E740481C1C}">
                <a14:useLocalDpi xmlns:a14="http://schemas.microsoft.com/office/drawing/2010/main" val="0"/>
              </a:ext>
            </a:extLst>
          </a:blip>
          <a:srcRect/>
          <a:stretch>
            <a:fillRect/>
          </a:stretch>
        </p:blipFill>
        <p:spPr bwMode="auto">
          <a:xfrm>
            <a:off x="562706" y="1922584"/>
            <a:ext cx="5255559" cy="3436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834568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sz="3200" b="1" dirty="0">
                <a:latin typeface="Verdana" panose="020B0604030504040204" pitchFamily="34" charset="0"/>
                <a:ea typeface="Verdana" panose="020B0604030504040204" pitchFamily="34" charset="0"/>
                <a:cs typeface="Verdana" panose="020B0604030504040204" pitchFamily="34" charset="0"/>
              </a:rPr>
              <a:t>Спиральная модель (</a:t>
            </a:r>
            <a:r>
              <a:rPr lang="en-US" sz="3200" b="1" dirty="0" smtClean="0">
                <a:latin typeface="Verdana" panose="020B0604030504040204" pitchFamily="34" charset="0"/>
                <a:ea typeface="Verdana" panose="020B0604030504040204" pitchFamily="34" charset="0"/>
                <a:cs typeface="Verdana" panose="020B0604030504040204" pitchFamily="34" charset="0"/>
              </a:rPr>
              <a:t>Spiral</a:t>
            </a:r>
            <a:r>
              <a:rPr lang="ru-RU" sz="3200" b="1" dirty="0" smtClean="0">
                <a:latin typeface="Verdana" panose="020B0604030504040204" pitchFamily="34" charset="0"/>
                <a:ea typeface="Verdana" panose="020B0604030504040204" pitchFamily="34" charset="0"/>
                <a:cs typeface="Verdana" panose="020B0604030504040204" pitchFamily="34" charset="0"/>
              </a:rPr>
              <a:t>)</a:t>
            </a:r>
            <a:endParaRPr lang="en-US" sz="3200" b="1"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2"/>
          </p:nvPr>
        </p:nvSpPr>
        <p:spPr/>
        <p:txBody>
          <a:bodyPr/>
          <a:lstStyle/>
          <a:p>
            <a:fld id="{EE2556C5-CE8C-6547-B838-EA80C61A4AF7}" type="slidenum">
              <a:rPr lang="en-US" smtClean="0"/>
              <a:pPr/>
              <a:t>6</a:t>
            </a:fld>
            <a:endParaRPr lang="en-US"/>
          </a:p>
        </p:txBody>
      </p:sp>
      <p:pic>
        <p:nvPicPr>
          <p:cNvPr id="11" name="Picture 5" descr="lifecycle_spiral-boeh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785" y="969202"/>
            <a:ext cx="7268308" cy="5408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44378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sz="3200" b="1" dirty="0">
                <a:latin typeface="Verdana" panose="020B0604030504040204" pitchFamily="34" charset="0"/>
                <a:ea typeface="Verdana" panose="020B0604030504040204" pitchFamily="34" charset="0"/>
                <a:cs typeface="Verdana" panose="020B0604030504040204" pitchFamily="34" charset="0"/>
              </a:rPr>
              <a:t>Итеративная модель</a:t>
            </a:r>
            <a:r>
              <a:rPr lang="en-US" sz="3200" b="1" dirty="0">
                <a:latin typeface="Verdana" panose="020B0604030504040204" pitchFamily="34" charset="0"/>
                <a:ea typeface="Verdana" panose="020B0604030504040204" pitchFamily="34" charset="0"/>
                <a:cs typeface="Verdana" panose="020B0604030504040204" pitchFamily="34" charset="0"/>
              </a:rPr>
              <a:t> </a:t>
            </a:r>
            <a:r>
              <a:rPr lang="en-US" sz="3200" b="1" dirty="0" smtClean="0">
                <a:latin typeface="Verdana" panose="020B0604030504040204" pitchFamily="34" charset="0"/>
                <a:ea typeface="Verdana" panose="020B0604030504040204" pitchFamily="34" charset="0"/>
                <a:cs typeface="Verdana" panose="020B0604030504040204" pitchFamily="34" charset="0"/>
              </a:rPr>
              <a:t>(</a:t>
            </a:r>
            <a:r>
              <a:rPr lang="en-US" sz="3200" b="1" dirty="0">
                <a:latin typeface="Verdana" panose="020B0604030504040204" pitchFamily="34" charset="0"/>
                <a:ea typeface="Verdana" panose="020B0604030504040204" pitchFamily="34" charset="0"/>
                <a:cs typeface="Verdana" panose="020B0604030504040204" pitchFamily="34" charset="0"/>
              </a:rPr>
              <a:t>I</a:t>
            </a:r>
            <a:r>
              <a:rPr lang="en-US" sz="3200" b="1" dirty="0" smtClean="0">
                <a:latin typeface="Verdana" panose="020B0604030504040204" pitchFamily="34" charset="0"/>
                <a:ea typeface="Verdana" panose="020B0604030504040204" pitchFamily="34" charset="0"/>
                <a:cs typeface="Verdana" panose="020B0604030504040204" pitchFamily="34" charset="0"/>
              </a:rPr>
              <a:t>terative)</a:t>
            </a:r>
            <a:endParaRPr lang="en-US" sz="3200"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2"/>
          </p:nvPr>
        </p:nvSpPr>
        <p:spPr/>
        <p:txBody>
          <a:bodyPr/>
          <a:lstStyle/>
          <a:p>
            <a:fld id="{EE2556C5-CE8C-6547-B838-EA80C61A4AF7}" type="slidenum">
              <a:rPr lang="en-US" smtClean="0"/>
              <a:pPr/>
              <a:t>7</a:t>
            </a:fld>
            <a:endParaRPr lang="en-US"/>
          </a:p>
        </p:txBody>
      </p:sp>
      <p:sp>
        <p:nvSpPr>
          <p:cNvPr id="9" name="Content Placeholder 2"/>
          <p:cNvSpPr>
            <a:spLocks noGrp="1"/>
          </p:cNvSpPr>
          <p:nvPr>
            <p:ph idx="1"/>
          </p:nvPr>
        </p:nvSpPr>
        <p:spPr>
          <a:xfrm>
            <a:off x="487335" y="1043354"/>
            <a:ext cx="8229600" cy="949220"/>
          </a:xfrm>
        </p:spPr>
        <p:txBody>
          <a:bodyPr>
            <a:normAutofit/>
          </a:bodyPr>
          <a:lstStyle/>
          <a:p>
            <a:r>
              <a:rPr lang="ru-RU" dirty="0">
                <a:latin typeface="Verdana" panose="020B0604030504040204" pitchFamily="34" charset="0"/>
                <a:ea typeface="Verdana" panose="020B0604030504040204" pitchFamily="34" charset="0"/>
                <a:cs typeface="Angsana New" panose="02020603050405020304" pitchFamily="18" charset="-34"/>
              </a:rPr>
              <a:t>Планирование — Реализация — Проверка — </a:t>
            </a:r>
            <a:r>
              <a:rPr lang="ru-RU" dirty="0" smtClean="0">
                <a:latin typeface="Verdana" panose="020B0604030504040204" pitchFamily="34" charset="0"/>
                <a:ea typeface="Verdana" panose="020B0604030504040204" pitchFamily="34" charset="0"/>
                <a:cs typeface="Angsana New" panose="02020603050405020304" pitchFamily="18" charset="-34"/>
              </a:rPr>
              <a:t>Оценка</a:t>
            </a:r>
          </a:p>
          <a:p>
            <a:r>
              <a:rPr lang="ru-RU" dirty="0" smtClean="0">
                <a:latin typeface="Verdana" panose="020B0604030504040204" pitchFamily="34" charset="0"/>
                <a:ea typeface="Verdana" panose="020B0604030504040204" pitchFamily="34" charset="0"/>
                <a:cs typeface="Angsana New" panose="02020603050405020304" pitchFamily="18" charset="-34"/>
              </a:rPr>
              <a:t>(</a:t>
            </a:r>
            <a:r>
              <a:rPr lang="ru-RU" i="1" dirty="0" smtClean="0">
                <a:latin typeface="Verdana" panose="020B0604030504040204" pitchFamily="34" charset="0"/>
                <a:ea typeface="Verdana" panose="020B0604030504040204" pitchFamily="34" charset="0"/>
                <a:cs typeface="Angsana New" panose="02020603050405020304" pitchFamily="18" charset="-34"/>
              </a:rPr>
              <a:t>plan-do-check-act</a:t>
            </a:r>
            <a:r>
              <a:rPr lang="ru-RU" dirty="0" smtClean="0">
                <a:latin typeface="Verdana" panose="020B0604030504040204" pitchFamily="34" charset="0"/>
                <a:ea typeface="Verdana" panose="020B0604030504040204" pitchFamily="34" charset="0"/>
                <a:cs typeface="Angsana New" panose="02020603050405020304" pitchFamily="18" charset="-34"/>
              </a:rPr>
              <a:t>) </a:t>
            </a:r>
            <a:endParaRPr lang="ru-RU" dirty="0">
              <a:latin typeface="Verdana" panose="020B0604030504040204" pitchFamily="34" charset="0"/>
              <a:ea typeface="Verdana" panose="020B0604030504040204" pitchFamily="34" charset="0"/>
              <a:cs typeface="Angsana New" panose="02020603050405020304" pitchFamily="18" charset="-34"/>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50" y="2161442"/>
            <a:ext cx="7734300" cy="415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44934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sz="3200" b="1" dirty="0">
                <a:latin typeface="Verdana" panose="020B0604030504040204" pitchFamily="34" charset="0"/>
                <a:ea typeface="Verdana" panose="020B0604030504040204" pitchFamily="34" charset="0"/>
                <a:cs typeface="Verdana" panose="020B0604030504040204" pitchFamily="34" charset="0"/>
              </a:rPr>
              <a:t>Разработка ПО - процесс</a:t>
            </a:r>
            <a:endParaRPr lang="en-US" sz="3200"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2"/>
          </p:nvPr>
        </p:nvSpPr>
        <p:spPr/>
        <p:txBody>
          <a:bodyPr/>
          <a:lstStyle/>
          <a:p>
            <a:fld id="{EE2556C5-CE8C-6547-B838-EA80C61A4AF7}" type="slidenum">
              <a:rPr lang="en-US" smtClean="0"/>
              <a:pPr/>
              <a:t>8</a:t>
            </a:fld>
            <a:endParaRPr 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0121" y="2191483"/>
            <a:ext cx="5524500" cy="451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Content Placeholder 2"/>
          <p:cNvSpPr>
            <a:spLocks noGrp="1"/>
          </p:cNvSpPr>
          <p:nvPr>
            <p:ph idx="1"/>
          </p:nvPr>
        </p:nvSpPr>
        <p:spPr>
          <a:xfrm>
            <a:off x="476046" y="960560"/>
            <a:ext cx="8229600" cy="1387529"/>
          </a:xfrm>
        </p:spPr>
        <p:txBody>
          <a:bodyPr>
            <a:noAutofit/>
          </a:bodyPr>
          <a:lstStyle/>
          <a:p>
            <a:r>
              <a:rPr lang="ru-RU" sz="2000" b="1" dirty="0" smtClean="0">
                <a:latin typeface="Verdana" panose="020B0604030504040204" pitchFamily="34" charset="0"/>
                <a:ea typeface="Verdana" panose="020B0604030504040204" pitchFamily="34" charset="0"/>
                <a:cs typeface="Verdana" panose="020B0604030504040204" pitchFamily="34" charset="0"/>
              </a:rPr>
              <a:t>Выполнение</a:t>
            </a:r>
            <a:r>
              <a:rPr lang="ru-RU" sz="2000" dirty="0" smtClean="0">
                <a:latin typeface="Verdana" panose="020B0604030504040204" pitchFamily="34" charset="0"/>
                <a:ea typeface="Verdana" panose="020B0604030504040204" pitchFamily="34" charset="0"/>
                <a:cs typeface="Verdana" panose="020B0604030504040204" pitchFamily="34" charset="0"/>
              </a:rPr>
              <a:t> процесса: команда (ресурсы) и роли (обязанности)</a:t>
            </a:r>
          </a:p>
          <a:p>
            <a:r>
              <a:rPr lang="ru-RU" sz="2000" b="1" dirty="0" smtClean="0">
                <a:latin typeface="Verdana" panose="020B0604030504040204" pitchFamily="34" charset="0"/>
                <a:ea typeface="Verdana" panose="020B0604030504040204" pitchFamily="34" charset="0"/>
                <a:cs typeface="Verdana" panose="020B0604030504040204" pitchFamily="34" charset="0"/>
              </a:rPr>
              <a:t>Контроль</a:t>
            </a:r>
            <a:r>
              <a:rPr lang="ru-RU" sz="2000" dirty="0" smtClean="0">
                <a:latin typeface="Verdana" panose="020B0604030504040204" pitchFamily="34" charset="0"/>
                <a:ea typeface="Verdana" panose="020B0604030504040204" pitchFamily="34" charset="0"/>
                <a:cs typeface="Verdana" panose="020B0604030504040204" pitchFamily="34" charset="0"/>
              </a:rPr>
              <a:t> процесса: сопоставление целей, текущего состояния и показателей качества и эффективности</a:t>
            </a:r>
            <a:endParaRPr lang="ru-RU" sz="2000" dirty="0">
              <a:latin typeface="Verdana" panose="020B0604030504040204" pitchFamily="34" charset="0"/>
              <a:ea typeface="Verdana" panose="020B0604030504040204" pitchFamily="34" charset="0"/>
              <a:cs typeface="Verdana" panose="020B0604030504040204" pitchFamily="34" charset="0"/>
            </a:endParaRPr>
          </a:p>
          <a:p>
            <a:endParaRPr lang="ru-RU" sz="20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9332670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sz="3200" b="1" dirty="0">
                <a:latin typeface="Verdana" panose="020B0604030504040204" pitchFamily="34" charset="0"/>
                <a:ea typeface="Verdana" panose="020B0604030504040204" pitchFamily="34" charset="0"/>
                <a:cs typeface="Verdana" panose="020B0604030504040204" pitchFamily="34" charset="0"/>
              </a:rPr>
              <a:t>Понятие качества продукта</a:t>
            </a:r>
            <a:endParaRPr lang="en-US" sz="3200" dirty="0">
              <a:latin typeface="Verdana" panose="020B0604030504040204" pitchFamily="34" charset="0"/>
              <a:ea typeface="Verdana" panose="020B0604030504040204" pitchFamily="34" charset="0"/>
              <a:cs typeface="Verdana" panose="020B0604030504040204" pitchFamily="34" charset="0"/>
            </a:endParaRPr>
          </a:p>
        </p:txBody>
      </p:sp>
      <p:sp>
        <p:nvSpPr>
          <p:cNvPr id="4" name="Slide Number Placeholder 3"/>
          <p:cNvSpPr>
            <a:spLocks noGrp="1"/>
          </p:cNvSpPr>
          <p:nvPr>
            <p:ph type="sldNum" sz="quarter" idx="12"/>
          </p:nvPr>
        </p:nvSpPr>
        <p:spPr/>
        <p:txBody>
          <a:bodyPr/>
          <a:lstStyle/>
          <a:p>
            <a:fld id="{EE2556C5-CE8C-6547-B838-EA80C61A4AF7}" type="slidenum">
              <a:rPr lang="en-US" smtClean="0"/>
              <a:pPr/>
              <a:t>9</a:t>
            </a:fld>
            <a:endParaRPr lang="en-US"/>
          </a:p>
        </p:txBody>
      </p:sp>
      <p:sp>
        <p:nvSpPr>
          <p:cNvPr id="7" name="Content Placeholder 2"/>
          <p:cNvSpPr>
            <a:spLocks noGrp="1"/>
          </p:cNvSpPr>
          <p:nvPr>
            <p:ph idx="1"/>
          </p:nvPr>
        </p:nvSpPr>
        <p:spPr>
          <a:xfrm>
            <a:off x="457200" y="1699368"/>
            <a:ext cx="8229600" cy="4525963"/>
          </a:xfrm>
        </p:spPr>
        <p:txBody>
          <a:bodyPr>
            <a:normAutofit/>
          </a:bodyPr>
          <a:lstStyle/>
          <a:p>
            <a:pPr marL="342900" indent="-342900">
              <a:lnSpc>
                <a:spcPct val="90000"/>
              </a:lnSpc>
              <a:spcBef>
                <a:spcPts val="1750"/>
              </a:spcBef>
              <a:buFont typeface="Wingdings" pitchFamily="2" charset="2"/>
              <a:buChar char="§"/>
            </a:pPr>
            <a:r>
              <a:rPr lang="ru-RU" dirty="0">
                <a:latin typeface="Verdana" panose="020B0604030504040204" pitchFamily="34" charset="0"/>
                <a:ea typeface="Verdana" panose="020B0604030504040204" pitchFamily="34" charset="0"/>
                <a:cs typeface="Verdana" panose="020B0604030504040204" pitchFamily="34" charset="0"/>
              </a:rPr>
              <a:t>Совокупность характеристик объекта, которая относится к его способности удовлетворять установленные и подразумеваемые потребности.</a:t>
            </a:r>
          </a:p>
          <a:p>
            <a:pPr algn="r">
              <a:lnSpc>
                <a:spcPct val="50000"/>
              </a:lnSpc>
              <a:spcBef>
                <a:spcPts val="1250"/>
              </a:spcBef>
            </a:pPr>
            <a:endParaRPr lang="en-US" dirty="0">
              <a:solidFill>
                <a:srgbClr val="FF0000"/>
              </a:solidFill>
              <a:latin typeface="Verdana" panose="020B0604030504040204" pitchFamily="34" charset="0"/>
              <a:ea typeface="Verdana" panose="020B0604030504040204" pitchFamily="34" charset="0"/>
              <a:cs typeface="Verdana" panose="020B0604030504040204" pitchFamily="34" charset="0"/>
            </a:endParaRPr>
          </a:p>
          <a:p>
            <a:pPr algn="r">
              <a:lnSpc>
                <a:spcPct val="50000"/>
              </a:lnSpc>
              <a:spcBef>
                <a:spcPts val="1250"/>
              </a:spcBef>
            </a:pPr>
            <a:r>
              <a:rPr lang="en-US" dirty="0">
                <a:solidFill>
                  <a:srgbClr val="FF0000"/>
                </a:solidFill>
                <a:latin typeface="Verdana" panose="020B0604030504040204" pitchFamily="34" charset="0"/>
                <a:ea typeface="Verdana" panose="020B0604030504040204" pitchFamily="34" charset="0"/>
                <a:cs typeface="Verdana" panose="020B0604030504040204" pitchFamily="34" charset="0"/>
              </a:rPr>
              <a:t>ISO 8402:1994</a:t>
            </a:r>
          </a:p>
          <a:p>
            <a:pPr marL="342900" indent="-342900">
              <a:lnSpc>
                <a:spcPct val="90000"/>
              </a:lnSpc>
              <a:spcBef>
                <a:spcPts val="1750"/>
              </a:spcBef>
              <a:buFont typeface="Wingdings" pitchFamily="2" charset="2"/>
              <a:buChar char="§"/>
            </a:pPr>
            <a:endParaRPr lang="en-US" dirty="0">
              <a:latin typeface="Verdana" panose="020B0604030504040204" pitchFamily="34" charset="0"/>
              <a:ea typeface="Verdana" panose="020B0604030504040204" pitchFamily="34" charset="0"/>
              <a:cs typeface="Verdana" panose="020B0604030504040204" pitchFamily="34" charset="0"/>
            </a:endParaRPr>
          </a:p>
          <a:p>
            <a:pPr marL="342900" indent="-342900">
              <a:lnSpc>
                <a:spcPct val="90000"/>
              </a:lnSpc>
              <a:spcBef>
                <a:spcPts val="1750"/>
              </a:spcBef>
              <a:buFont typeface="Wingdings" pitchFamily="2" charset="2"/>
              <a:buChar char="§"/>
            </a:pPr>
            <a:r>
              <a:rPr lang="ru-RU" dirty="0">
                <a:latin typeface="Verdana" panose="020B0604030504040204" pitchFamily="34" charset="0"/>
                <a:ea typeface="Verdana" panose="020B0604030504040204" pitchFamily="34" charset="0"/>
                <a:cs typeface="Verdana" panose="020B0604030504040204" pitchFamily="34" charset="0"/>
              </a:rPr>
              <a:t>Способность совокупности внутренних присущих характеристик продукции и процесса выполнять требования заказчика и других заинтересованных сторон.</a:t>
            </a:r>
          </a:p>
          <a:p>
            <a:pPr algn="r">
              <a:lnSpc>
                <a:spcPct val="50000"/>
              </a:lnSpc>
              <a:spcBef>
                <a:spcPts val="1250"/>
              </a:spcBef>
            </a:pPr>
            <a:endParaRPr lang="en-US" dirty="0">
              <a:solidFill>
                <a:srgbClr val="000066"/>
              </a:solidFill>
              <a:latin typeface="Verdana" panose="020B0604030504040204" pitchFamily="34" charset="0"/>
              <a:ea typeface="Verdana" panose="020B0604030504040204" pitchFamily="34" charset="0"/>
              <a:cs typeface="Verdana" panose="020B0604030504040204" pitchFamily="34" charset="0"/>
            </a:endParaRPr>
          </a:p>
          <a:p>
            <a:pPr algn="r">
              <a:lnSpc>
                <a:spcPct val="50000"/>
              </a:lnSpc>
              <a:spcBef>
                <a:spcPts val="1250"/>
              </a:spcBef>
            </a:pPr>
            <a:r>
              <a:rPr lang="ru-RU" dirty="0">
                <a:solidFill>
                  <a:srgbClr val="000066"/>
                </a:solidFill>
                <a:latin typeface="Verdana" panose="020B0604030504040204" pitchFamily="34" charset="0"/>
                <a:ea typeface="Verdana" panose="020B0604030504040204" pitchFamily="34" charset="0"/>
                <a:cs typeface="Verdana" panose="020B0604030504040204" pitchFamily="34" charset="0"/>
              </a:rPr>
              <a:t> </a:t>
            </a:r>
            <a:r>
              <a:rPr lang="en-US" dirty="0">
                <a:solidFill>
                  <a:srgbClr val="FF0000"/>
                </a:solidFill>
                <a:latin typeface="Verdana" panose="020B0604030504040204" pitchFamily="34" charset="0"/>
                <a:ea typeface="Verdana" panose="020B0604030504040204" pitchFamily="34" charset="0"/>
                <a:cs typeface="Verdana" panose="020B0604030504040204" pitchFamily="34" charset="0"/>
              </a:rPr>
              <a:t>ISO 9000:2000</a:t>
            </a:r>
          </a:p>
        </p:txBody>
      </p:sp>
    </p:spTree>
    <p:extLst>
      <p:ext uri="{BB962C8B-B14F-4D97-AF65-F5344CB8AC3E}">
        <p14:creationId xmlns:p14="http://schemas.microsoft.com/office/powerpoint/2010/main" val="2852704549"/>
      </p:ext>
    </p:extLst>
  </p:cSld>
  <p:clrMapOvr>
    <a:masterClrMapping/>
  </p:clrMapOvr>
  <p:timing>
    <p:tnLst>
      <p:par>
        <p:cTn id="1" dur="indefinite" restart="never" nodeType="tmRoot"/>
      </p:par>
    </p:tnLst>
  </p:timing>
</p:sld>
</file>

<file path=ppt/theme/theme1.xml><?xml version="1.0" encoding="utf-8"?>
<a:theme xmlns:a="http://schemas.openxmlformats.org/drawingml/2006/main" name="intel_PPT_LgtTmplt_Stndrd_v13">
  <a:themeElements>
    <a:clrScheme name="Intel New Scheme">
      <a:dk1>
        <a:sysClr val="windowText" lastClr="000000"/>
      </a:dk1>
      <a:lt1>
        <a:sysClr val="window" lastClr="FFFFFF"/>
      </a:lt1>
      <a:dk2>
        <a:srgbClr val="004280"/>
      </a:dk2>
      <a:lt2>
        <a:srgbClr val="B1BABF"/>
      </a:lt2>
      <a:accent1>
        <a:srgbClr val="0071C5"/>
      </a:accent1>
      <a:accent2>
        <a:srgbClr val="00AEEF"/>
      </a:accent2>
      <a:accent3>
        <a:srgbClr val="8DC8E8"/>
      </a:accent3>
      <a:accent4>
        <a:srgbClr val="FFDA00"/>
      </a:accent4>
      <a:accent5>
        <a:srgbClr val="FDB813"/>
      </a:accent5>
      <a:accent6>
        <a:srgbClr val="A6CE39"/>
      </a:accent6>
      <a:hlink>
        <a:srgbClr val="939598"/>
      </a:hlink>
      <a:folHlink>
        <a:srgbClr val="ED1C24"/>
      </a:folHlink>
    </a:clrScheme>
    <a:fontScheme name="Intel">
      <a:majorFont>
        <a:latin typeface="Neo Sans Intel Light"/>
        <a:ea typeface=""/>
        <a:cs typeface="Arial"/>
      </a:majorFont>
      <a:minorFont>
        <a:latin typeface="Neo Sans Inte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000" dirty="0" smtClean="0">
            <a:solidFill>
              <a:schemeClr val="tx2"/>
            </a:solidFill>
            <a:latin typeface="Neo Sans Intel"/>
            <a:cs typeface="Neo Sans Inte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intel_PPT_LgtTmplt_Stndrd_v13</Template>
  <TotalTime>620</TotalTime>
  <Words>2119</Words>
  <Application>Microsoft Office PowerPoint</Application>
  <PresentationFormat>On-screen Show (4:3)</PresentationFormat>
  <Paragraphs>271</Paragraphs>
  <Slides>22</Slides>
  <Notes>19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Angsana New</vt:lpstr>
      <vt:lpstr>Arial</vt:lpstr>
      <vt:lpstr>Calibri</vt:lpstr>
      <vt:lpstr>Lucida Grande</vt:lpstr>
      <vt:lpstr>Neo Sans Intel</vt:lpstr>
      <vt:lpstr>Neo Sans Intel Light</vt:lpstr>
      <vt:lpstr>Neo Sans Intel Medium</vt:lpstr>
      <vt:lpstr>Verdana</vt:lpstr>
      <vt:lpstr>Wingdings</vt:lpstr>
      <vt:lpstr>intel_PPT_LgtTmplt_Stndrd_v13</vt:lpstr>
      <vt:lpstr>Тема 1:  Введение в цикл разработки ПО</vt:lpstr>
      <vt:lpstr>Содержание</vt:lpstr>
      <vt:lpstr>Модели процессов разработки ПО</vt:lpstr>
      <vt:lpstr>Процесс разработки ПО</vt:lpstr>
      <vt:lpstr>Каскадная модель (Waterfall)</vt:lpstr>
      <vt:lpstr>Спиральная модель (Spiral)</vt:lpstr>
      <vt:lpstr>Итеративная модель (Iterative)</vt:lpstr>
      <vt:lpstr>Разработка ПО - процесс</vt:lpstr>
      <vt:lpstr>Понятие качества продукта</vt:lpstr>
      <vt:lpstr>Понятие качества продукта</vt:lpstr>
      <vt:lpstr>Стандарты  качества</vt:lpstr>
      <vt:lpstr>Стандарты качества по ISO 9000</vt:lpstr>
      <vt:lpstr>Стандарты качества по ISO 9000</vt:lpstr>
      <vt:lpstr>Total Quality Management (TQM)</vt:lpstr>
      <vt:lpstr>Цикл качества Деминга</vt:lpstr>
      <vt:lpstr>Модель Зрелости Возможностей Разработки ПО (CMM)</vt:lpstr>
      <vt:lpstr>Continuous Integration</vt:lpstr>
      <vt:lpstr>Continuous Integration</vt:lpstr>
      <vt:lpstr>Continuous Testing</vt:lpstr>
      <vt:lpstr>DevOps</vt:lpstr>
      <vt:lpstr>PowerPoint Presentation</vt:lpstr>
      <vt:lpstr>Домашнее Задание</vt:lpstr>
    </vt:vector>
  </TitlesOfParts>
  <Company>Intel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36pt Light Title of Presentation Title of Presentation Line Two</dc:title>
  <dc:creator>ioodints</dc:creator>
  <cp:keywords>CTPClassification=CTP_PUBLIC:VisualMarkings=</cp:keywords>
  <cp:lastModifiedBy>Kryukov, Alexey</cp:lastModifiedBy>
  <cp:revision>110</cp:revision>
  <dcterms:created xsi:type="dcterms:W3CDTF">2014-02-04T11:03:18Z</dcterms:created>
  <dcterms:modified xsi:type="dcterms:W3CDTF">2016-02-25T14:10:11Z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ff9c1cf0-5806-4542-ad74-d671a342463a</vt:lpwstr>
  </property>
  <property fmtid="{D5CDD505-2E9C-101B-9397-08002B2CF9AE}" pid="3" name="CTP_TimeStamp">
    <vt:lpwstr>2016-02-25 14:10:11Z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CTP_PUBLIC</vt:lpwstr>
  </property>
</Properties>
</file>