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ppt/theme/themeOverride11.xml" ContentType="application/vnd.openxmlformats-officedocument.themeOverride+xml"/>
  <Override PartName="/ppt/notesSlides/notesSlide8.xml" ContentType="application/vnd.openxmlformats-officedocument.presentationml.notesSlide+xml"/>
  <Override PartName="/ppt/theme/themeOverride12.xml" ContentType="application/vnd.openxmlformats-officedocument.themeOverride+xml"/>
  <Override PartName="/ppt/notesSlides/notesSlide9.xml" ContentType="application/vnd.openxmlformats-officedocument.presentationml.notesSlide+xml"/>
  <Override PartName="/ppt/theme/themeOverride13.xml" ContentType="application/vnd.openxmlformats-officedocument.themeOverride+xml"/>
  <Override PartName="/ppt/notesSlides/notesSlide10.xml" ContentType="application/vnd.openxmlformats-officedocument.presentationml.notesSlide+xml"/>
  <Override PartName="/ppt/theme/themeOverride14.xml" ContentType="application/vnd.openxmlformats-officedocument.themeOverride+xml"/>
  <Override PartName="/ppt/notesSlides/notesSlide11.xml" ContentType="application/vnd.openxmlformats-officedocument.presentationml.notesSlide+xml"/>
  <Override PartName="/ppt/theme/themeOverride1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4"/>
    <p:sldMasterId id="2147483758" r:id="rId5"/>
    <p:sldMasterId id="2147483771" r:id="rId6"/>
    <p:sldMasterId id="2147483784" r:id="rId7"/>
    <p:sldMasterId id="2147483797" r:id="rId8"/>
    <p:sldMasterId id="2147483810" r:id="rId9"/>
    <p:sldMasterId id="2147483823" r:id="rId10"/>
    <p:sldMasterId id="2147483836" r:id="rId11"/>
    <p:sldMasterId id="2147483849" r:id="rId12"/>
    <p:sldMasterId id="2147483862" r:id="rId13"/>
    <p:sldMasterId id="2147483875" r:id="rId14"/>
    <p:sldMasterId id="2147483888" r:id="rId15"/>
    <p:sldMasterId id="2147483901" r:id="rId16"/>
    <p:sldMasterId id="2147483914" r:id="rId17"/>
    <p:sldMasterId id="2147483927" r:id="rId18"/>
  </p:sldMasterIdLst>
  <p:notesMasterIdLst>
    <p:notesMasterId r:id="rId43"/>
  </p:notesMasterIdLst>
  <p:sldIdLst>
    <p:sldId id="256" r:id="rId19"/>
    <p:sldId id="278" r:id="rId20"/>
    <p:sldId id="281" r:id="rId21"/>
    <p:sldId id="282" r:id="rId22"/>
    <p:sldId id="262" r:id="rId23"/>
    <p:sldId id="265" r:id="rId24"/>
    <p:sldId id="283" r:id="rId25"/>
    <p:sldId id="257" r:id="rId26"/>
    <p:sldId id="276" r:id="rId27"/>
    <p:sldId id="267" r:id="rId28"/>
    <p:sldId id="279" r:id="rId29"/>
    <p:sldId id="268" r:id="rId30"/>
    <p:sldId id="277" r:id="rId31"/>
    <p:sldId id="261" r:id="rId32"/>
    <p:sldId id="260" r:id="rId33"/>
    <p:sldId id="280" r:id="rId34"/>
    <p:sldId id="284" r:id="rId35"/>
    <p:sldId id="286" r:id="rId36"/>
    <p:sldId id="285" r:id="rId37"/>
    <p:sldId id="287" r:id="rId38"/>
    <p:sldId id="288" r:id="rId39"/>
    <p:sldId id="289" r:id="rId40"/>
    <p:sldId id="290"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68407" autoAdjust="0"/>
  </p:normalViewPr>
  <p:slideViewPr>
    <p:cSldViewPr>
      <p:cViewPr varScale="1">
        <p:scale>
          <a:sx n="110" d="100"/>
          <a:sy n="110" d="100"/>
        </p:scale>
        <p:origin x="-24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9"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E990B5-3EE6-4161-B66A-103587FB99D7}" type="datetimeFigureOut">
              <a:rPr lang="ru-RU" smtClean="0"/>
              <a:t>03.03.2016</a:t>
            </a:fld>
            <a:endParaRPr lang="ru-R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277326-9455-4806-8298-A357DB7C4A55}" type="slidenum">
              <a:rPr lang="ru-RU" smtClean="0"/>
              <a:t>‹#›</a:t>
            </a:fld>
            <a:endParaRPr lang="ru-RU" dirty="0"/>
          </a:p>
        </p:txBody>
      </p:sp>
    </p:spTree>
    <p:extLst>
      <p:ext uri="{BB962C8B-B14F-4D97-AF65-F5344CB8AC3E}">
        <p14:creationId xmlns:p14="http://schemas.microsoft.com/office/powerpoint/2010/main" val="390142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u.wikipedia.org/wiki/%D0%A2%D0%B5%D1%81%D1%82%D0%B8%D1%80%D0%BE%D0%B2%D0%B0%D0%BD%D0%B8%D0%B5_%D0%BF%D1%80%D0%BE%D0%B3%D1%80%D0%B0%D0%BC%D0%BC%D0%BD%D0%BE%D0%B3%D0%BE_%D0%BE%D0%B1%D0%B5%D1%81%D0%BF%D0%B5%D1%87%D0%B5%D0%BD%D0%B8%D1%8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en.wikipedia.org/wiki/Sudden_unintended_acceleration" TargetMode="External"/><Relationship Id="rId3" Type="http://schemas.openxmlformats.org/officeDocument/2006/relationships/hyperlink" Target="https://en.wikipedia.org/wiki/Google" TargetMode="External"/><Relationship Id="rId7" Type="http://schemas.openxmlformats.org/officeDocument/2006/relationships/hyperlink" Target="https://en.wikipedia.org/wiki/Shellscript" TargetMode="External"/><Relationship Id="rId12" Type="http://schemas.openxmlformats.org/officeDocument/2006/relationships/hyperlink" Target="https://en.wikipedia.org/wiki/2009%E2%80%9311_Toyota_vehicle_recall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List_of_software_bugs#cite_note-36" TargetMode="External"/><Relationship Id="rId11" Type="http://schemas.openxmlformats.org/officeDocument/2006/relationships/hyperlink" Target="https://en.wikipedia.org/wiki/List_of_software_bugs#cite_note-39" TargetMode="External"/><Relationship Id="rId5" Type="http://schemas.openxmlformats.org/officeDocument/2006/relationships/hyperlink" Target="https://en.wikipedia.org/wiki/Steam_(software)" TargetMode="External"/><Relationship Id="rId15" Type="http://schemas.openxmlformats.org/officeDocument/2006/relationships/hyperlink" Target="https://en.wikipedia.org/wiki/List_of_software_bugs#cite_note-41" TargetMode="External"/><Relationship Id="rId10" Type="http://schemas.openxmlformats.org/officeDocument/2006/relationships/hyperlink" Target="https://en.wikipedia.org/wiki/List_of_software_bugs#cite_note-38" TargetMode="External"/><Relationship Id="rId4" Type="http://schemas.openxmlformats.org/officeDocument/2006/relationships/hyperlink" Target="https://en.wikipedia.org/wiki/Valve_Corporation" TargetMode="External"/><Relationship Id="rId9" Type="http://schemas.openxmlformats.org/officeDocument/2006/relationships/hyperlink" Target="https://en.wikipedia.org/wiki/Canada_Revenue_Agency" TargetMode="External"/><Relationship Id="rId14" Type="http://schemas.openxmlformats.org/officeDocument/2006/relationships/hyperlink" Target="https://en.wikipedia.org/wiki/List_of_software_bugs#cite_note-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u.wikipedia.org/wiki/%D0%98%D0%BD%D1%82%D0%B5%D1%80%D0%BD%D0%B5%D1%82"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en.wikipedia.org/wiki/business_technology_optimization" TargetMode="External"/><Relationship Id="rId4" Type="http://schemas.openxmlformats.org/officeDocument/2006/relationships/hyperlink" Target="http://ru.wikipedia.org/w/index.php?title=%D0%9E%D0%BF%D1%82%D0%B8%D0%BC%D0%B8%D0%B7%D0%B0%D1%86%D0%B8%D1%8F_%D0%B1%D0%B8%D0%B7%D0%BD%D0%B5%D1%81-%D1%82%D0%B5%D1%85%D0%BD%D0%BE%D0%BB%D0%BE%D0%B3%D0%B8%D0%B9&amp;action=edit&amp;redlink=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i="1" kern="1200" dirty="0" smtClean="0">
                <a:solidFill>
                  <a:schemeClr val="tx1"/>
                </a:solidFill>
                <a:effectLst/>
                <a:latin typeface="+mn-lt"/>
                <a:ea typeface="+mn-ea"/>
                <a:cs typeface="+mn-cs"/>
              </a:rPr>
              <a:t>Тема 2. Введение. Основные определения и идеология</a:t>
            </a:r>
          </a:p>
          <a:p>
            <a:pPr lvl="0"/>
            <a:r>
              <a:rPr lang="ru-RU" sz="1200" kern="1200" dirty="0" smtClean="0">
                <a:solidFill>
                  <a:schemeClr val="tx1"/>
                </a:solidFill>
                <a:effectLst/>
                <a:latin typeface="+mn-lt"/>
                <a:ea typeface="+mn-ea"/>
                <a:cs typeface="+mn-cs"/>
              </a:rPr>
              <a:t>Тестирование как способ повышения качества ПО</a:t>
            </a:r>
          </a:p>
          <a:p>
            <a:pPr lvl="0"/>
            <a:r>
              <a:rPr lang="ru-RU" sz="1200" kern="1200" dirty="0" smtClean="0">
                <a:solidFill>
                  <a:schemeClr val="tx1"/>
                </a:solidFill>
                <a:effectLst/>
                <a:latin typeface="+mn-lt"/>
                <a:ea typeface="+mn-ea"/>
                <a:cs typeface="+mn-cs"/>
              </a:rPr>
              <a:t>Понятие тестирования </a:t>
            </a:r>
          </a:p>
          <a:p>
            <a:pPr lvl="0"/>
            <a:r>
              <a:rPr lang="ru-RU" sz="1200" kern="1200" dirty="0" smtClean="0">
                <a:solidFill>
                  <a:schemeClr val="tx1"/>
                </a:solidFill>
                <a:effectLst/>
                <a:latin typeface="+mn-lt"/>
                <a:ea typeface="+mn-ea"/>
                <a:cs typeface="+mn-cs"/>
              </a:rPr>
              <a:t>Цели тестирования</a:t>
            </a:r>
          </a:p>
          <a:p>
            <a:pPr lvl="0"/>
            <a:r>
              <a:rPr lang="ru-RU" sz="1200" kern="1200" dirty="0" smtClean="0">
                <a:solidFill>
                  <a:schemeClr val="tx1"/>
                </a:solidFill>
                <a:effectLst/>
                <a:latin typeface="+mn-lt"/>
                <a:ea typeface="+mn-ea"/>
                <a:cs typeface="+mn-cs"/>
              </a:rPr>
              <a:t>Краткая история тестирования</a:t>
            </a:r>
          </a:p>
          <a:p>
            <a:pPr lvl="0"/>
            <a:r>
              <a:rPr lang="ru-RU" sz="1200" kern="1200" dirty="0" smtClean="0">
                <a:solidFill>
                  <a:schemeClr val="tx1"/>
                </a:solidFill>
                <a:effectLst/>
                <a:latin typeface="+mn-lt"/>
                <a:ea typeface="+mn-ea"/>
                <a:cs typeface="+mn-cs"/>
              </a:rPr>
              <a:t>Основные заблуждения о тестировании ( простота, что-то можно и не тестировать, бессистемный случайный процесс, разработчики не должны разбираться в тестировании …)</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277326-9455-4806-8298-A357DB7C4A55}" type="slidenum">
              <a:rPr lang="ru-RU" smtClean="0"/>
              <a:t>1</a:t>
            </a:fld>
            <a:endParaRPr lang="ru-RU" dirty="0"/>
          </a:p>
        </p:txBody>
      </p:sp>
    </p:spTree>
    <p:extLst>
      <p:ext uri="{BB962C8B-B14F-4D97-AF65-F5344CB8AC3E}">
        <p14:creationId xmlns:p14="http://schemas.microsoft.com/office/powerpoint/2010/main" val="3159738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ru-RU" dirty="0" smtClean="0"/>
              <a:t>Вводится</a:t>
            </a:r>
            <a:r>
              <a:rPr lang="ru-RU" baseline="0" dirty="0" smtClean="0"/>
              <a:t> интерпретация, которая может быть отличной для разных членов команды. Подсознательное желание увидеть «положительный» результат может оказать влияние. Минимум:</a:t>
            </a:r>
          </a:p>
          <a:p>
            <a:pPr marL="685800" lvl="1" indent="-228600">
              <a:buAutoNum type="arabicPeriod"/>
            </a:pPr>
            <a:r>
              <a:rPr lang="ru-RU" baseline="0" dirty="0" smtClean="0"/>
              <a:t>Четкое описание входных данных</a:t>
            </a:r>
          </a:p>
          <a:p>
            <a:pPr marL="685800" lvl="1" indent="-228600">
              <a:buAutoNum type="arabicPeriod"/>
            </a:pPr>
            <a:r>
              <a:rPr lang="ru-RU" baseline="0" dirty="0" smtClean="0"/>
              <a:t>Точное описание ожидаемого результата, считаемого «правильным»</a:t>
            </a:r>
          </a:p>
          <a:p>
            <a:pPr marL="228600" lvl="0" indent="-228600">
              <a:buAutoNum type="arabicPeriod"/>
            </a:pPr>
            <a:endParaRPr lang="ru-RU" baseline="0" dirty="0" smtClean="0"/>
          </a:p>
          <a:p>
            <a:pPr marL="228600" lvl="0" indent="-228600">
              <a:buAutoNum type="arabicPeriod"/>
            </a:pPr>
            <a:r>
              <a:rPr lang="ru-RU" dirty="0" smtClean="0"/>
              <a:t>Подсознательное</a:t>
            </a:r>
            <a:r>
              <a:rPr lang="ru-RU" baseline="0" dirty="0" smtClean="0"/>
              <a:t> нежелание «ломать» свое творение.  Трудно переключиться с конструктивного на деструктивное видение. Нежелание видеть свои ошибки. </a:t>
            </a:r>
            <a:r>
              <a:rPr lang="ru-RU" baseline="0" dirty="0" err="1" smtClean="0"/>
              <a:t>Замыленность</a:t>
            </a:r>
            <a:r>
              <a:rPr lang="ru-RU" baseline="0" dirty="0" smtClean="0"/>
              <a:t> взгляда. Если программа содержит ошибки из-за неправильного понимания задачи, то автор их не увидит, т.к. не будет знать об этом. Но все это не относится к отладке. Отладка наиболее эффективно производится автором кода.</a:t>
            </a:r>
          </a:p>
          <a:p>
            <a:pPr marL="228600" lvl="0" indent="-228600">
              <a:buAutoNum type="arabicPeriod"/>
            </a:pPr>
            <a:endParaRPr lang="ru-RU" baseline="0" dirty="0" smtClean="0"/>
          </a:p>
          <a:p>
            <a:pPr marL="228600" lvl="0" indent="-228600">
              <a:buAutoNum type="arabicPeriod"/>
            </a:pPr>
            <a:r>
              <a:rPr lang="ru-RU" baseline="0" dirty="0" smtClean="0"/>
              <a:t>Похоже на предыдущее. Возможно внутреннее влияние для ускорения выхода продукта</a:t>
            </a:r>
          </a:p>
          <a:p>
            <a:pPr marL="228600" lvl="0" indent="-228600">
              <a:buAutoNum type="arabicPeriod"/>
            </a:pPr>
            <a:endParaRPr lang="ru-RU" baseline="0" dirty="0" smtClean="0"/>
          </a:p>
          <a:p>
            <a:pPr marL="228600" lvl="0" indent="-228600">
              <a:buAutoNum type="arabicPeriod"/>
            </a:pPr>
            <a:r>
              <a:rPr lang="ru-RU" baseline="0" dirty="0" smtClean="0"/>
              <a:t>Очень часто ошибки пропускаются, несмотря на то что тест был выполнен. Недостаточно выполнить тест, необходимо проанализировать его результаты</a:t>
            </a:r>
          </a:p>
          <a:p>
            <a:pPr marL="228600" lvl="0" indent="-228600">
              <a:buAutoNum type="arabicPeriod"/>
            </a:pPr>
            <a:endParaRPr lang="ru-RU" baseline="0" dirty="0" smtClean="0"/>
          </a:p>
          <a:p>
            <a:pPr marL="228600" lvl="0" indent="-228600">
              <a:buAutoNum type="arabicPeriod"/>
            </a:pPr>
            <a:r>
              <a:rPr lang="ru-RU" baseline="0" dirty="0" smtClean="0"/>
              <a:t>Программа должна быть готова к неожиданным ситуациям. Например, пользователь ввел некорректные данные, не хватило прав доступа к ресурсу, закончилось место на диске, </a:t>
            </a:r>
          </a:p>
          <a:p>
            <a:pPr marL="228600" lvl="0" indent="-228600">
              <a:buAutoNum type="arabicPeriod"/>
            </a:pPr>
            <a:endParaRPr lang="ru-RU" baseline="0" dirty="0" smtClean="0"/>
          </a:p>
          <a:p>
            <a:pPr marL="228600" lvl="0" indent="-228600">
              <a:buAutoNum type="arabicPeriod"/>
            </a:pPr>
            <a:r>
              <a:rPr lang="ru-RU" baseline="0" dirty="0" smtClean="0"/>
              <a:t>Программа не должна иметь «побочных эффектов». Например, если программа расчета заработной платы вносит изменения в персональные данные сотрудников – она содержит ошибку</a:t>
            </a:r>
          </a:p>
          <a:p>
            <a:pPr marL="228600" lvl="0" indent="-228600">
              <a:buAutoNum type="arabicPeriod"/>
            </a:pPr>
            <a:endParaRPr lang="ru-RU" baseline="0" dirty="0" smtClean="0"/>
          </a:p>
          <a:p>
            <a:pPr marL="228600" lvl="0" indent="-228600">
              <a:buAutoNum type="arabicPeriod"/>
            </a:pPr>
            <a:r>
              <a:rPr lang="ru-RU" baseline="0" dirty="0" smtClean="0"/>
              <a:t>Тест прошедший сегодня не означает что завтра все будет работать так же. Регрессионное тестирование необходимо. Исключайте тестовые сценарии только когда точно уверены, что эта функциональность больше не изменится и на нее не повлияют изменения в других частях программы</a:t>
            </a:r>
          </a:p>
          <a:p>
            <a:pPr marL="228600" lvl="0" indent="-228600">
              <a:buAutoNum type="arabicPeriod"/>
            </a:pPr>
            <a:endParaRPr lang="ru-RU" baseline="0" dirty="0" smtClean="0"/>
          </a:p>
          <a:p>
            <a:pPr marL="228600" lvl="0" indent="-228600">
              <a:buAutoNum type="arabicPeriod"/>
            </a:pPr>
            <a:r>
              <a:rPr lang="ru-RU" baseline="0" dirty="0" smtClean="0"/>
              <a:t>Если действовать из принципа «тестирование – демонстрация отсутствия ошибок», то можно совершить ошибки планирования. Когда ошибки будут найдены, может не хватить времени на их исправление</a:t>
            </a:r>
          </a:p>
          <a:p>
            <a:pPr marL="228600" lvl="0" indent="-228600">
              <a:buAutoNum type="arabicPeriod"/>
            </a:pPr>
            <a:endParaRPr lang="ru-RU" baseline="0" dirty="0" smtClean="0"/>
          </a:p>
          <a:p>
            <a:pPr marL="228600" lvl="0" indent="-228600">
              <a:buAutoNum type="arabicPeriod"/>
            </a:pPr>
            <a:r>
              <a:rPr lang="ru-RU" baseline="0" dirty="0" smtClean="0"/>
              <a:t>Феномен, обнаруженный на практике. Ошибки часто находятся группами в одной и той же области. Используйте его для поиска ошибок.</a:t>
            </a:r>
          </a:p>
          <a:p>
            <a:pPr marL="685800" lvl="1" indent="-228600">
              <a:buAutoNum type="arabicPeriod"/>
            </a:pPr>
            <a:endParaRPr lang="ru-RU" baseline="0" dirty="0" smtClean="0"/>
          </a:p>
        </p:txBody>
      </p:sp>
      <p:sp>
        <p:nvSpPr>
          <p:cNvPr id="4" name="Slide Number Placeholder 3"/>
          <p:cNvSpPr>
            <a:spLocks noGrp="1"/>
          </p:cNvSpPr>
          <p:nvPr>
            <p:ph type="sldNum" sz="quarter" idx="10"/>
          </p:nvPr>
        </p:nvSpPr>
        <p:spPr/>
        <p:txBody>
          <a:bodyPr/>
          <a:lstStyle/>
          <a:p>
            <a:fld id="{42277326-9455-4806-8298-A357DB7C4A55}" type="slidenum">
              <a:rPr lang="ru-RU" smtClean="0"/>
              <a:t>14</a:t>
            </a:fld>
            <a:endParaRPr lang="ru-RU" dirty="0"/>
          </a:p>
        </p:txBody>
      </p:sp>
    </p:spTree>
    <p:extLst>
      <p:ext uri="{BB962C8B-B14F-4D97-AF65-F5344CB8AC3E}">
        <p14:creationId xmlns:p14="http://schemas.microsoft.com/office/powerpoint/2010/main" val="425668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Testing is done to demonstrate that there are no errors/bugs/defects in the software product being developed</a:t>
            </a:r>
            <a:r>
              <a:rPr lang="en-US"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Testing is the process of uncovering defects... The objective of any tester should be to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try his best to crack the code. This should not be seen as a destructive activity which points fingers at or find faults with the developers. In fact, testing should be considered as a healthy feedback mechanism to the developer community so that they can make maximum use of the defects found during testing, analyze them, find the root cause &amp; devise appropriate preventive mechanisms. Actually, the defects found during testing helps improving the quality of the code! </a:t>
            </a:r>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Testing is easy...!!! </a:t>
            </a:r>
            <a:endParaRPr lang="ru-RU"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Though it’s simple to prepare straightforward test cases, at times testing can be a real challenging task.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Any production issues will, in many cases, backfire first to the testing teams. Why was this scenario not covered in the test plan??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Therefore, a Tester should develop the capability to look or think beyond the requirements mentioned in the test plan or specifications.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very important in case of System Testers who are responsible for ensuring that the software product works appropriately from "end-to-end ". </a:t>
            </a:r>
            <a:br>
              <a:rPr lang="en-US" sz="1200" kern="1200" dirty="0" smtClean="0">
                <a:solidFill>
                  <a:schemeClr val="tx1"/>
                </a:solidFill>
                <a:effectLst/>
                <a:latin typeface="+mn-lt"/>
                <a:ea typeface="+mn-ea"/>
                <a:cs typeface="+mn-cs"/>
              </a:rPr>
            </a:b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 formal training is needed to work in a Testing project... Anyone can be a Tester!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True enough, anyone can be a Tester...but, only a good Tester can come up with quality Test cases (just like how an expert Developer can write quality Code).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is essential that proper training is imparted to everyone joining Testing projects. This would not only helps one to understand the importance of Testing, but also tune one's mind to the requirements of becoming a good Tester, which would greatly contribute to a good career in Testing </a:t>
            </a: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is one of the most damaging myth of all and to some extent this is because of some of the practices we have seen in our industry. Manual scripted testing is probably closest to unskilled job, which require minimal skill and probably very basic training. Everything else apart from that, right from test design, to test execution to automation is highly skilled and creative job and can be done effectively, only if you are skilled. Not considering testing as a skilled profession has done more harm to the testing community than any other myth. This myth is going away with the rise / recognition of testing as a separate skill, exploratory testing practices, Agile and sensible test automation but still there is a long way to go.</a:t>
            </a:r>
            <a:endParaRPr lang="ru-RU" sz="1200" kern="1200" dirty="0" smtClean="0">
              <a:solidFill>
                <a:schemeClr val="tx1"/>
              </a:solidFill>
              <a:effectLst/>
              <a:latin typeface="+mn-lt"/>
              <a:ea typeface="+mn-ea"/>
              <a:cs typeface="+mn-cs"/>
            </a:endParaRPr>
          </a:p>
          <a:p>
            <a:endParaRPr lang="ru-RU" dirty="0" smtClean="0"/>
          </a:p>
          <a:p>
            <a:r>
              <a:rPr lang="en-US" sz="1200" b="1" kern="1200" dirty="0" smtClean="0">
                <a:solidFill>
                  <a:schemeClr val="tx1"/>
                </a:solidFill>
                <a:effectLst/>
                <a:latin typeface="+mn-lt"/>
                <a:ea typeface="+mn-ea"/>
                <a:cs typeface="+mn-cs"/>
              </a:rPr>
              <a:t>Testing does not offer any opportunities for career growth.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There are a wide range of roles that one can take up, if opting for a Testing career.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Pursuing a testing career offers more scope for improving Business/Domain knowledge.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enables one to adopt a holistic approach of the entire software system instead of concentrating on just a unit or module.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 good number of testing certifications are offered by reputed institutes, which helps you attain a strong foundation in this career path.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This does not mean that you don’t have all these opportunities at all if you are a Developer.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can be said that a Testing career has its own plus points. It entirely depends on one's own interests! </a:t>
            </a:r>
            <a:br>
              <a:rPr lang="en-US" sz="1200" kern="1200" dirty="0" smtClean="0">
                <a:solidFill>
                  <a:schemeClr val="tx1"/>
                </a:solidFill>
                <a:effectLst/>
                <a:latin typeface="+mn-lt"/>
                <a:ea typeface="+mn-ea"/>
                <a:cs typeface="+mn-cs"/>
              </a:rPr>
            </a:br>
            <a:endParaRPr lang="ru-RU" dirty="0" smtClean="0"/>
          </a:p>
          <a:p>
            <a:r>
              <a:rPr lang="en-US" sz="1200" b="1" kern="1200" dirty="0" smtClean="0">
                <a:solidFill>
                  <a:schemeClr val="tx1"/>
                </a:solidFill>
                <a:effectLst/>
                <a:latin typeface="+mn-lt"/>
                <a:ea typeface="+mn-ea"/>
                <a:cs typeface="+mn-cs"/>
              </a:rPr>
              <a:t>Testers can find all the bugs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Related to the impossibility of testing everything, a tester won’t find all the bugs, and likely won’t even find all the important bugs.</a:t>
            </a:r>
            <a:endParaRPr lang="ru-RU" sz="1200" kern="1200" dirty="0" smtClean="0">
              <a:solidFill>
                <a:schemeClr val="tx1"/>
              </a:solidFill>
              <a:effectLst/>
              <a:latin typeface="+mn-lt"/>
              <a:ea typeface="+mn-ea"/>
              <a:cs typeface="+mn-cs"/>
            </a:endParaRPr>
          </a:p>
          <a:p>
            <a:endParaRPr lang="ru-RU" dirty="0" smtClean="0"/>
          </a:p>
          <a:p>
            <a:r>
              <a:rPr lang="en-US" sz="1200" b="1" kern="1200" dirty="0" smtClean="0">
                <a:solidFill>
                  <a:schemeClr val="tx1"/>
                </a:solidFill>
                <a:effectLst/>
                <a:latin typeface="+mn-lt"/>
                <a:ea typeface="+mn-ea"/>
                <a:cs typeface="+mn-cs"/>
              </a:rPr>
              <a:t>All bugs should be fixed</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Changing code to fix a bug is a risk.  There is the risk that some other side effect may pop up, or that customers rely and expect the current behavior.  There are also can be design choices where 2 approaches are both reasonable, but they both have flaws, or two bugs are logged and choosing to fix one means the other can’t reasonably be fixed.  Software teams usually triage all the bugs, but make hard choices to determine which should be fixed.</a:t>
            </a:r>
            <a:endParaRPr lang="ru-RU" sz="1200" kern="1200" dirty="0" smtClean="0">
              <a:solidFill>
                <a:schemeClr val="tx1"/>
              </a:solidFill>
              <a:effectLst/>
              <a:latin typeface="+mn-lt"/>
              <a:ea typeface="+mn-ea"/>
              <a:cs typeface="+mn-cs"/>
            </a:endParaRPr>
          </a:p>
          <a:p>
            <a:endParaRPr lang="ru-RU" dirty="0" smtClean="0"/>
          </a:p>
          <a:p>
            <a:r>
              <a:rPr lang="en-US" sz="1200" b="1" kern="1200" dirty="0" smtClean="0">
                <a:solidFill>
                  <a:schemeClr val="tx1"/>
                </a:solidFill>
                <a:effectLst/>
                <a:latin typeface="+mn-lt"/>
                <a:ea typeface="+mn-ea"/>
                <a:cs typeface="+mn-cs"/>
              </a:rPr>
              <a:t>An automated test is equivalent to the same manual test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started testing, I felt that any test worth doing was worth automating.  It took a while to realize that both the cost of that was prohibitive, and that there is value in testing closer to how the customer will use the software.  Good manual testers notice anomalies that automated tests usually miss. I’ve heard it described as “peripheral vision”.  Testing while thinking about how the software will be used can find bugs that would otherwise be missed by an automated test.</a:t>
            </a:r>
            <a:endParaRPr lang="ru-RU"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15</a:t>
            </a:fld>
            <a:endParaRPr lang="ru-RU" dirty="0"/>
          </a:p>
        </p:txBody>
      </p:sp>
    </p:spTree>
    <p:extLst>
      <p:ext uri="{BB962C8B-B14F-4D97-AF65-F5344CB8AC3E}">
        <p14:creationId xmlns:p14="http://schemas.microsoft.com/office/powerpoint/2010/main" val="1767692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17</a:t>
            </a:fld>
            <a:endParaRPr lang="ru-RU" dirty="0"/>
          </a:p>
        </p:txBody>
      </p:sp>
    </p:spTree>
    <p:extLst>
      <p:ext uri="{BB962C8B-B14F-4D97-AF65-F5344CB8AC3E}">
        <p14:creationId xmlns:p14="http://schemas.microsoft.com/office/powerpoint/2010/main" val="1613070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18</a:t>
            </a:fld>
            <a:endParaRPr lang="ru-RU" dirty="0"/>
          </a:p>
        </p:txBody>
      </p:sp>
    </p:spTree>
    <p:extLst>
      <p:ext uri="{BB962C8B-B14F-4D97-AF65-F5344CB8AC3E}">
        <p14:creationId xmlns:p14="http://schemas.microsoft.com/office/powerpoint/2010/main" val="709893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Beware of </a:t>
            </a:r>
            <a:r>
              <a:rPr lang="en-US" b="1" dirty="0" smtClean="0"/>
              <a:t>an overreliance on beta testing</a:t>
            </a:r>
            <a:r>
              <a:rPr lang="en-US" dirty="0" smtClean="0"/>
              <a:t>. Beta testing seems to give you test cases representative of customer use - because the test cases </a:t>
            </a:r>
            <a:r>
              <a:rPr lang="en-US" u="sng" dirty="0" smtClean="0"/>
              <a:t>are</a:t>
            </a:r>
            <a:r>
              <a:rPr lang="en-US" dirty="0" smtClean="0"/>
              <a:t> customer use. Also, bugs reported by customers are by definition those important to customers. However, there are several problems:</a:t>
            </a:r>
          </a:p>
          <a:p>
            <a:r>
              <a:rPr lang="en-US" dirty="0" smtClean="0"/>
              <a:t>The customers probably aren't that representative. In the common high-tech marketing model, beta users, especially those of the "put it on your web site and they will download" sort, are the early adopters, those who like to tinker with new technologies. They are not the pragmatists, those who want to wait until the technology is proven and safe to adopt. The usage patterns of these two groups are different, </a:t>
            </a:r>
            <a:r>
              <a:rPr lang="en-US" i="1" dirty="0" smtClean="0"/>
              <a:t>as are the kinds of bugs they consider important</a:t>
            </a:r>
            <a:r>
              <a:rPr lang="en-US" dirty="0" smtClean="0"/>
              <a:t>. In particular, early adopters have a high tolerance for bugs with workarounds and for bugs that "just go away" when they reload the program. Pragmatists, who are much less tolerant, make up the large majority of the market.</a:t>
            </a:r>
          </a:p>
          <a:p>
            <a:r>
              <a:rPr lang="en-US" dirty="0" smtClean="0"/>
              <a:t>Even of those beta users who actually use the product, most will not use it seriously. They will give it the equivalent of a quick test drive, rather than taking the whole family for a two week vacation. As any car buyer knows, the test drive often leaves unpleasant features undiscovered. </a:t>
            </a:r>
          </a:p>
          <a:p>
            <a:r>
              <a:rPr lang="en-US" dirty="0" smtClean="0"/>
              <a:t>Beta users - just like customers in general - don't report usability problems unless prompted. They simply silently decide they won't buy the final version.</a:t>
            </a:r>
          </a:p>
          <a:p>
            <a:r>
              <a:rPr lang="en-US" dirty="0" smtClean="0"/>
              <a:t>Beta users - just like customers in general - often won't report a bug, especially if they're not sure what they did to cause it, or if they think it is obvious enough that someone else must have already reported it.</a:t>
            </a:r>
          </a:p>
          <a:p>
            <a:r>
              <a:rPr lang="en-US" dirty="0" smtClean="0"/>
              <a:t>When beta users report a bug, the bug report is often unusable. It costs much more time and effort to handle a user bug report than one generated internally.</a:t>
            </a: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20</a:t>
            </a:fld>
            <a:endParaRPr lang="ru-RU" dirty="0"/>
          </a:p>
        </p:txBody>
      </p:sp>
    </p:spTree>
    <p:extLst>
      <p:ext uri="{BB962C8B-B14F-4D97-AF65-F5344CB8AC3E}">
        <p14:creationId xmlns:p14="http://schemas.microsoft.com/office/powerpoint/2010/main" val="368902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Варианты</a:t>
            </a:r>
            <a:r>
              <a:rPr lang="ru-RU" baseline="0" dirty="0" smtClean="0"/>
              <a:t> определения дефекта</a:t>
            </a:r>
            <a:endParaRPr lang="ru-RU" dirty="0" smtClean="0"/>
          </a:p>
          <a:p>
            <a:r>
              <a:rPr lang="en-US" dirty="0" smtClean="0"/>
              <a:t>http://blog.shumoos.com/archives/106</a:t>
            </a:r>
            <a:endParaRPr lang="ru-RU" dirty="0" smtClean="0"/>
          </a:p>
          <a:p>
            <a:endParaRPr lang="ru-RU" dirty="0" smtClean="0"/>
          </a:p>
          <a:p>
            <a:r>
              <a:rPr lang="ru-RU" dirty="0" smtClean="0"/>
              <a:t>“Быстрое тестирование” Роберт </a:t>
            </a:r>
            <a:r>
              <a:rPr lang="ru-RU" dirty="0" err="1" smtClean="0"/>
              <a:t>Калбертсон</a:t>
            </a:r>
            <a:r>
              <a:rPr lang="ru-RU" dirty="0" smtClean="0"/>
              <a:t>, Крис Браун, Гэри </a:t>
            </a:r>
            <a:r>
              <a:rPr lang="ru-RU" dirty="0" err="1" smtClean="0"/>
              <a:t>Кобб</a:t>
            </a:r>
            <a:r>
              <a:rPr lang="ru-RU" dirty="0" smtClean="0"/>
              <a:t>:</a:t>
            </a:r>
          </a:p>
          <a:p>
            <a:r>
              <a:rPr lang="ru-RU" dirty="0" smtClean="0"/>
              <a:t>Программная ошибка - ни что иное, как изъян в разработке программного продукта, который вызывает несоответствие ожидаемых результатов выполнения программного продукта и фактически полученных результатов.</a:t>
            </a:r>
          </a:p>
          <a:p>
            <a:r>
              <a:rPr lang="ru-RU" dirty="0" smtClean="0"/>
              <a:t>“Тестирование Дот Ком, или Пособие по жестокому обращению с багами в интернет-</a:t>
            </a:r>
            <a:r>
              <a:rPr lang="ru-RU" dirty="0" err="1" smtClean="0"/>
              <a:t>стартапах</a:t>
            </a:r>
            <a:r>
              <a:rPr lang="ru-RU" dirty="0" smtClean="0"/>
              <a:t>” Роман Савин</a:t>
            </a:r>
          </a:p>
          <a:p>
            <a:r>
              <a:rPr lang="ru-RU" dirty="0" smtClean="0"/>
              <a:t>Итак, баг (</a:t>
            </a:r>
            <a:r>
              <a:rPr lang="ru-RU" dirty="0" err="1" smtClean="0"/>
              <a:t>bug</a:t>
            </a:r>
            <a:r>
              <a:rPr lang="ru-RU" dirty="0" smtClean="0"/>
              <a:t>) — это отклонение фактического результата (</a:t>
            </a:r>
            <a:r>
              <a:rPr lang="ru-RU" dirty="0" err="1" smtClean="0"/>
              <a:t>actual</a:t>
            </a:r>
            <a:r>
              <a:rPr lang="ru-RU" dirty="0" smtClean="0"/>
              <a:t> </a:t>
            </a:r>
            <a:r>
              <a:rPr lang="ru-RU" dirty="0" err="1" smtClean="0"/>
              <a:t>result</a:t>
            </a:r>
            <a:r>
              <a:rPr lang="ru-RU" dirty="0" smtClean="0"/>
              <a:t>) от ожидаемого результата (</a:t>
            </a:r>
            <a:r>
              <a:rPr lang="ru-RU" dirty="0" err="1" smtClean="0"/>
              <a:t>expected</a:t>
            </a:r>
            <a:r>
              <a:rPr lang="ru-RU" dirty="0" smtClean="0"/>
              <a:t> </a:t>
            </a:r>
            <a:r>
              <a:rPr lang="ru-RU" dirty="0" err="1" smtClean="0"/>
              <a:t>result</a:t>
            </a:r>
            <a:r>
              <a:rPr lang="ru-RU" dirty="0" smtClean="0"/>
              <a:t>).</a:t>
            </a:r>
          </a:p>
          <a:p>
            <a:r>
              <a:rPr lang="ru-RU" dirty="0" smtClean="0"/>
              <a:t>В соответствии с законом исключенного третьего у нас есть баг при наличии любого фактического результата, отличного от ожидаемого.</a:t>
            </a:r>
          </a:p>
          <a:p>
            <a:r>
              <a:rPr lang="ru-RU" dirty="0" smtClean="0">
                <a:hlinkClick r:id="rId3"/>
              </a:rPr>
              <a:t>Википедия</a:t>
            </a:r>
            <a:endParaRPr lang="ru-RU" dirty="0" smtClean="0"/>
          </a:p>
          <a:p>
            <a:r>
              <a:rPr lang="ru-RU" dirty="0" smtClean="0"/>
              <a:t>В целом, разработчики различают дефекты программного обеспечения и сбои. В случае сбоя программа ведёт себя не так, как ожидает пользователь. Дефект — это ошибка/неточность, которая может быть (а может и не быть) следствием сбоя.</a:t>
            </a:r>
          </a:p>
          <a:p>
            <a:r>
              <a:rPr lang="ru-RU" dirty="0" smtClean="0"/>
              <a:t>Дефект - поведение программы, затрудняющее или делающее невозможным достижение целей пользователя или удовлетворение интересов участников. Подразумевает возможность исправления. При невозможности исправления переходит в разряд ограничения технологии.</a:t>
            </a:r>
            <a:br>
              <a:rPr lang="ru-RU" dirty="0" smtClean="0"/>
            </a:b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2</a:t>
            </a:fld>
            <a:endParaRPr lang="ru-RU" dirty="0"/>
          </a:p>
        </p:txBody>
      </p:sp>
    </p:spTree>
    <p:extLst>
      <p:ext uri="{BB962C8B-B14F-4D97-AF65-F5344CB8AC3E}">
        <p14:creationId xmlns:p14="http://schemas.microsoft.com/office/powerpoint/2010/main" val="1453530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5</a:t>
            </a:fld>
            <a:endParaRPr lang="ru-RU" dirty="0"/>
          </a:p>
        </p:txBody>
      </p:sp>
    </p:spTree>
    <p:extLst>
      <p:ext uri="{BB962C8B-B14F-4D97-AF65-F5344CB8AC3E}">
        <p14:creationId xmlns:p14="http://schemas.microsoft.com/office/powerpoint/2010/main" val="217887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http://en.wikipedia.org/wiki/List_of_software_bugs</a:t>
            </a:r>
          </a:p>
          <a:p>
            <a:r>
              <a:rPr lang="en-US" dirty="0" smtClean="0"/>
              <a:t>http://www.wired.com/software/coolapps/news/2005/11/69355?currentPage=all</a:t>
            </a:r>
          </a:p>
          <a:p>
            <a:endParaRPr lang="en-US" dirty="0" smtClean="0"/>
          </a:p>
          <a:p>
            <a:pPr marL="171450" indent="-171450">
              <a:buFontTx/>
              <a:buChar char="-"/>
            </a:pPr>
            <a:r>
              <a:rPr lang="ru-RU" dirty="0" smtClean="0"/>
              <a:t>Проблема 2000</a:t>
            </a:r>
          </a:p>
          <a:p>
            <a:pPr marL="171450" indent="-171450">
              <a:buFontTx/>
              <a:buChar char="-"/>
            </a:pPr>
            <a:r>
              <a:rPr lang="en-US" dirty="0" smtClean="0"/>
              <a:t>An error in the payment terminal code for Bank of Queensland rendered many devices inoperable for up to a week. The problem was determined to be an incorrect hexadecimal number conversion routine. When the device was to tick over to 2010, it skipped six years to 2016, causing terminals to decline customers' cards as expired</a:t>
            </a:r>
            <a:endParaRPr lang="ru-RU" dirty="0" smtClean="0"/>
          </a:p>
          <a:p>
            <a:pPr marL="171450" indent="-171450">
              <a:buFontTx/>
              <a:buChar char="-"/>
            </a:pPr>
            <a:r>
              <a:rPr lang="en-US" dirty="0" smtClean="0"/>
              <a:t>In January 2009, </a:t>
            </a:r>
            <a:r>
              <a:rPr lang="en-US" dirty="0" smtClean="0">
                <a:hlinkClick r:id="rId3" tooltip="Google"/>
              </a:rPr>
              <a:t>Google</a:t>
            </a:r>
            <a:r>
              <a:rPr lang="en-US" dirty="0" smtClean="0"/>
              <a:t>'s search engine erroneously notified users that </a:t>
            </a:r>
            <a:r>
              <a:rPr lang="en-US" i="1" dirty="0" smtClean="0"/>
              <a:t>every</a:t>
            </a:r>
            <a:r>
              <a:rPr lang="en-US" dirty="0" smtClean="0"/>
              <a:t> web site worldwide was potentially malicious, including its own.</a:t>
            </a:r>
            <a:endParaRPr lang="ru-RU" dirty="0" smtClean="0"/>
          </a:p>
          <a:p>
            <a:pPr marL="171450" indent="-171450">
              <a:buFontTx/>
              <a:buChar char="-"/>
            </a:pPr>
            <a:r>
              <a:rPr lang="en-US" dirty="0" smtClean="0">
                <a:hlinkClick r:id="rId4" tooltip="Valve Corporation"/>
              </a:rPr>
              <a:t>Valve</a:t>
            </a:r>
            <a:r>
              <a:rPr lang="en-US" dirty="0" smtClean="0"/>
              <a:t>'s </a:t>
            </a:r>
            <a:r>
              <a:rPr lang="en-US" dirty="0" smtClean="0">
                <a:hlinkClick r:id="rId5" tooltip="Steam (software)"/>
              </a:rPr>
              <a:t>Steam</a:t>
            </a:r>
            <a:r>
              <a:rPr lang="en-US" dirty="0" smtClean="0"/>
              <a:t> client for Linux could accidentally delete all the user's files in every directory on the computer. This happened to users that had moved Steam's installation directory.</a:t>
            </a:r>
            <a:r>
              <a:rPr lang="en-US" baseline="30000" dirty="0" smtClean="0">
                <a:hlinkClick r:id="rId6"/>
              </a:rPr>
              <a:t>[36]</a:t>
            </a:r>
            <a:r>
              <a:rPr lang="en-US" dirty="0" smtClean="0"/>
              <a:t> The bug is the result of unsafe </a:t>
            </a:r>
            <a:r>
              <a:rPr lang="en-US" dirty="0" err="1" smtClean="0">
                <a:hlinkClick r:id="rId7" tooltip="Shellscript"/>
              </a:rPr>
              <a:t>shellscript</a:t>
            </a:r>
            <a:r>
              <a:rPr lang="en-US" dirty="0" smtClean="0"/>
              <a:t> programming:</a:t>
            </a:r>
            <a:endParaRPr lang="ru-RU" dirty="0" smtClean="0"/>
          </a:p>
          <a:p>
            <a:pPr marL="171450" indent="-171450">
              <a:buFontTx/>
              <a:buChar char="-"/>
            </a:pPr>
            <a:r>
              <a:rPr lang="en-US" dirty="0" smtClean="0">
                <a:hlinkClick r:id="rId8" tooltip="Heartbleed"/>
              </a:rPr>
              <a:t>Heartbleed</a:t>
            </a:r>
            <a:r>
              <a:rPr lang="en-US" dirty="0" smtClean="0"/>
              <a:t>, an OpenSSL vulnerability introduced in 2012 and disclosed in April 2014, removed confidentiality from affected services, causing among other things the shut down of the </a:t>
            </a:r>
            <a:r>
              <a:rPr lang="en-US" dirty="0" smtClean="0">
                <a:hlinkClick r:id="rId9" tooltip="Canada Revenue Agency"/>
              </a:rPr>
              <a:t>Canada Revenue Agency</a:t>
            </a:r>
            <a:r>
              <a:rPr lang="en-US" dirty="0" smtClean="0"/>
              <a:t>'s public access to the online filing portion of its website</a:t>
            </a:r>
            <a:r>
              <a:rPr lang="en-US" baseline="30000" dirty="0" smtClean="0">
                <a:hlinkClick r:id="rId10"/>
              </a:rPr>
              <a:t>[38]</a:t>
            </a:r>
            <a:r>
              <a:rPr lang="en-US" dirty="0" smtClean="0"/>
              <a:t> following the theft of social insurance numbers.</a:t>
            </a:r>
            <a:r>
              <a:rPr lang="en-US" baseline="30000" dirty="0" smtClean="0">
                <a:hlinkClick r:id="rId11"/>
              </a:rPr>
              <a:t>[39]</a:t>
            </a:r>
            <a:r>
              <a:rPr lang="en-US" dirty="0" smtClean="0"/>
              <a:t> </a:t>
            </a:r>
            <a:endParaRPr lang="ru-RU" dirty="0" smtClean="0"/>
          </a:p>
          <a:p>
            <a:pPr marL="171450" indent="-171450">
              <a:buFontTx/>
              <a:buChar char="-"/>
            </a:pPr>
            <a:r>
              <a:rPr lang="en-US" dirty="0" smtClean="0"/>
              <a:t>The Apple Computer, Inc. "</a:t>
            </a:r>
            <a:r>
              <a:rPr lang="en-US" dirty="0" err="1" smtClean="0"/>
              <a:t>goto</a:t>
            </a:r>
            <a:r>
              <a:rPr lang="en-US" dirty="0" smtClean="0"/>
              <a:t> fail" bug was a duplicated line of code which caused a public key certificate check to pass a test incorrectly.</a:t>
            </a:r>
            <a:endParaRPr lang="ru-RU" dirty="0" smtClean="0"/>
          </a:p>
          <a:p>
            <a:pPr marL="171450" indent="-171450">
              <a:buFontTx/>
              <a:buChar char="-"/>
            </a:pPr>
            <a:r>
              <a:rPr lang="en-US" dirty="0" smtClean="0">
                <a:hlinkClick r:id="rId12" tooltip="2009–11 Toyota vehicle recalls"/>
              </a:rPr>
              <a:t>Toyota's electronic throttle control system</a:t>
            </a:r>
            <a:r>
              <a:rPr lang="en-US" dirty="0" smtClean="0"/>
              <a:t> (ETCS) had bugs that could cause </a:t>
            </a:r>
            <a:r>
              <a:rPr lang="en-US" dirty="0" smtClean="0">
                <a:hlinkClick r:id="rId13" tooltip="Sudden unintended acceleration"/>
              </a:rPr>
              <a:t>sudden unintended acceleration</a:t>
            </a:r>
            <a:r>
              <a:rPr lang="en-US" dirty="0" smtClean="0"/>
              <a:t>.</a:t>
            </a:r>
            <a:r>
              <a:rPr lang="en-US" baseline="30000" dirty="0" smtClean="0">
                <a:hlinkClick r:id="rId14"/>
              </a:rPr>
              <a:t>[40]</a:t>
            </a:r>
            <a:r>
              <a:rPr lang="en-US" dirty="0" smtClean="0"/>
              <a:t> At least 89 people were killed as a result.</a:t>
            </a:r>
            <a:r>
              <a:rPr lang="en-US" baseline="30000" dirty="0" smtClean="0">
                <a:hlinkClick r:id="rId15"/>
              </a:rPr>
              <a:t>[41]</a:t>
            </a:r>
            <a:endParaRPr lang="ru-RU" baseline="30000" dirty="0" smtClean="0"/>
          </a:p>
          <a:p>
            <a:pPr marL="171450" indent="-171450">
              <a:buFontTx/>
              <a:buChar char="-"/>
            </a:pP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6</a:t>
            </a:fld>
            <a:endParaRPr lang="ru-RU" dirty="0"/>
          </a:p>
        </p:txBody>
      </p:sp>
    </p:spTree>
    <p:extLst>
      <p:ext uri="{BB962C8B-B14F-4D97-AF65-F5344CB8AC3E}">
        <p14:creationId xmlns:p14="http://schemas.microsoft.com/office/powerpoint/2010/main" val="383109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Наша цель –</a:t>
            </a:r>
            <a:r>
              <a:rPr lang="ru-RU" baseline="0" dirty="0" smtClean="0"/>
              <a:t> разработка качественного программного обеспечения. </a:t>
            </a:r>
          </a:p>
          <a:p>
            <a:r>
              <a:rPr lang="ru-RU" baseline="0" dirty="0" smtClean="0"/>
              <a:t>Для этого существует множество путей. </a:t>
            </a:r>
          </a:p>
          <a:p>
            <a:r>
              <a:rPr lang="ru-RU" baseline="0" dirty="0" smtClean="0"/>
              <a:t>Стремление разрабатывать код содержащий минимальное число ошибок ведет к следующим методам:</a:t>
            </a:r>
          </a:p>
          <a:p>
            <a:pPr marL="171450" indent="-171450">
              <a:buFontTx/>
              <a:buChar char="-"/>
            </a:pPr>
            <a:r>
              <a:rPr lang="ru-RU" baseline="0" dirty="0" smtClean="0"/>
              <a:t>Использование максимально квалифицированных разработчиков (но иногда выгоднее нанять 3 начинающих программистов чем 1го мастера)</a:t>
            </a:r>
            <a:r>
              <a:rPr lang="en-US" baseline="0" dirty="0" smtClean="0"/>
              <a:t>.</a:t>
            </a:r>
            <a:r>
              <a:rPr lang="ru-RU" baseline="0" dirty="0" smtClean="0"/>
              <a:t> Так же повышение квалификации имеющихся сотрудников.</a:t>
            </a:r>
          </a:p>
          <a:p>
            <a:pPr marL="171450" indent="-171450">
              <a:buFontTx/>
              <a:buChar char="-"/>
            </a:pPr>
            <a:r>
              <a:rPr lang="ru-RU" baseline="0" dirty="0" smtClean="0"/>
              <a:t>Использование стандартных инженерных практик:</a:t>
            </a:r>
          </a:p>
          <a:p>
            <a:pPr marL="628650" lvl="1" indent="-171450">
              <a:buFontTx/>
              <a:buChar char="-"/>
            </a:pPr>
            <a:r>
              <a:rPr lang="ru-RU" baseline="0" dirty="0" smtClean="0"/>
              <a:t>Системы контроля версий. Если при внесении изменений в общий код, разработчик будет проверять работоспособность сделанных им изменений, то общее качество продукта повышается. Используются автоматизированные системы проверки всей системы при внесении изменений</a:t>
            </a:r>
          </a:p>
          <a:p>
            <a:pPr marL="628650" lvl="1" indent="-171450">
              <a:buFontTx/>
              <a:buChar char="-"/>
            </a:pPr>
            <a:r>
              <a:rPr lang="ru-RU" baseline="0" dirty="0" smtClean="0"/>
              <a:t>Использование единого стиля кодирования позволяет: 1. уменьшить затраты на поддержку кода 2. избежать стандартных ошибок</a:t>
            </a:r>
          </a:p>
          <a:p>
            <a:pPr marL="628650" lvl="1" indent="-171450">
              <a:buFontTx/>
              <a:buChar char="-"/>
            </a:pPr>
            <a:r>
              <a:rPr lang="ru-RU" baseline="0" dirty="0" smtClean="0"/>
              <a:t>Инспекции кода позволяют: 1. Распространять знания и практики внутри команды 2. Находить ошибки на уровне логики, оптимальности метода решения, которые трудно найти другим методом</a:t>
            </a:r>
          </a:p>
          <a:p>
            <a:pPr marL="171450" indent="-171450">
              <a:buFontTx/>
              <a:buChar char="-"/>
            </a:pPr>
            <a:r>
              <a:rPr lang="ru-RU" baseline="0" dirty="0" smtClean="0"/>
              <a:t>Общение с потребителем/заказчиком позволяет более точно понять требования к ПО. Более оперативно реагировать на изменения требования. Согласно одному определению «Качество – ценность для кого-то». Если продукт не несет ценности для покупателя, качествен ли он?</a:t>
            </a:r>
          </a:p>
          <a:p>
            <a:pPr marL="171450" indent="-171450">
              <a:buFontTx/>
              <a:buChar char="-"/>
            </a:pPr>
            <a:endParaRPr lang="ru-RU" baseline="0" dirty="0" smtClean="0"/>
          </a:p>
          <a:p>
            <a:pPr marL="171450" indent="-171450">
              <a:buFontTx/>
              <a:buChar char="-"/>
            </a:pPr>
            <a:r>
              <a:rPr lang="ru-RU" baseline="0" dirty="0" smtClean="0"/>
              <a:t>Тестирование ( как процесс поиска ошибок в продукте) и исправление ошибок. Исправление – обязательная часть. Без него тестирование бессмысленно.</a:t>
            </a:r>
          </a:p>
          <a:p>
            <a:r>
              <a:rPr lang="ru-RU" baseline="0" dirty="0" smtClean="0"/>
              <a:t>Ссылки на материалы:</a:t>
            </a:r>
          </a:p>
          <a:p>
            <a:r>
              <a:rPr lang="en-US" dirty="0" smtClean="0"/>
              <a:t>http://www.idt.mdh.se/utbildning/exjobb/files/TR0424.pdf</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8</a:t>
            </a:fld>
            <a:endParaRPr lang="ru-RU" dirty="0"/>
          </a:p>
        </p:txBody>
      </p:sp>
    </p:spTree>
    <p:extLst>
      <p:ext uri="{BB962C8B-B14F-4D97-AF65-F5344CB8AC3E}">
        <p14:creationId xmlns:p14="http://schemas.microsoft.com/office/powerpoint/2010/main" val="96100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baseline="0" dirty="0" smtClean="0"/>
          </a:p>
          <a:p>
            <a:r>
              <a:rPr lang="ru-RU" baseline="0" dirty="0" smtClean="0"/>
              <a:t>Цель тестирование – нахождение дефектов, а не доказательство их отсутствия. Если цель – демонстрация отсутствия дефектов.  Подсознательное стремление к цели может породить следующее:</a:t>
            </a:r>
          </a:p>
          <a:p>
            <a:r>
              <a:rPr lang="ru-RU" baseline="0" dirty="0" smtClean="0"/>
              <a:t>- Выбор тестовых данных с наименьшей вероятностью порождающих ошибку</a:t>
            </a:r>
          </a:p>
          <a:p>
            <a:pPr marL="171450" indent="-171450">
              <a:buFontTx/>
              <a:buChar char="-"/>
            </a:pPr>
            <a:r>
              <a:rPr lang="ru-RU" baseline="0" dirty="0" smtClean="0"/>
              <a:t>Лучшей считается система, не находящая дефекты</a:t>
            </a:r>
          </a:p>
          <a:p>
            <a:pPr marL="171450" indent="-171450">
              <a:buFontTx/>
              <a:buChar char="-"/>
            </a:pPr>
            <a:r>
              <a:rPr lang="ru-RU" baseline="0" dirty="0" smtClean="0"/>
              <a:t>Появляется подсознательное желание тестировать меньше. Вдруг в новой области будут дефекты.</a:t>
            </a:r>
          </a:p>
          <a:p>
            <a:pPr marL="171450" indent="-171450">
              <a:buFontTx/>
              <a:buChar char="-"/>
            </a:pPr>
            <a:endParaRPr lang="ru-RU" baseline="0" dirty="0" smtClean="0"/>
          </a:p>
          <a:p>
            <a:pPr marL="0" indent="0">
              <a:buFontTx/>
              <a:buNone/>
            </a:pPr>
            <a:r>
              <a:rPr lang="ru-RU" baseline="0" dirty="0" smtClean="0"/>
              <a:t>Какой тест является «успешным»: находящий ошибку или демонстрирующий отсутствие ошибки?</a:t>
            </a:r>
          </a:p>
          <a:p>
            <a:pPr marL="0" indent="0">
              <a:buFontTx/>
              <a:buNone/>
            </a:pPr>
            <a:r>
              <a:rPr lang="ru-RU" baseline="0" dirty="0" smtClean="0"/>
              <a:t>Аналогия с медицинскими анализами: Имеется больной пациент. Проводим различные анализы (затратные по времени и деньгам). Успешным считается результат, позволяющий обнаружить причину болезни.</a:t>
            </a:r>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10</a:t>
            </a:fld>
            <a:endParaRPr lang="ru-RU" dirty="0"/>
          </a:p>
        </p:txBody>
      </p:sp>
    </p:spTree>
    <p:extLst>
      <p:ext uri="{BB962C8B-B14F-4D97-AF65-F5344CB8AC3E}">
        <p14:creationId xmlns:p14="http://schemas.microsoft.com/office/powerpoint/2010/main" val="352127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Повторяемость</a:t>
            </a:r>
            <a:r>
              <a:rPr lang="ru-RU" baseline="0" dirty="0" smtClean="0"/>
              <a:t> тестов – необходимо иметь возможность воспроизвести тест. Для доказательства </a:t>
            </a:r>
          </a:p>
          <a:p>
            <a:r>
              <a:rPr lang="ru-RU" baseline="0" dirty="0" smtClean="0"/>
              <a:t>существование проблемы, для разработчика работающего над проблемой, для проверки исправления</a:t>
            </a:r>
          </a:p>
          <a:p>
            <a:endParaRPr lang="ru-RU" baseline="0" dirty="0" smtClean="0"/>
          </a:p>
          <a:p>
            <a:r>
              <a:rPr lang="ru-RU" baseline="0" dirty="0" smtClean="0"/>
              <a:t>Систематизированность тестов – позволяет легче анализировать качество тестирования, более оптимально выполнять тесты, управлять базой тестов</a:t>
            </a:r>
          </a:p>
          <a:p>
            <a:endParaRPr lang="ru-RU" baseline="0" dirty="0" smtClean="0"/>
          </a:p>
          <a:p>
            <a:r>
              <a:rPr lang="ru-RU" baseline="0" dirty="0" smtClean="0"/>
              <a:t>Документировано. Позволяет: понять самим что и как мы тестируем. Объяснить другим (начальству, заказчикам, коллегам)  что и как мы тестируем </a:t>
            </a:r>
          </a:p>
          <a:p>
            <a:endParaRPr lang="ru-RU" dirty="0" smtClean="0"/>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11</a:t>
            </a:fld>
            <a:endParaRPr lang="ru-RU" dirty="0"/>
          </a:p>
        </p:txBody>
      </p:sp>
    </p:spTree>
    <p:extLst>
      <p:ext uri="{BB962C8B-B14F-4D97-AF65-F5344CB8AC3E}">
        <p14:creationId xmlns:p14="http://schemas.microsoft.com/office/powerpoint/2010/main" val="1665153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Пример</a:t>
            </a:r>
            <a:r>
              <a:rPr lang="ru-RU" baseline="0" dirty="0" smtClean="0"/>
              <a:t> – программа по перемножению всех чисел. Чтобы действительно полностью протестировать ее необходимо подать на вход все возможные комбинации чисел и проверить результат умножения.</a:t>
            </a:r>
          </a:p>
          <a:p>
            <a:r>
              <a:rPr lang="ru-RU" baseline="0" dirty="0" smtClean="0"/>
              <a:t>Число комбинаций 2</a:t>
            </a:r>
            <a:r>
              <a:rPr lang="en-US" baseline="0" dirty="0" smtClean="0"/>
              <a:t>^32*2^32=2^64 </a:t>
            </a:r>
            <a:r>
              <a:rPr lang="ru-RU" baseline="0" dirty="0" smtClean="0"/>
              <a:t>для данных типа </a:t>
            </a:r>
            <a:r>
              <a:rPr lang="en-US" baseline="0" dirty="0" smtClean="0"/>
              <a:t>int. </a:t>
            </a:r>
          </a:p>
          <a:p>
            <a:r>
              <a:rPr lang="ru-RU" baseline="0" dirty="0" smtClean="0"/>
              <a:t>Для более сложных программ число комбинаций настолько велико, что невозможно их все проверить за разумное время. </a:t>
            </a:r>
          </a:p>
          <a:p>
            <a:r>
              <a:rPr lang="ru-RU" baseline="0" dirty="0" smtClean="0"/>
              <a:t>Всегда есть вероятность, что конкретный набор входных значений приведет к ошибке программы. Пример: бухгалтерская программа выдавала ошибку при расчете з/п сотруднику </a:t>
            </a:r>
            <a:r>
              <a:rPr lang="en-US" baseline="0" dirty="0" smtClean="0"/>
              <a:t>“Peter Null’. </a:t>
            </a:r>
            <a:endParaRPr lang="ru-RU" baseline="0" dirty="0" smtClean="0"/>
          </a:p>
          <a:p>
            <a:r>
              <a:rPr lang="ru-RU" baseline="0" dirty="0" smtClean="0"/>
              <a:t>Но перебрать все возможные варианты как правило слишком затратно. Цена тестирования не может быть бесконечной. Время тестирования должно быть ограничено. На практике приходится находить баланс. </a:t>
            </a:r>
          </a:p>
        </p:txBody>
      </p:sp>
      <p:sp>
        <p:nvSpPr>
          <p:cNvPr id="4" name="Slide Number Placeholder 3"/>
          <p:cNvSpPr>
            <a:spLocks noGrp="1"/>
          </p:cNvSpPr>
          <p:nvPr>
            <p:ph type="sldNum" sz="quarter" idx="10"/>
          </p:nvPr>
        </p:nvSpPr>
        <p:spPr/>
        <p:txBody>
          <a:bodyPr/>
          <a:lstStyle/>
          <a:p>
            <a:fld id="{42277326-9455-4806-8298-A357DB7C4A55}" type="slidenum">
              <a:rPr lang="ru-RU" smtClean="0"/>
              <a:t>12</a:t>
            </a:fld>
            <a:endParaRPr lang="ru-RU" dirty="0"/>
          </a:p>
        </p:txBody>
      </p:sp>
    </p:spTree>
    <p:extLst>
      <p:ext uri="{BB962C8B-B14F-4D97-AF65-F5344CB8AC3E}">
        <p14:creationId xmlns:p14="http://schemas.microsoft.com/office/powerpoint/2010/main" val="89752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smtClean="0"/>
          </a:p>
          <a:p>
            <a:r>
              <a:rPr lang="ru-RU" dirty="0" smtClean="0"/>
              <a:t>Первые программные системы разрабатывались в рамках программ научных исследований или программ для нужд министерств обороны. Тестирование таких продуктов проводилось строго формализовано с записью всех тестовых процедур, тестовых данных, полученных результатов. Тестирование выделялось в отдельный процесс, который начинался после завершения кодирования, но при этом, как правило, выполнялось тем же персоналом.</a:t>
            </a:r>
          </a:p>
          <a:p>
            <a:r>
              <a:rPr lang="ru-RU" dirty="0" smtClean="0"/>
              <a:t>В 1960-х много внимания уделялось «исчерпывающему» тестированию, которое должно проводиться с использованием всех путей в коде или всех возможных входных данных. Было отмечено, что в этих условиях полное тестирование ПО невозможно, потому что, во-первых, количество возможных входных данных очень велико, во-вторых, существует множество путей, в-третьих, сложно найти проблемы в архитектуре и спецификациях. По этим причинам «исчерпывающее» тестирование было отклонено и признано теоретически невозможным.</a:t>
            </a:r>
          </a:p>
          <a:p>
            <a:r>
              <a:rPr lang="ru-RU" dirty="0" smtClean="0"/>
              <a:t>В начале 1970-х тестирование ПО обозначалось как «процесс, направленный на демонстрацию корректности продукта» или как «деятельность по подтверждению правильности работы ПО». В зарождавшейся программной инженерии верификация ПО значилась как «доказательство правильности». Хотя концепция была теоретически перспективной, на практике она требовала много времени и была недостаточно всеобъемлющей. Было решено, что доказательство правильности — неэффективный метод тестирования ПО. Однако, в некоторых случаях демонстрация правильной работы используется и в наши дни, например, приемо-сдаточные испытания. Во второй половине 1970-х тестирование представлялось как выполнение программы с намерением найти ошибки, а не доказать, что она работает. Успешный тест — это тест, который обнаруживает ранее неизвестные проблемы. Данный подход прямо противоположен предыдущему. Указанные два определения представляют собой «парадокс тестирования», в основе которого лежат два противоположных утверждения: с одной стороны, тестирование позволяет убедиться, что продукт работает хорошо, а с другой — выявляет ошибки в ПО, показывая, что продукт не работает. Вторая цель тестирования является более продуктивной с точки зрения улучшения качества, так как не позволяет игнорировать недостатки ПО.</a:t>
            </a:r>
          </a:p>
          <a:p>
            <a:r>
              <a:rPr lang="ru-RU" dirty="0" smtClean="0"/>
              <a:t>В 1980-х тестирование расширилось таким понятием, как предупреждение дефектов. Проектирование тестов — наиболее эффективный из известных методов предупреждения ошибок. В это же время стали высказываться мысли, что необходима методология тестирования, в частности, что тестирование должно включать проверки на всем протяжении цикла разработки, и это должен быть управляемый процесс. В ходе тестирования надо проверить не только собранную программу, но и требования, код, архитектуру, сами тесты. «Традиционное» тестирование, существовавшее до начала 1980-х, относилось только к скомпилированной, готовой системе (сейчас это обычно называется системное тестирование), но в дальнейшем тестировщики стали вовлекаться во все аспекты жизненного цикла разработки. Это позволяло раньше находить проблемы в требованиях и архитектуре и тем самым сокращать сроки и бюджет разработки. В середине 1980-х появились первые инструменты для автоматизированного тестирования. Предполагалось, что компьютер сможет выполнить больше тестов, чем человек, и сделает это более надежно. Поначалу эти инструменты были крайне простыми и не имели возможности написания сценариев на скриптовых языках.</a:t>
            </a:r>
          </a:p>
          <a:p>
            <a:r>
              <a:rPr lang="ru-RU" dirty="0" smtClean="0"/>
              <a:t>В начале 1990-х в понятие «тестирование» стали включать планирование, проектирование, создание, поддержку и выполнение тестов и тестовых окружений, и это означало переход от тестирования к обеспечению качества, охватывающего весь цикл разработки ПО. В это время начинают появляться различные программные инструменты для поддержки процесса тестирования: более продвинутые среды для автоматизации с возможностью создания скриптов и генерации отчетов, системы управления тестами, ПО для проведения нагрузочного тестирования. В середине 1990-х с развитием </a:t>
            </a:r>
            <a:r>
              <a:rPr lang="ru-RU" dirty="0" smtClean="0">
                <a:hlinkClick r:id="rId3" tooltip="Интернет"/>
              </a:rPr>
              <a:t>Интернета</a:t>
            </a:r>
            <a:r>
              <a:rPr lang="ru-RU" dirty="0" smtClean="0"/>
              <a:t> и разработкой большого количества веб-приложений особую популярность стало получать «гибкое тестирование» (по аналогии с гибкими методологиями программирования).</a:t>
            </a:r>
          </a:p>
          <a:p>
            <a:r>
              <a:rPr lang="ru-RU" dirty="0" smtClean="0"/>
              <a:t>В 2000-х появилось еще более широкое определение тестирования, когда в него было добавлено понятие «</a:t>
            </a:r>
            <a:r>
              <a:rPr lang="ru-RU" dirty="0" smtClean="0">
                <a:hlinkClick r:id="rId4" tooltip="Оптимизация бизнес-технологий (страница отсутствует)"/>
              </a:rPr>
              <a:t>оптимизация бизнес-технологий</a:t>
            </a:r>
            <a:r>
              <a:rPr lang="ru-RU" dirty="0" smtClean="0"/>
              <a:t>» (</a:t>
            </a:r>
            <a:r>
              <a:rPr lang="ru-RU" dirty="0" smtClean="0">
                <a:hlinkClick r:id="rId5" tooltip="en:business technology optimization"/>
              </a:rPr>
              <a:t>en:business </a:t>
            </a:r>
            <a:r>
              <a:rPr lang="ru-RU" dirty="0" err="1" smtClean="0">
                <a:hlinkClick r:id="rId5" tooltip="en:business technology optimization"/>
              </a:rPr>
              <a:t>technology</a:t>
            </a:r>
            <a:r>
              <a:rPr lang="ru-RU" dirty="0" smtClean="0">
                <a:hlinkClick r:id="rId5" tooltip="en:business technology optimization"/>
              </a:rPr>
              <a:t> </a:t>
            </a:r>
            <a:r>
              <a:rPr lang="ru-RU" dirty="0" err="1" smtClean="0">
                <a:hlinkClick r:id="rId5" tooltip="en:business technology optimization"/>
              </a:rPr>
              <a:t>optimization</a:t>
            </a:r>
            <a:r>
              <a:rPr lang="ru-RU" dirty="0" smtClean="0"/>
              <a:t>, BTO). BTO направляет развитие информационных технологий в соответствии с целями бизнеса. Основной подход заключается в оценке и максимизации значимости всех этапов жизненного цикла разработки ПО для достижения необходимого уровня качества, производительности, доступности.</a:t>
            </a:r>
          </a:p>
          <a:p>
            <a:endParaRPr lang="en-US" dirty="0" smtClean="0"/>
          </a:p>
          <a:p>
            <a:r>
              <a:rPr lang="en-US" dirty="0" smtClean="0"/>
              <a:t>http://en.wikiversity.org/wiki/Software_testing/history_of_testing</a:t>
            </a:r>
            <a:endParaRPr lang="ru-RU" dirty="0" smtClean="0"/>
          </a:p>
          <a:p>
            <a:r>
              <a:rPr lang="en-US" dirty="0" smtClean="0"/>
              <a:t>http://ru.wikipedia.org/wiki/%D0%A2%D0%B5%D1%81%D1%82%D0%B8%D1%80%D0%BE%D0%B2%D0%B0%D0%BD%D0%B8%D0%B5_%D0%BF%D1%80%D0%BE%D0%B3%D1%80%D0%B0%D0%BC%D0%BC%D0%BD%D0%BE%D0%B3%D0%BE_%D0%BE%D0%B1%D0%B5%D1%81%D0%BF%D0%B5%D1%87%D0%B5%D0%BD%D0%B8%D1%8F#.D0.98.D1.81.D1.82.D0.BE.D1.80.D0.B8.D1.8F_.D1.80.D0.B0.D0.B7.D0.B2.D0.B8.D1.82.D0.B8.D1.8F_.D1.82.D0.B5.D1.81.D1.82.D0.B8.D1.80.D0.BE.D0.B2.D0.B0.D0.BD.D0.B8.D1.8F_.D0.BF.D1.80.D0.BE.D0.B3.D1.80.D0.B0.D0.BC.D0.BC.D0.BD.D0.BE.D0.B3.D0.BE_.D0.BE.D0.B1.D0.B5.D1.81.D0.BF.D0.B5.D1.87.D0.B5.D0.BD.D0.B8.D1.8F</a:t>
            </a:r>
          </a:p>
          <a:p>
            <a:endParaRPr lang="ru-RU" dirty="0"/>
          </a:p>
        </p:txBody>
      </p:sp>
      <p:sp>
        <p:nvSpPr>
          <p:cNvPr id="4" name="Slide Number Placeholder 3"/>
          <p:cNvSpPr>
            <a:spLocks noGrp="1"/>
          </p:cNvSpPr>
          <p:nvPr>
            <p:ph type="sldNum" sz="quarter" idx="10"/>
          </p:nvPr>
        </p:nvSpPr>
        <p:spPr/>
        <p:txBody>
          <a:bodyPr/>
          <a:lstStyle/>
          <a:p>
            <a:fld id="{42277326-9455-4806-8298-A357DB7C4A55}" type="slidenum">
              <a:rPr lang="ru-RU" smtClean="0"/>
              <a:t>13</a:t>
            </a:fld>
            <a:endParaRPr lang="ru-RU" dirty="0"/>
          </a:p>
        </p:txBody>
      </p:sp>
    </p:spTree>
    <p:extLst>
      <p:ext uri="{BB962C8B-B14F-4D97-AF65-F5344CB8AC3E}">
        <p14:creationId xmlns:p14="http://schemas.microsoft.com/office/powerpoint/2010/main" val="2703070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365939"/>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7" name="Rectangle 6"/>
          <p:cNvSpPr/>
          <p:nvPr/>
        </p:nvSpPr>
        <p:spPr>
          <a:xfrm>
            <a:off x="455613" y="6470533"/>
            <a:ext cx="1745276" cy="138499"/>
          </a:xfrm>
          <a:prstGeom prst="rect">
            <a:avLst/>
          </a:prstGeom>
        </p:spPr>
        <p:txBody>
          <a:bodyPr wrap="none" lIns="0" tIns="0" rIns="0" bIns="0">
            <a:spAutoFit/>
          </a:bodyPr>
          <a:lstStyle/>
          <a:p>
            <a:pPr algn="l" rtl="0"/>
            <a:r>
              <a:rPr lang="en-US" sz="900" b="0" i="0" u="none" strike="noStrike" kern="1200" baseline="0" dirty="0" smtClean="0">
                <a:solidFill>
                  <a:schemeClr val="accent3"/>
                </a:solidFill>
                <a:latin typeface="Neo Sans Intel"/>
                <a:ea typeface="+mn-ea"/>
                <a:cs typeface="Neo Sans Intel"/>
              </a:rPr>
              <a:t>Intel Confidential — Do Not Forward</a:t>
            </a:r>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3/3/2016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8.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0.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2.xml"/><Relationship Id="rId1" Type="http://schemas.openxmlformats.org/officeDocument/2006/relationships/themeOverride" Target="../theme/themeOverride11.xml"/><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4.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6.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8.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8" Type="http://schemas.openxmlformats.org/officeDocument/2006/relationships/hyperlink" Target="http://testapprentice.com/2011/02/21/software-testing-myths/" TargetMode="External"/><Relationship Id="rId3" Type="http://schemas.openxmlformats.org/officeDocument/2006/relationships/hyperlink" Target="http://www.idt.mdh.se/utbildning/exjobb/files/TR0424.pdf" TargetMode="External"/><Relationship Id="rId7" Type="http://schemas.openxmlformats.org/officeDocument/2006/relationships/hyperlink" Target="http://www.testinggeek.com/what-is-not-software-testing-exploring-myths" TargetMode="External"/><Relationship Id="rId2" Type="http://schemas.openxmlformats.org/officeDocument/2006/relationships/slideLayout" Target="../slideLayouts/slideLayout160.xml"/><Relationship Id="rId1" Type="http://schemas.openxmlformats.org/officeDocument/2006/relationships/themeOverride" Target="../theme/themeOverride15.xml"/><Relationship Id="rId6" Type="http://schemas.openxmlformats.org/officeDocument/2006/relationships/hyperlink" Target="http://www.exforsys.com/tutorials/testing/software-testing-myths.html" TargetMode="External"/><Relationship Id="rId5" Type="http://schemas.openxmlformats.org/officeDocument/2006/relationships/hyperlink" Target="http://en.wikipedia.org/wiki/List_of_software_bugs" TargetMode="External"/><Relationship Id="rId4" Type="http://schemas.openxmlformats.org/officeDocument/2006/relationships/hyperlink" Target="http://www.developsense.com/blo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6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0.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2.xml"/><Relationship Id="rId1" Type="http://schemas.openxmlformats.org/officeDocument/2006/relationships/themeOverride" Target="../theme/themeOverride6.xml"/><Relationship Id="rId5" Type="http://schemas.openxmlformats.org/officeDocument/2006/relationships/hyperlink" Target="http://en.wikipedia.org/wiki/OpenSSL" TargetMode="External"/><Relationship Id="rId4" Type="http://schemas.openxmlformats.org/officeDocument/2006/relationships/hyperlink" Target="http://en.wikipedia.org/wiki/Therac-2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2.xml"/><Relationship Id="rId4" Type="http://schemas.openxmlformats.org/officeDocument/2006/relationships/hyperlink" Target="http://blogs.msdn.com/b/steverowe/archive/2014/06/09/test-has-lost-its-way.aspx"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6.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latin typeface="Verdana" panose="020B0604030504040204" pitchFamily="34" charset="0"/>
                <a:ea typeface="Verdana" panose="020B0604030504040204" pitchFamily="34" charset="0"/>
                <a:cs typeface="Verdana" panose="020B0604030504040204" pitchFamily="34" charset="0"/>
              </a:rPr>
              <a:t>Тестирование: Основные понятия, определения и идеи</a:t>
            </a:r>
          </a:p>
        </p:txBody>
      </p:sp>
      <p:sp>
        <p:nvSpPr>
          <p:cNvPr id="6" name="Subtitle 4"/>
          <p:cNvSpPr txBox="1">
            <a:spLocks/>
          </p:cNvSpPr>
          <p:nvPr/>
        </p:nvSpPr>
        <p:spPr>
          <a:xfrm>
            <a:off x="455612" y="4660257"/>
            <a:ext cx="6554787" cy="76575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1600" b="0" kern="1200" baseline="0">
                <a:solidFill>
                  <a:schemeClr val="bg1"/>
                </a:solidFill>
                <a:latin typeface="Neo Sans Intel Medium"/>
                <a:ea typeface="+mn-ea"/>
                <a:cs typeface="Neo Sans Intel Medium"/>
              </a:defRPr>
            </a:lvl1pPr>
            <a:lvl2pPr marL="457200" indent="0" algn="ctr" defTabSz="457200" rtl="0" eaLnBrk="1" latinLnBrk="0" hangingPunct="1">
              <a:spcBef>
                <a:spcPts val="1200"/>
              </a:spcBef>
              <a:buFont typeface="Wingdings" charset="2"/>
              <a:buNone/>
              <a:defRPr sz="1800" kern="1200" baseline="0">
                <a:solidFill>
                  <a:schemeClr val="tx1">
                    <a:tint val="75000"/>
                  </a:schemeClr>
                </a:solidFill>
                <a:latin typeface="Neo Sans Intel"/>
                <a:ea typeface="+mn-ea"/>
                <a:cs typeface="Neo Sans Intel Medium"/>
              </a:defRPr>
            </a:lvl2pPr>
            <a:lvl3pPr marL="914400" indent="0" algn="ctr" defTabSz="457200" rtl="0" eaLnBrk="1" latinLnBrk="0" hangingPunct="1">
              <a:spcBef>
                <a:spcPts val="800"/>
              </a:spcBef>
              <a:buFont typeface="Wingdings" charset="2"/>
              <a:buNone/>
              <a:defRPr sz="1800" kern="1200">
                <a:solidFill>
                  <a:schemeClr val="tx1">
                    <a:tint val="75000"/>
                  </a:schemeClr>
                </a:solidFill>
                <a:latin typeface="Neo Sans Intel"/>
                <a:ea typeface="+mn-ea"/>
                <a:cs typeface="Neo Sans Intel"/>
              </a:defRPr>
            </a:lvl3pPr>
            <a:lvl4pPr marL="1371600" indent="0" algn="ctr" defTabSz="457200" rtl="0" eaLnBrk="1" latinLnBrk="0" hangingPunct="1">
              <a:spcBef>
                <a:spcPct val="20000"/>
              </a:spcBef>
              <a:buFont typeface="Arial"/>
              <a:buNone/>
              <a:defRPr sz="1600" kern="1200">
                <a:solidFill>
                  <a:schemeClr val="tx1">
                    <a:tint val="75000"/>
                  </a:schemeClr>
                </a:solidFill>
                <a:latin typeface="Neo Sans Intel"/>
                <a:ea typeface="+mn-ea"/>
                <a:cs typeface="Neo Sans Intel"/>
              </a:defRPr>
            </a:lvl4pPr>
            <a:lvl5pPr marL="1828800" indent="0" algn="ctr" defTabSz="457200" rtl="0" eaLnBrk="1" latinLnBrk="0" hangingPunct="1">
              <a:spcBef>
                <a:spcPct val="20000"/>
              </a:spcBef>
              <a:buFont typeface="Arial"/>
              <a:buNone/>
              <a:defRPr sz="1400" kern="1200">
                <a:solidFill>
                  <a:schemeClr val="tx1">
                    <a:tint val="75000"/>
                  </a:schemeClr>
                </a:solidFill>
                <a:latin typeface="Neo Sans Intel"/>
                <a:ea typeface="+mn-ea"/>
                <a:cs typeface="Neo Sans Inte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ru-RU" dirty="0" smtClean="0"/>
              <a:t>Боциев А.Я., Виценко А.Ю., Крюков А.К., Моренов О.А</a:t>
            </a:r>
            <a:r>
              <a:rPr lang="en-US" dirty="0" smtClean="0"/>
              <a:t>.</a:t>
            </a:r>
            <a:r>
              <a:rPr lang="ru-RU" dirty="0" smtClean="0"/>
              <a:t>, Пряхин И.В., Семенов Д.С</a:t>
            </a:r>
            <a:r>
              <a:rPr lang="en-US" dirty="0" smtClean="0"/>
              <a:t>.</a:t>
            </a:r>
            <a:r>
              <a:rPr lang="ru-RU" dirty="0" smtClean="0"/>
              <a:t>, Чиликин Е.В. </a:t>
            </a:r>
            <a:r>
              <a:rPr lang="en-US" dirty="0" smtClean="0"/>
              <a:t> </a:t>
            </a:r>
            <a:r>
              <a:rPr lang="en-US" dirty="0" smtClean="0"/>
              <a:t/>
            </a:r>
            <a:br>
              <a:rPr lang="en-US" dirty="0" smtClean="0"/>
            </a:br>
            <a:r>
              <a:rPr lang="en-US" dirty="0" smtClean="0">
                <a:latin typeface="Verdana" panose="020B0604030504040204" pitchFamily="34" charset="0"/>
                <a:ea typeface="Verdana" panose="020B0604030504040204" pitchFamily="34" charset="0"/>
                <a:cs typeface="Verdana" panose="020B0604030504040204" pitchFamily="34" charset="0"/>
              </a:rPr>
              <a:t>Intel</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86132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Понятие Тестирования </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143000"/>
            <a:ext cx="8229600" cy="4525963"/>
          </a:xfrm>
        </p:spPr>
        <p:txBody>
          <a:bodyPr>
            <a:noAutofit/>
          </a:bodyPr>
          <a:lstStyle/>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Тестирование это:</a:t>
            </a:r>
          </a:p>
          <a:p>
            <a:pPr lvl="1"/>
            <a:r>
              <a:rPr lang="ru-RU" dirty="0">
                <a:latin typeface="Verdana" panose="020B0604030504040204" pitchFamily="34" charset="0"/>
                <a:ea typeface="Verdana" panose="020B0604030504040204" pitchFamily="34" charset="0"/>
                <a:cs typeface="Verdana" panose="020B0604030504040204" pitchFamily="34" charset="0"/>
              </a:rPr>
              <a:t>«Процесс поиска всех мыслимых ошибок или недостатков в рабочем продукте» </a:t>
            </a:r>
            <a:r>
              <a:rPr lang="en-US" dirty="0">
                <a:latin typeface="Verdana" panose="020B0604030504040204" pitchFamily="34" charset="0"/>
                <a:ea typeface="Verdana" panose="020B0604030504040204" pitchFamily="34" charset="0"/>
                <a:cs typeface="Verdana" panose="020B0604030504040204" pitchFamily="34" charset="0"/>
              </a:rPr>
              <a:t>[</a:t>
            </a:r>
            <a:r>
              <a:rPr lang="ru-RU" dirty="0">
                <a:latin typeface="Verdana" panose="020B0604030504040204" pitchFamily="34" charset="0"/>
                <a:ea typeface="Verdana" panose="020B0604030504040204" pitchFamily="34" charset="0"/>
                <a:cs typeface="Verdana" panose="020B0604030504040204" pitchFamily="34" charset="0"/>
              </a:rPr>
              <a:t>Майерс</a:t>
            </a:r>
            <a:r>
              <a:rPr lang="en-US" dirty="0">
                <a:latin typeface="Verdana" panose="020B0604030504040204" pitchFamily="34" charset="0"/>
                <a:ea typeface="Verdana" panose="020B0604030504040204" pitchFamily="34" charset="0"/>
                <a:cs typeface="Verdana" panose="020B0604030504040204" pitchFamily="34" charset="0"/>
              </a:rPr>
              <a:t>, 1979]</a:t>
            </a:r>
          </a:p>
          <a:p>
            <a:pPr lvl="1"/>
            <a:r>
              <a:rPr lang="ru-RU" dirty="0">
                <a:latin typeface="Verdana" panose="020B0604030504040204" pitchFamily="34" charset="0"/>
                <a:ea typeface="Verdana" panose="020B0604030504040204" pitchFamily="34" charset="0"/>
                <a:cs typeface="Verdana" panose="020B0604030504040204" pitchFamily="34" charset="0"/>
              </a:rPr>
              <a:t>Проверка работоспособности продукта</a:t>
            </a:r>
          </a:p>
          <a:p>
            <a:pPr lvl="1"/>
            <a:r>
              <a:rPr lang="ru-RU" dirty="0">
                <a:latin typeface="Verdana" panose="020B0604030504040204" pitchFamily="34" charset="0"/>
                <a:ea typeface="Verdana" panose="020B0604030504040204" pitchFamily="34" charset="0"/>
                <a:cs typeface="Verdana" panose="020B0604030504040204" pitchFamily="34" charset="0"/>
              </a:rPr>
              <a:t>Оценка качества продукта</a:t>
            </a:r>
          </a:p>
          <a:p>
            <a:pPr lvl="1"/>
            <a:r>
              <a:rPr lang="ru-RU" dirty="0">
                <a:latin typeface="Verdana" panose="020B0604030504040204" pitchFamily="34" charset="0"/>
                <a:ea typeface="Verdana" panose="020B0604030504040204" pitchFamily="34" charset="0"/>
                <a:cs typeface="Verdana" panose="020B0604030504040204" pitchFamily="34" charset="0"/>
              </a:rPr>
              <a:t>Информирование руководства о качестве продукта с целью улучшения управления рисками</a:t>
            </a:r>
          </a:p>
          <a:p>
            <a:pPr marL="0" lvl="1" indent="0">
              <a:buNone/>
            </a:pPr>
            <a:endParaRPr lang="ru-RU" dirty="0">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Тестирование – процесс исследования программы с целью нахождения в ней угроз качеству продукта</a:t>
            </a:r>
            <a:endParaRPr lang="en-US" dirty="0">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ru-RU" dirty="0">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en-US" dirty="0">
                <a:latin typeface="Verdana" panose="020B0604030504040204" pitchFamily="34" charset="0"/>
                <a:ea typeface="Verdana" panose="020B0604030504040204" pitchFamily="34" charset="0"/>
                <a:cs typeface="Verdana" panose="020B0604030504040204" pitchFamily="34" charset="0"/>
              </a:rPr>
              <a:t>“Testing can be used to show the presence of bugs,</a:t>
            </a:r>
            <a:r>
              <a:rPr lang="ru-RU"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but never their absence!” [E.W. Dijkstra]</a:t>
            </a:r>
            <a:endParaRPr lang="ru-RU" dirty="0">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«Тестирование может быть использовано для демонстрации наличия ошибок, но никогда для их отсутствия» </a:t>
            </a:r>
            <a:r>
              <a:rPr lang="en-US" dirty="0">
                <a:latin typeface="Verdana" panose="020B0604030504040204" pitchFamily="34" charset="0"/>
                <a:ea typeface="Verdana" panose="020B0604030504040204" pitchFamily="34" charset="0"/>
                <a:cs typeface="Verdana" panose="020B0604030504040204" pitchFamily="34" charset="0"/>
              </a:rPr>
              <a:t>[</a:t>
            </a:r>
            <a:r>
              <a:rPr lang="ru-RU" dirty="0">
                <a:latin typeface="Verdana" panose="020B0604030504040204" pitchFamily="34" charset="0"/>
                <a:ea typeface="Verdana" panose="020B0604030504040204" pitchFamily="34" charset="0"/>
                <a:cs typeface="Verdana" panose="020B0604030504040204" pitchFamily="34" charset="0"/>
              </a:rPr>
              <a:t>Дейкстра</a:t>
            </a:r>
            <a:r>
              <a:rPr lang="en-US" dirty="0">
                <a:latin typeface="Verdana" panose="020B0604030504040204" pitchFamily="34" charset="0"/>
                <a:ea typeface="Verdana" panose="020B0604030504040204" pitchFamily="34" charset="0"/>
                <a:cs typeface="Verdana" panose="020B0604030504040204" pitchFamily="34" charset="0"/>
              </a:rPr>
              <a:t>]</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10</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325847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Требования к тестированию</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pPr lvl="1"/>
            <a:r>
              <a:rPr lang="ru-RU" sz="2200" dirty="0">
                <a:latin typeface="Verdana" panose="020B0604030504040204" pitchFamily="34" charset="0"/>
                <a:ea typeface="Verdana" panose="020B0604030504040204" pitchFamily="34" charset="0"/>
                <a:cs typeface="Verdana" panose="020B0604030504040204" pitchFamily="34" charset="0"/>
              </a:rPr>
              <a:t>Повторимо</a:t>
            </a:r>
          </a:p>
          <a:p>
            <a:pPr lvl="1"/>
            <a:r>
              <a:rPr lang="ru-RU" sz="2200" dirty="0">
                <a:latin typeface="Verdana" panose="020B0604030504040204" pitchFamily="34" charset="0"/>
                <a:ea typeface="Verdana" panose="020B0604030504040204" pitchFamily="34" charset="0"/>
                <a:cs typeface="Verdana" panose="020B0604030504040204" pitchFamily="34" charset="0"/>
              </a:rPr>
              <a:t>Систематизировано</a:t>
            </a:r>
          </a:p>
          <a:p>
            <a:pPr lvl="1"/>
            <a:r>
              <a:rPr lang="ru-RU" sz="2200" dirty="0">
                <a:latin typeface="Verdana" panose="020B0604030504040204" pitchFamily="34" charset="0"/>
                <a:ea typeface="Verdana" panose="020B0604030504040204" pitchFamily="34" charset="0"/>
                <a:cs typeface="Verdana" panose="020B0604030504040204" pitchFamily="34" charset="0"/>
              </a:rPr>
              <a:t>Документировано</a:t>
            </a:r>
            <a:endParaRPr lang="en-US" sz="2200" dirty="0">
              <a:latin typeface="Verdana" panose="020B0604030504040204" pitchFamily="34" charset="0"/>
              <a:ea typeface="Verdana" panose="020B0604030504040204" pitchFamily="34" charset="0"/>
              <a:cs typeface="Verdana" panose="020B0604030504040204" pitchFamily="34" charset="0"/>
            </a:endParaRPr>
          </a:p>
          <a:p>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11</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986717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Полное Тестирование</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81000" y="5257800"/>
            <a:ext cx="8229600" cy="762000"/>
          </a:xfrm>
        </p:spPr>
        <p:txBody>
          <a:bodyPr>
            <a:normAutofit/>
          </a:bodyPr>
          <a:lstStyle/>
          <a:p>
            <a:pPr marL="0" lvl="1" indent="0" algn="ctr">
              <a:buNone/>
            </a:pPr>
            <a:r>
              <a:rPr lang="ru-RU" b="1" dirty="0" smtClean="0">
                <a:latin typeface="Verdana" panose="020B0604030504040204" pitchFamily="34" charset="0"/>
                <a:ea typeface="Verdana" panose="020B0604030504040204" pitchFamily="34" charset="0"/>
                <a:cs typeface="Verdana" panose="020B0604030504040204" pitchFamily="34" charset="0"/>
              </a:rPr>
              <a:t>В </a:t>
            </a:r>
            <a:r>
              <a:rPr lang="ru-RU" b="1" dirty="0">
                <a:latin typeface="Verdana" panose="020B0604030504040204" pitchFamily="34" charset="0"/>
                <a:ea typeface="Verdana" panose="020B0604030504040204" pitchFamily="34" charset="0"/>
                <a:cs typeface="Verdana" panose="020B0604030504040204" pitchFamily="34" charset="0"/>
              </a:rPr>
              <a:t>общем случае невозможно найти все ошибки в программе. Но это не означает, что к этому не нужно стремиться.</a:t>
            </a:r>
          </a:p>
        </p:txBody>
      </p:sp>
      <p:sp>
        <p:nvSpPr>
          <p:cNvPr id="4" name="Down Arrow 3"/>
          <p:cNvSpPr/>
          <p:nvPr/>
        </p:nvSpPr>
        <p:spPr>
          <a:xfrm>
            <a:off x="4191000" y="45720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12</a:t>
            </a:fld>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609600" y="1219200"/>
            <a:ext cx="7848600" cy="369332"/>
          </a:xfrm>
          <a:prstGeom prst="rect">
            <a:avLst/>
          </a:prstGeom>
        </p:spPr>
        <p:txBody>
          <a:bodyPr vert="horz" lIns="0" tIns="0" rIns="0" bIns="0" rtlCol="0">
            <a:normAutofit/>
          </a:bodyPr>
          <a:lstStyle/>
          <a:p>
            <a:pPr marL="0" lvl="1" algn="ctr" defTabSz="457200">
              <a:spcBef>
                <a:spcPts val="1200"/>
              </a:spcBef>
              <a:buFont typeface="Wingdings" charset="2"/>
              <a:buNone/>
            </a:pP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Возможно ли обнаружить все ошибки в программе?</a:t>
            </a:r>
          </a:p>
        </p:txBody>
      </p:sp>
      <mc:AlternateContent xmlns:mc="http://schemas.openxmlformats.org/markup-compatibility/2006" xmlns:a14="http://schemas.microsoft.com/office/drawing/2010/main">
        <mc:Choice Requires="a14">
          <p:sp>
            <p:nvSpPr>
              <p:cNvPr id="8" name="TextBox 7"/>
              <p:cNvSpPr txBox="1"/>
              <p:nvPr/>
            </p:nvSpPr>
            <p:spPr>
              <a:xfrm>
                <a:off x="381000" y="1944469"/>
                <a:ext cx="8305800" cy="951131"/>
              </a:xfrm>
              <a:prstGeom prst="rect">
                <a:avLst/>
              </a:prstGeom>
            </p:spPr>
            <p:txBody>
              <a:bodyPr vert="horz" lIns="0" tIns="0" rIns="0" bIns="0" rtlCol="0">
                <a:normAutofit fontScale="92500"/>
              </a:bodyPr>
              <a:lstStyle>
                <a:defPPr>
                  <a:defRPr lang="en-US"/>
                </a:defPPr>
                <a:lvl2pPr marL="0" lvl="1" algn="ctr" defTabSz="457200">
                  <a:spcBef>
                    <a:spcPts val="1200"/>
                  </a:spcBef>
                  <a:buFont typeface="Wingdings" charset="2"/>
                  <a:buNone/>
                  <a:defRPr>
                    <a:solidFill>
                      <a:schemeClr val="tx2"/>
                    </a:solidFill>
                    <a:latin typeface="Verdana" panose="020B0604030504040204" pitchFamily="34" charset="0"/>
                    <a:ea typeface="Verdana" panose="020B0604030504040204" pitchFamily="34" charset="0"/>
                    <a:cs typeface="Verdana" panose="020B0604030504040204" pitchFamily="34" charset="0"/>
                  </a:defRPr>
                </a:lvl2pPr>
              </a:lstStyle>
              <a:p>
                <a:pPr>
                  <a:spcBef>
                    <a:spcPts val="600"/>
                  </a:spcBef>
                </a:pPr>
                <a:r>
                  <a:rPr lang="ru-RU" dirty="0" smtClean="0">
                    <a:solidFill>
                      <a:schemeClr val="tx2"/>
                    </a:solidFill>
                    <a:latin typeface="Verdana" panose="020B0604030504040204" pitchFamily="34" charset="0"/>
                    <a:ea typeface="Verdana" panose="020B0604030504040204" pitchFamily="34" charset="0"/>
                    <a:cs typeface="Verdana" panose="020B0604030504040204" pitchFamily="34" charset="0"/>
                  </a:rPr>
                  <a:t>Пример: проверим перемножение 2 </a:t>
                </a: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целых чисел</a:t>
                </a:r>
              </a:p>
              <a:p>
                <a:pPr>
                  <a:spcBef>
                    <a:spcPts val="600"/>
                  </a:spcBef>
                </a:pP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Число комбинаций - </a:t>
                </a:r>
                <a14:m>
                  <m:oMath xmlns:m="http://schemas.openxmlformats.org/officeDocument/2006/math">
                    <m:sSup>
                      <m:sSupPr>
                        <m:ctrlPr>
                          <a:rPr lang="ru-RU" i="1" smtClean="0">
                            <a:solidFill>
                              <a:schemeClr val="tx2"/>
                            </a:solidFill>
                            <a:latin typeface="Cambria Math"/>
                            <a:ea typeface="Verdana" panose="020B0604030504040204" pitchFamily="34" charset="0"/>
                            <a:cs typeface="Verdana" panose="020B0604030504040204" pitchFamily="34" charset="0"/>
                          </a:rPr>
                        </m:ctrlPr>
                      </m:sSupPr>
                      <m:e>
                        <m:r>
                          <a:rPr lang="ru-RU" b="0" i="1" smtClean="0">
                            <a:solidFill>
                              <a:schemeClr val="tx2"/>
                            </a:solidFill>
                            <a:latin typeface="Cambria Math"/>
                            <a:ea typeface="Verdana" panose="020B0604030504040204" pitchFamily="34" charset="0"/>
                            <a:cs typeface="Verdana" panose="020B0604030504040204" pitchFamily="34" charset="0"/>
                          </a:rPr>
                          <m:t>2</m:t>
                        </m:r>
                      </m:e>
                      <m:sup>
                        <m:r>
                          <a:rPr lang="ru-RU" b="0" i="1" smtClean="0">
                            <a:solidFill>
                              <a:schemeClr val="tx2"/>
                            </a:solidFill>
                            <a:latin typeface="Cambria Math"/>
                            <a:ea typeface="Verdana" panose="020B0604030504040204" pitchFamily="34" charset="0"/>
                            <a:cs typeface="Verdana" panose="020B0604030504040204" pitchFamily="34" charset="0"/>
                          </a:rPr>
                          <m:t>32</m:t>
                        </m:r>
                      </m:sup>
                    </m:sSup>
                    <m:r>
                      <a:rPr lang="ru-RU" b="0" i="1" smtClean="0">
                        <a:solidFill>
                          <a:schemeClr val="tx2"/>
                        </a:solidFill>
                        <a:latin typeface="Cambria Math"/>
                        <a:ea typeface="Verdana" panose="020B0604030504040204" pitchFamily="34" charset="0"/>
                        <a:cs typeface="Verdana" panose="020B0604030504040204" pitchFamily="34" charset="0"/>
                      </a:rPr>
                      <m:t>∗</m:t>
                    </m:r>
                    <m:sSup>
                      <m:sSupPr>
                        <m:ctrlPr>
                          <a:rPr lang="ru-RU" i="1">
                            <a:solidFill>
                              <a:schemeClr val="tx2"/>
                            </a:solidFill>
                            <a:latin typeface="Cambria Math"/>
                            <a:ea typeface="Verdana" panose="020B0604030504040204" pitchFamily="34" charset="0"/>
                            <a:cs typeface="Verdana" panose="020B0604030504040204" pitchFamily="34" charset="0"/>
                          </a:rPr>
                        </m:ctrlPr>
                      </m:sSupPr>
                      <m:e>
                        <m:r>
                          <a:rPr lang="ru-RU" i="1">
                            <a:solidFill>
                              <a:schemeClr val="tx2"/>
                            </a:solidFill>
                            <a:latin typeface="Cambria Math"/>
                            <a:ea typeface="Verdana" panose="020B0604030504040204" pitchFamily="34" charset="0"/>
                            <a:cs typeface="Verdana" panose="020B0604030504040204" pitchFamily="34" charset="0"/>
                          </a:rPr>
                          <m:t>2</m:t>
                        </m:r>
                      </m:e>
                      <m:sup>
                        <m:r>
                          <a:rPr lang="ru-RU" i="1">
                            <a:solidFill>
                              <a:schemeClr val="tx2"/>
                            </a:solidFill>
                            <a:latin typeface="Cambria Math"/>
                            <a:ea typeface="Verdana" panose="020B0604030504040204" pitchFamily="34" charset="0"/>
                            <a:cs typeface="Verdana" panose="020B0604030504040204" pitchFamily="34" charset="0"/>
                          </a:rPr>
                          <m:t>32</m:t>
                        </m:r>
                      </m:sup>
                    </m:sSup>
                  </m:oMath>
                </a14:m>
                <a:endParaRPr lang="ru-RU"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a:spcBef>
                    <a:spcPts val="600"/>
                  </a:spcBef>
                </a:pPr>
                <a:r>
                  <a:rPr lang="ru-RU" dirty="0" smtClean="0">
                    <a:solidFill>
                      <a:schemeClr val="tx2"/>
                    </a:solidFill>
                    <a:latin typeface="Verdana" panose="020B0604030504040204" pitchFamily="34" charset="0"/>
                    <a:ea typeface="Verdana" panose="020B0604030504040204" pitchFamily="34" charset="0"/>
                    <a:cs typeface="Verdana" panose="020B0604030504040204" pitchFamily="34" charset="0"/>
                  </a:rPr>
                  <a:t>Если один тест </a:t>
                </a:r>
                <a:r>
                  <a:rPr lang="ru-RU" sz="1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идет</a:t>
                </a:r>
                <a:r>
                  <a:rPr lang="ru-RU" dirty="0" smtClean="0">
                    <a:solidFill>
                      <a:schemeClr val="tx2"/>
                    </a:solidFill>
                    <a:latin typeface="Verdana" panose="020B0604030504040204" pitchFamily="34" charset="0"/>
                    <a:ea typeface="Verdana" panose="020B0604030504040204" pitchFamily="34" charset="0"/>
                    <a:cs typeface="Verdana" panose="020B0604030504040204" pitchFamily="34" charset="0"/>
                  </a:rPr>
                  <a:t> 0.000001 сек, то все тесты идут 213503982 дня </a:t>
                </a:r>
                <a:endParaRPr lang="ru-RU"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 y="1944469"/>
                <a:ext cx="8305800" cy="951131"/>
              </a:xfrm>
              <a:prstGeom prst="rect">
                <a:avLst/>
              </a:prstGeom>
              <a:blipFill rotWithShape="1">
                <a:blip r:embed="rId4"/>
                <a:stretch>
                  <a:fillRect l="-1615" t="-7051" b="-14103"/>
                </a:stretch>
              </a:blipFill>
            </p:spPr>
            <p:txBody>
              <a:bodyPr/>
              <a:lstStyle/>
              <a:p>
                <a:r>
                  <a:rPr lang="ru-RU">
                    <a:noFill/>
                  </a:rPr>
                  <a:t> </a:t>
                </a:r>
              </a:p>
            </p:txBody>
          </p:sp>
        </mc:Fallback>
      </mc:AlternateContent>
      <p:sp>
        <p:nvSpPr>
          <p:cNvPr id="9" name="Rectangle 8"/>
          <p:cNvSpPr/>
          <p:nvPr/>
        </p:nvSpPr>
        <p:spPr>
          <a:xfrm>
            <a:off x="381000" y="3542437"/>
            <a:ext cx="8305800" cy="877163"/>
          </a:xfrm>
          <a:prstGeom prst="rect">
            <a:avLst/>
          </a:prstGeom>
        </p:spPr>
        <p:txBody>
          <a:bodyPr wrap="square">
            <a:spAutoFit/>
          </a:bodyPr>
          <a:lstStyle/>
          <a:p>
            <a:pPr marL="0" lvl="1" indent="0" algn="ctr">
              <a:buNone/>
            </a:pPr>
            <a:r>
              <a:rPr lang="ru-RU" sz="1700" dirty="0">
                <a:solidFill>
                  <a:schemeClr val="tx2"/>
                </a:solidFill>
                <a:latin typeface="Verdana" panose="020B0604030504040204" pitchFamily="34" charset="0"/>
                <a:ea typeface="Verdana" panose="020B0604030504040204" pitchFamily="34" charset="0"/>
                <a:cs typeface="Verdana" panose="020B0604030504040204" pitchFamily="34" charset="0"/>
              </a:rPr>
              <a:t>Невозможно создать набор тестов гарантирующий отсутствие </a:t>
            </a:r>
            <a:r>
              <a:rPr lang="ru-RU" sz="17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ошибок</a:t>
            </a:r>
          </a:p>
          <a:p>
            <a:pPr marL="0" lvl="1" indent="0" algn="ctr">
              <a:buNone/>
            </a:pPr>
            <a:endParaRPr lang="ru-RU" sz="17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0" lvl="1" indent="0" algn="ctr">
              <a:buNone/>
            </a:pPr>
            <a:r>
              <a:rPr lang="ru-RU" sz="1700" dirty="0">
                <a:solidFill>
                  <a:schemeClr val="tx2"/>
                </a:solidFill>
                <a:latin typeface="Verdana" panose="020B0604030504040204" pitchFamily="34" charset="0"/>
                <a:ea typeface="Verdana" panose="020B0604030504040204" pitchFamily="34" charset="0"/>
                <a:cs typeface="Verdana" panose="020B0604030504040204" pitchFamily="34" charset="0"/>
              </a:rPr>
              <a:t>Экономическая целесообразность создания полного набора тестов</a:t>
            </a:r>
          </a:p>
        </p:txBody>
      </p:sp>
    </p:spTree>
    <p:extLst>
      <p:ext uri="{BB962C8B-B14F-4D97-AF65-F5344CB8AC3E}">
        <p14:creationId xmlns:p14="http://schemas.microsoft.com/office/powerpoint/2010/main" val="5623009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Краткая История Тестирования</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До 1956 года тестирование=отладка</a:t>
            </a: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1957-1978 Тестирование – демонстрация выполнения требований. Осознание невозможности «исчерпывающего» тестирования</a:t>
            </a: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1979–1982 «период разрушения» цель – поиск ошибок</a:t>
            </a: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1983–1987 Цель – оценка продукта и измерение качества. Появление первых систем автоматизированного тестирования</a:t>
            </a: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1988-сейчас. Соответствие спецификациям, нахождение  дефектов, предотвращение дефектов</a:t>
            </a: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13</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283883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Принципы Тестирования (Майерс)</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143000"/>
            <a:ext cx="8229600" cy="4525963"/>
          </a:xfrm>
        </p:spPr>
        <p:txBody>
          <a:bodyPr>
            <a:noAutofit/>
          </a:bodyPr>
          <a:lstStyle/>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Необходимая часть тестового сценария – определение ожидаемого результата</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Програмист должен избегать тестирования собственных программ</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Организации следует избегать тестирования собственных программ</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Вдумчиво изучайте результаты каждого теста</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Тестовые сценарии должны разрабатываться для некорректных входных данных, так же как и для правильных и ожидаемых</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Определение что программа делает то что должна – лишь половина дела. Другая половина – проверка что программа не делает того чего не должна</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Избегайте исключения тестовых сценариев</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Не планируйте тесты в предположении, что ошибки не будут найдены</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Вероятность нахождения ошибок в секции программы прямо пропорциональна количеству уже найденых там ошибок</a:t>
            </a:r>
          </a:p>
          <a:p>
            <a:pPr marL="342900" lvl="1" indent="-342900">
              <a:buFont typeface="+mj-lt"/>
              <a:buAutoNum type="arabicPeriod"/>
            </a:pPr>
            <a:r>
              <a:rPr lang="ru-RU" sz="1600" dirty="0">
                <a:latin typeface="Verdana" panose="020B0604030504040204" pitchFamily="34" charset="0"/>
                <a:ea typeface="Verdana" panose="020B0604030504040204" pitchFamily="34" charset="0"/>
                <a:cs typeface="Verdana" panose="020B0604030504040204" pitchFamily="34" charset="0"/>
              </a:rPr>
              <a:t>Тестирование – исключительно творческая и интеллектуальная задача</a:t>
            </a: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14</a:t>
            </a:fld>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97822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Мифы </a:t>
            </a:r>
            <a:r>
              <a:rPr lang="ru-RU" dirty="0">
                <a:latin typeface="Verdana" panose="020B0604030504040204" pitchFamily="34" charset="0"/>
                <a:ea typeface="Verdana" panose="020B0604030504040204" pitchFamily="34" charset="0"/>
                <a:cs typeface="Verdana" panose="020B0604030504040204" pitchFamily="34" charset="0"/>
              </a:rPr>
              <a:t>О</a:t>
            </a:r>
            <a:r>
              <a:rPr lang="ru-RU" dirty="0" smtClean="0">
                <a:latin typeface="Verdana" panose="020B0604030504040204" pitchFamily="34" charset="0"/>
                <a:ea typeface="Verdana" panose="020B0604030504040204" pitchFamily="34" charset="0"/>
                <a:cs typeface="Verdana" panose="020B0604030504040204" pitchFamily="34" charset="0"/>
              </a:rPr>
              <a:t> Тестировании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447800"/>
            <a:ext cx="8229600" cy="4525963"/>
          </a:xfrm>
        </p:spPr>
        <p:txBody>
          <a:bodyPr>
            <a:normAutofit/>
          </a:bodyPr>
          <a:lstStyle/>
          <a:p>
            <a:pPr lvl="1"/>
            <a:r>
              <a:rPr lang="ru-RU" dirty="0">
                <a:latin typeface="Verdana" panose="020B0604030504040204" pitchFamily="34" charset="0"/>
                <a:ea typeface="Verdana" panose="020B0604030504040204" pitchFamily="34" charset="0"/>
                <a:cs typeface="Verdana" panose="020B0604030504040204" pitchFamily="34" charset="0"/>
              </a:rPr>
              <a:t>Цель тестирования – демонстрация отсутствия ошибок в продукте</a:t>
            </a:r>
          </a:p>
          <a:p>
            <a:pPr lvl="1"/>
            <a:r>
              <a:rPr lang="ru-RU" dirty="0">
                <a:latin typeface="Verdana" panose="020B0604030504040204" pitchFamily="34" charset="0"/>
                <a:ea typeface="Verdana" panose="020B0604030504040204" pitchFamily="34" charset="0"/>
                <a:cs typeface="Verdana" panose="020B0604030504040204" pitchFamily="34" charset="0"/>
              </a:rPr>
              <a:t>Есть код, который нет нужды тестировать</a:t>
            </a:r>
          </a:p>
          <a:p>
            <a:pPr lvl="1"/>
            <a:r>
              <a:rPr lang="ru-RU" dirty="0">
                <a:latin typeface="Verdana" panose="020B0604030504040204" pitchFamily="34" charset="0"/>
                <a:ea typeface="Verdana" panose="020B0604030504040204" pitchFamily="34" charset="0"/>
                <a:cs typeface="Verdana" panose="020B0604030504040204" pitchFamily="34" charset="0"/>
              </a:rPr>
              <a:t>Тестирование – это просто. Все способны тестировать</a:t>
            </a:r>
          </a:p>
          <a:p>
            <a:pPr lvl="1"/>
            <a:r>
              <a:rPr lang="ru-RU" dirty="0">
                <a:latin typeface="Verdana" panose="020B0604030504040204" pitchFamily="34" charset="0"/>
                <a:ea typeface="Verdana" panose="020B0604030504040204" pitchFamily="34" charset="0"/>
                <a:cs typeface="Verdana" panose="020B0604030504040204" pitchFamily="34" charset="0"/>
              </a:rPr>
              <a:t>Тестирование – случайный, не систематизируемый процесс</a:t>
            </a:r>
          </a:p>
          <a:p>
            <a:pPr lvl="1"/>
            <a:r>
              <a:rPr lang="ru-RU" dirty="0">
                <a:latin typeface="Verdana" panose="020B0604030504040204" pitchFamily="34" charset="0"/>
                <a:ea typeface="Verdana" panose="020B0604030504040204" pitchFamily="34" charset="0"/>
                <a:cs typeface="Verdana" panose="020B0604030504040204" pitchFamily="34" charset="0"/>
              </a:rPr>
              <a:t>Тестированию не нужно учиться</a:t>
            </a:r>
          </a:p>
          <a:p>
            <a:pPr lvl="1"/>
            <a:r>
              <a:rPr lang="ru-RU" dirty="0">
                <a:latin typeface="Verdana" panose="020B0604030504040204" pitchFamily="34" charset="0"/>
                <a:ea typeface="Verdana" panose="020B0604030504040204" pitchFamily="34" charset="0"/>
                <a:cs typeface="Verdana" panose="020B0604030504040204" pitchFamily="34" charset="0"/>
              </a:rPr>
              <a:t>Тестирование = отстутсвие карьерного роста</a:t>
            </a:r>
          </a:p>
          <a:p>
            <a:pPr lvl="1"/>
            <a:r>
              <a:rPr lang="ru-RU" dirty="0">
                <a:latin typeface="Verdana" panose="020B0604030504040204" pitchFamily="34" charset="0"/>
                <a:ea typeface="Verdana" panose="020B0604030504040204" pitchFamily="34" charset="0"/>
                <a:cs typeface="Verdana" panose="020B0604030504040204" pitchFamily="34" charset="0"/>
              </a:rPr>
              <a:t>Продукт может быть протестирован полностью</a:t>
            </a:r>
          </a:p>
          <a:p>
            <a:pPr lvl="1"/>
            <a:r>
              <a:rPr lang="ru-RU" dirty="0">
                <a:latin typeface="Verdana" panose="020B0604030504040204" pitchFamily="34" charset="0"/>
                <a:ea typeface="Verdana" panose="020B0604030504040204" pitchFamily="34" charset="0"/>
                <a:cs typeface="Verdana" panose="020B0604030504040204" pitchFamily="34" charset="0"/>
              </a:rPr>
              <a:t>Тестирование позволяет найти все дефекты продукта</a:t>
            </a:r>
          </a:p>
          <a:p>
            <a:pPr lvl="1"/>
            <a:r>
              <a:rPr lang="ru-RU" dirty="0">
                <a:latin typeface="Verdana" panose="020B0604030504040204" pitchFamily="34" charset="0"/>
                <a:ea typeface="Verdana" panose="020B0604030504040204" pitchFamily="34" charset="0"/>
                <a:cs typeface="Verdana" panose="020B0604030504040204" pitchFamily="34" charset="0"/>
              </a:rPr>
              <a:t>Все дефекты должны быть исправлены</a:t>
            </a:r>
          </a:p>
          <a:p>
            <a:pPr lvl="1"/>
            <a:r>
              <a:rPr lang="ru-RU" dirty="0">
                <a:latin typeface="Verdana" panose="020B0604030504040204" pitchFamily="34" charset="0"/>
                <a:ea typeface="Verdana" panose="020B0604030504040204" pitchFamily="34" charset="0"/>
                <a:cs typeface="Verdana" panose="020B0604030504040204" pitchFamily="34" charset="0"/>
              </a:rPr>
              <a:t>Автоматизированный тест эквивалентен аналогичному выполненому человеком</a:t>
            </a: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15</a:t>
            </a:fld>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86603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Материалы и источники</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92500" lnSpcReduction="20000"/>
          </a:bodyPr>
          <a:lstStyle/>
          <a:p>
            <a:pPr marL="342900" indent="-342900">
              <a:buAutoNum type="arabicPeriod"/>
            </a:pPr>
            <a:r>
              <a:rPr lang="en-US" sz="1800" dirty="0" smtClean="0">
                <a:latin typeface="Verdana" panose="020B0604030504040204" pitchFamily="34" charset="0"/>
                <a:ea typeface="Verdana" panose="020B0604030504040204" pitchFamily="34" charset="0"/>
                <a:cs typeface="Verdana" panose="020B0604030504040204" pitchFamily="34" charset="0"/>
              </a:rPr>
              <a:t>The </a:t>
            </a:r>
            <a:r>
              <a:rPr lang="en-US" sz="1800" dirty="0">
                <a:latin typeface="Verdana" panose="020B0604030504040204" pitchFamily="34" charset="0"/>
                <a:ea typeface="Verdana" panose="020B0604030504040204" pitchFamily="34" charset="0"/>
                <a:cs typeface="Verdana" panose="020B0604030504040204" pitchFamily="34" charset="0"/>
              </a:rPr>
              <a:t>Art of Software Testing. </a:t>
            </a:r>
            <a:r>
              <a:rPr lang="en-US" sz="1800" dirty="0" err="1">
                <a:latin typeface="Verdana" panose="020B0604030504040204" pitchFamily="34" charset="0"/>
                <a:ea typeface="Verdana" panose="020B0604030504040204" pitchFamily="34" charset="0"/>
                <a:cs typeface="Verdana" panose="020B0604030504040204" pitchFamily="34" charset="0"/>
              </a:rPr>
              <a:t>Glenford</a:t>
            </a:r>
            <a:r>
              <a:rPr lang="en-US" sz="1800" dirty="0">
                <a:latin typeface="Verdana" panose="020B0604030504040204" pitchFamily="34" charset="0"/>
                <a:ea typeface="Verdana" panose="020B0604030504040204" pitchFamily="34" charset="0"/>
                <a:cs typeface="Verdana" panose="020B0604030504040204" pitchFamily="34" charset="0"/>
              </a:rPr>
              <a:t> J. </a:t>
            </a:r>
            <a:r>
              <a:rPr lang="en-US" sz="1800" dirty="0" smtClean="0">
                <a:latin typeface="Verdana" panose="020B0604030504040204" pitchFamily="34" charset="0"/>
                <a:ea typeface="Verdana" panose="020B0604030504040204" pitchFamily="34" charset="0"/>
                <a:cs typeface="Verdana" panose="020B0604030504040204" pitchFamily="34" charset="0"/>
              </a:rPr>
              <a:t>Myers</a:t>
            </a: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2"/>
              <a:buAutoNum type="arabicPeriod"/>
            </a:pPr>
            <a:r>
              <a:rPr lang="en-US" sz="1800" dirty="0" smtClean="0">
                <a:latin typeface="Verdana" panose="020B0604030504040204" pitchFamily="34" charset="0"/>
                <a:ea typeface="Verdana" panose="020B0604030504040204" pitchFamily="34" charset="0"/>
                <a:cs typeface="Verdana" panose="020B0604030504040204" pitchFamily="34" charset="0"/>
                <a:hlinkClick r:id="rId3"/>
              </a:rPr>
              <a:t>Methods of software Quality Improvement.</a:t>
            </a:r>
            <a:r>
              <a:rPr lang="en-US" sz="1800" dirty="0" smtClean="0">
                <a:latin typeface="Verdana" panose="020B0604030504040204" pitchFamily="34" charset="0"/>
                <a:ea typeface="Verdana" panose="020B0604030504040204" pitchFamily="34" charset="0"/>
                <a:cs typeface="Verdana" panose="020B0604030504040204" pitchFamily="34" charset="0"/>
              </a:rPr>
              <a:t> Amir </a:t>
            </a:r>
            <a:r>
              <a:rPr lang="en-US" sz="1800" dirty="0" err="1" smtClean="0">
                <a:latin typeface="Verdana" panose="020B0604030504040204" pitchFamily="34" charset="0"/>
                <a:ea typeface="Verdana" panose="020B0604030504040204" pitchFamily="34" charset="0"/>
                <a:cs typeface="Verdana" panose="020B0604030504040204" pitchFamily="34" charset="0"/>
              </a:rPr>
              <a:t>Sejminovic</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Farshid</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Atachi</a:t>
            </a:r>
            <a:endParaRPr lang="en-US"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2"/>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Блог Майкла </a:t>
            </a:r>
            <a:r>
              <a:rPr lang="ru-RU" sz="1800" dirty="0" err="1" smtClean="0">
                <a:latin typeface="Verdana" panose="020B0604030504040204" pitchFamily="34" charset="0"/>
                <a:ea typeface="Verdana" panose="020B0604030504040204" pitchFamily="34" charset="0"/>
                <a:cs typeface="Verdana" panose="020B0604030504040204" pitchFamily="34" charset="0"/>
              </a:rPr>
              <a:t>Болтона</a:t>
            </a:r>
            <a:r>
              <a:rPr lang="ru-RU"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hlinkClick r:id="rId4"/>
              </a:rPr>
              <a:t>http://www.developsense.com/blog</a:t>
            </a:r>
            <a:r>
              <a:rPr lang="ru-RU" sz="18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Wingdings 2"/>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Блог «255» ступеней (</a:t>
            </a:r>
            <a:r>
              <a:rPr lang="en-US" sz="1800" dirty="0">
                <a:latin typeface="Verdana" panose="020B0604030504040204" pitchFamily="34" charset="0"/>
                <a:ea typeface="Verdana" panose="020B0604030504040204" pitchFamily="34" charset="0"/>
                <a:cs typeface="Verdana" panose="020B0604030504040204" pitchFamily="34" charset="0"/>
                <a:hlinkClick r:id="rId4"/>
              </a:rPr>
              <a:t>http://www.developsense.com/blog</a:t>
            </a:r>
            <a:r>
              <a:rPr lang="ru-RU" sz="18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Wingdings 2"/>
              <a:buAutoNum type="arabicPeriod"/>
            </a:pPr>
            <a:r>
              <a:rPr lang="ru-RU" sz="1800" dirty="0" smtClean="0">
                <a:latin typeface="Verdana" panose="020B0604030504040204" pitchFamily="34" charset="0"/>
                <a:ea typeface="Verdana" panose="020B0604030504040204" pitchFamily="34" charset="0"/>
                <a:cs typeface="Verdana" panose="020B0604030504040204" pitchFamily="34" charset="0"/>
              </a:rPr>
              <a:t>Википедия: </a:t>
            </a:r>
          </a:p>
          <a:p>
            <a:pPr marL="617220" lvl="1" indent="-342900">
              <a:buFont typeface="Wingdings 2"/>
              <a:buAutoNum type="arabicPeriod"/>
            </a:pPr>
            <a:r>
              <a:rPr lang="en-US" sz="1300" dirty="0" smtClean="0">
                <a:latin typeface="Verdana" panose="020B0604030504040204" pitchFamily="34" charset="0"/>
                <a:ea typeface="Verdana" panose="020B0604030504040204" pitchFamily="34" charset="0"/>
                <a:cs typeface="Verdana" panose="020B0604030504040204" pitchFamily="34" charset="0"/>
                <a:hlinkClick r:id="rId5"/>
              </a:rPr>
              <a:t>http</a:t>
            </a:r>
            <a:r>
              <a:rPr lang="en-US" sz="1300" dirty="0">
                <a:latin typeface="Verdana" panose="020B0604030504040204" pitchFamily="34" charset="0"/>
                <a:ea typeface="Verdana" panose="020B0604030504040204" pitchFamily="34" charset="0"/>
                <a:cs typeface="Verdana" panose="020B0604030504040204" pitchFamily="34" charset="0"/>
                <a:hlinkClick r:id="rId5"/>
              </a:rPr>
              <a:t>://</a:t>
            </a:r>
            <a:r>
              <a:rPr lang="en-US" sz="1300" dirty="0" smtClean="0">
                <a:latin typeface="Verdana" panose="020B0604030504040204" pitchFamily="34" charset="0"/>
                <a:ea typeface="Verdana" panose="020B0604030504040204" pitchFamily="34" charset="0"/>
                <a:cs typeface="Verdana" panose="020B0604030504040204" pitchFamily="34" charset="0"/>
                <a:hlinkClick r:id="rId5"/>
              </a:rPr>
              <a:t>en.wikipedia.org/wiki/List_of_software_bugs</a:t>
            </a:r>
            <a:endParaRPr lang="ru-RU" sz="1300" dirty="0">
              <a:latin typeface="Verdana" panose="020B0604030504040204" pitchFamily="34" charset="0"/>
              <a:ea typeface="Verdana" panose="020B0604030504040204" pitchFamily="34" charset="0"/>
              <a:cs typeface="Verdana" panose="020B0604030504040204" pitchFamily="34" charset="0"/>
            </a:endParaRPr>
          </a:p>
          <a:p>
            <a:pPr marL="617220" lvl="1" indent="-342900">
              <a:buFont typeface="Wingdings 2"/>
              <a:buAutoNum type="arabicPeriod"/>
            </a:pPr>
            <a:r>
              <a:rPr lang="en-US" sz="1300" dirty="0">
                <a:latin typeface="Verdana" panose="020B0604030504040204" pitchFamily="34" charset="0"/>
                <a:ea typeface="Verdana" panose="020B0604030504040204" pitchFamily="34" charset="0"/>
                <a:cs typeface="Verdana" panose="020B0604030504040204" pitchFamily="34" charset="0"/>
              </a:rPr>
              <a:t>http://en.wikiversity.org/wiki/Software_testing/history_of_testing</a:t>
            </a:r>
          </a:p>
          <a:p>
            <a:pPr marL="342900" indent="-342900">
              <a:buFont typeface="Wingdings 2"/>
              <a:buAutoNum type="arabicPeriod"/>
            </a:pPr>
            <a:r>
              <a:rPr lang="en-US" sz="1800" dirty="0">
                <a:latin typeface="Verdana" panose="020B0604030504040204" pitchFamily="34" charset="0"/>
                <a:ea typeface="Verdana" panose="020B0604030504040204" pitchFamily="34" charset="0"/>
                <a:cs typeface="Verdana" panose="020B0604030504040204" pitchFamily="34" charset="0"/>
                <a:hlinkClick r:id="rId6"/>
              </a:rPr>
              <a:t>http://</a:t>
            </a:r>
            <a:r>
              <a:rPr lang="en-US" sz="1800" dirty="0" smtClean="0">
                <a:latin typeface="Verdana" panose="020B0604030504040204" pitchFamily="34" charset="0"/>
                <a:ea typeface="Verdana" panose="020B0604030504040204" pitchFamily="34" charset="0"/>
                <a:cs typeface="Verdana" panose="020B0604030504040204" pitchFamily="34" charset="0"/>
                <a:hlinkClick r:id="rId6"/>
              </a:rPr>
              <a:t>www.exforsys.com/tutorials/testing/software-testing-myths.html</a:t>
            </a: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2"/>
              <a:buAutoNum type="arabicPeriod"/>
            </a:pPr>
            <a:r>
              <a:rPr lang="en-US" sz="1800" dirty="0" err="1" smtClean="0">
                <a:latin typeface="Verdana" panose="020B0604030504040204" pitchFamily="34" charset="0"/>
                <a:ea typeface="Verdana" panose="020B0604030504040204" pitchFamily="34" charset="0"/>
                <a:cs typeface="Verdana" panose="020B0604030504040204" pitchFamily="34" charset="0"/>
              </a:rPr>
              <a:t>TestingGeek</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hlinkClick r:id="rId7"/>
              </a:rPr>
              <a:t>http://</a:t>
            </a:r>
            <a:r>
              <a:rPr lang="en-US" sz="1800" dirty="0" smtClean="0">
                <a:latin typeface="Verdana" panose="020B0604030504040204" pitchFamily="34" charset="0"/>
                <a:ea typeface="Verdana" panose="020B0604030504040204" pitchFamily="34" charset="0"/>
                <a:cs typeface="Verdana" panose="020B0604030504040204" pitchFamily="34" charset="0"/>
                <a:hlinkClick r:id="rId7"/>
              </a:rPr>
              <a:t>www.testinggeek.com/what-is-not-software-testing-exploring-myths</a:t>
            </a:r>
            <a:endParaRPr lang="en-US"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2"/>
              <a:buAutoNum type="arabicPeriod"/>
            </a:pPr>
            <a:r>
              <a:rPr lang="en-US" sz="1800" dirty="0" smtClean="0">
                <a:latin typeface="Verdana" panose="020B0604030504040204" pitchFamily="34" charset="0"/>
                <a:ea typeface="Verdana" panose="020B0604030504040204" pitchFamily="34" charset="0"/>
                <a:cs typeface="Verdana" panose="020B0604030504040204" pitchFamily="34" charset="0"/>
              </a:rPr>
              <a:t>Alan </a:t>
            </a:r>
            <a:r>
              <a:rPr lang="en-US" sz="1800" dirty="0" err="1" smtClean="0">
                <a:latin typeface="Verdana" panose="020B0604030504040204" pitchFamily="34" charset="0"/>
                <a:ea typeface="Verdana" panose="020B0604030504040204" pitchFamily="34" charset="0"/>
                <a:cs typeface="Verdana" panose="020B0604030504040204" pitchFamily="34" charset="0"/>
              </a:rPr>
              <a:t>Myrvold</a:t>
            </a:r>
            <a:r>
              <a:rPr lang="en-US" sz="1800" dirty="0">
                <a:latin typeface="Verdana" panose="020B0604030504040204" pitchFamily="34" charset="0"/>
                <a:ea typeface="Verdana" panose="020B0604030504040204" pitchFamily="34" charset="0"/>
                <a:cs typeface="Verdana" panose="020B0604030504040204" pitchFamily="34" charset="0"/>
              </a:rPr>
              <a:t> blog </a:t>
            </a:r>
            <a:r>
              <a:rPr lang="en-US" sz="1800" dirty="0">
                <a:latin typeface="Verdana" panose="020B0604030504040204" pitchFamily="34" charset="0"/>
                <a:ea typeface="Verdana" panose="020B0604030504040204" pitchFamily="34" charset="0"/>
                <a:cs typeface="Verdana" panose="020B0604030504040204" pitchFamily="34" charset="0"/>
                <a:hlinkClick r:id="rId8"/>
              </a:rPr>
              <a:t>http://testapprentice.com/2011/02/21/software-testing-myths</a:t>
            </a:r>
            <a:r>
              <a:rPr lang="en-US" sz="1800" dirty="0" smtClean="0">
                <a:latin typeface="Verdana" panose="020B0604030504040204" pitchFamily="34" charset="0"/>
                <a:ea typeface="Verdana" panose="020B0604030504040204" pitchFamily="34" charset="0"/>
                <a:cs typeface="Verdana" panose="020B0604030504040204" pitchFamily="34" charset="0"/>
                <a:hlinkClick r:id="rId8"/>
              </a:rPr>
              <a:t>/</a:t>
            </a:r>
            <a:r>
              <a:rPr lang="en-US" sz="1800" dirty="0" smtClean="0">
                <a:latin typeface="Verdana" panose="020B0604030504040204" pitchFamily="34" charset="0"/>
                <a:ea typeface="Verdana" panose="020B0604030504040204" pitchFamily="34" charset="0"/>
                <a:cs typeface="Verdana" panose="020B0604030504040204" pitchFamily="34" charset="0"/>
              </a:rPr>
              <a:t> </a:t>
            </a: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2"/>
              <a:buAutoNum type="arabicPeriod"/>
            </a:pPr>
            <a:r>
              <a:rPr lang="en-US" sz="1800" dirty="0">
                <a:latin typeface="Verdana" panose="020B0604030504040204" pitchFamily="34" charset="0"/>
                <a:ea typeface="Verdana" panose="020B0604030504040204" pitchFamily="34" charset="0"/>
                <a:cs typeface="Verdana" panose="020B0604030504040204" pitchFamily="34" charset="0"/>
              </a:rPr>
              <a:t>http://www.wired.com/software/coolapps/news/2005/11/69355?currentPage=all</a:t>
            </a:r>
            <a:endParaRPr lang="ru-RU"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2"/>
              <a:buAutoNum type="arabicPeriod"/>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2"/>
              <a:buAutoNum type="arabicPeriod"/>
            </a:pPr>
            <a:endParaRPr lang="en-US"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2"/>
              <a:buAutoNum type="arabicPeriod"/>
            </a:pPr>
            <a:endParaRPr lang="ru-RU" sz="1800" dirty="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16</a:t>
            </a:fld>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11368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988746"/>
          </a:xfrm>
        </p:spPr>
        <p:txBody>
          <a:bodyPr/>
          <a:lstStyle/>
          <a:p>
            <a:r>
              <a:rPr lang="ru-RU" dirty="0" smtClean="0"/>
              <a:t>Некоторые ошибки тестирования</a:t>
            </a:r>
            <a:endParaRPr lang="ru-RU" dirty="0"/>
          </a:p>
        </p:txBody>
      </p:sp>
    </p:spTree>
    <p:extLst>
      <p:ext uri="{BB962C8B-B14F-4D97-AF65-F5344CB8AC3E}">
        <p14:creationId xmlns:p14="http://schemas.microsoft.com/office/powerpoint/2010/main" val="1033856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планирования</a:t>
            </a:r>
            <a:endParaRPr lang="ru-RU" dirty="0"/>
          </a:p>
        </p:txBody>
      </p:sp>
      <p:sp>
        <p:nvSpPr>
          <p:cNvPr id="3" name="Content Placeholder 2"/>
          <p:cNvSpPr>
            <a:spLocks noGrp="1"/>
          </p:cNvSpPr>
          <p:nvPr>
            <p:ph idx="1"/>
          </p:nvPr>
        </p:nvSpPr>
        <p:spPr>
          <a:xfrm>
            <a:off x="457200" y="1219200"/>
            <a:ext cx="8229600" cy="4525963"/>
          </a:xfrm>
        </p:spPr>
        <p:txBody>
          <a:bodyPr>
            <a:normAutofit fontScale="92500" lnSpcReduction="10000"/>
          </a:bodyPr>
          <a:lstStyle/>
          <a:p>
            <a:r>
              <a:rPr lang="ru-RU" dirty="0" smtClean="0"/>
              <a:t>Цель:</a:t>
            </a:r>
          </a:p>
          <a:p>
            <a:pPr marL="342900" indent="-342900">
              <a:buFont typeface="Arial" panose="020B0604020202020204" pitchFamily="34" charset="0"/>
              <a:buChar char="•"/>
            </a:pPr>
            <a:r>
              <a:rPr lang="ru-RU" dirty="0" smtClean="0"/>
              <a:t>Фокусировка на конкретном модуле</a:t>
            </a:r>
          </a:p>
          <a:p>
            <a:pPr marL="342900" indent="-342900">
              <a:buFont typeface="Arial" panose="020B0604020202020204" pitchFamily="34" charset="0"/>
              <a:buChar char="•"/>
            </a:pPr>
            <a:r>
              <a:rPr lang="ru-RU" dirty="0" smtClean="0"/>
              <a:t>«Распыление» сил</a:t>
            </a:r>
          </a:p>
          <a:p>
            <a:r>
              <a:rPr lang="ru-RU" dirty="0" smtClean="0"/>
              <a:t>Сроки:</a:t>
            </a:r>
          </a:p>
          <a:p>
            <a:pPr marL="342900" indent="-342900">
              <a:buFont typeface="Arial" panose="020B0604020202020204" pitchFamily="34" charset="0"/>
              <a:buChar char="•"/>
            </a:pPr>
            <a:r>
              <a:rPr lang="ru-RU" dirty="0" smtClean="0"/>
              <a:t>Позднее начало тестирования</a:t>
            </a:r>
          </a:p>
          <a:p>
            <a:pPr marL="342900" indent="-342900">
              <a:buFont typeface="Arial" panose="020B0604020202020204" pitchFamily="34" charset="0"/>
              <a:buChar char="•"/>
            </a:pPr>
            <a:r>
              <a:rPr lang="ru-RU" dirty="0" smtClean="0"/>
              <a:t>Позднее тестирование конкретной области (безопасность, производительность)</a:t>
            </a:r>
          </a:p>
          <a:p>
            <a:pPr marL="342900" indent="-342900">
              <a:buFont typeface="Arial" panose="020B0604020202020204" pitchFamily="34" charset="0"/>
              <a:buChar char="•"/>
            </a:pPr>
            <a:r>
              <a:rPr lang="ru-RU" dirty="0" smtClean="0"/>
              <a:t>Плохое планирование времени на исправление найденных проблем</a:t>
            </a:r>
          </a:p>
          <a:p>
            <a:r>
              <a:rPr lang="ru-RU" dirty="0" smtClean="0"/>
              <a:t>Исполнение планов:</a:t>
            </a:r>
            <a:endParaRPr lang="ru-RU" dirty="0"/>
          </a:p>
          <a:p>
            <a:pPr marL="342900" indent="-342900">
              <a:buFont typeface="Arial" panose="020B0604020202020204" pitchFamily="34" charset="0"/>
              <a:buChar char="•"/>
            </a:pPr>
            <a:r>
              <a:rPr lang="ru-RU" dirty="0" smtClean="0"/>
              <a:t>Строгое следование планам без оценки ситуации  («</a:t>
            </a:r>
            <a:r>
              <a:rPr lang="en-US" dirty="0" smtClean="0"/>
              <a:t>So</a:t>
            </a:r>
            <a:r>
              <a:rPr lang="en-US" dirty="0"/>
              <a:t>, winter's early this year. We're </a:t>
            </a:r>
            <a:r>
              <a:rPr lang="en-US" u="sng" dirty="0"/>
              <a:t>still</a:t>
            </a:r>
            <a:r>
              <a:rPr lang="en-US" dirty="0"/>
              <a:t> going to invade Russia</a:t>
            </a:r>
            <a:r>
              <a:rPr lang="en-US" dirty="0" smtClean="0"/>
              <a:t>.</a:t>
            </a:r>
            <a:r>
              <a:rPr lang="ru-RU" dirty="0" smtClean="0"/>
              <a:t>»</a:t>
            </a:r>
            <a:r>
              <a:rPr lang="ru-RU" b="1" dirty="0" smtClean="0"/>
              <a:t>)</a:t>
            </a:r>
            <a:endParaRPr lang="en-US" dirty="0"/>
          </a:p>
          <a:p>
            <a:endParaRPr lang="ru-RU" dirty="0"/>
          </a:p>
        </p:txBody>
      </p:sp>
    </p:spTree>
    <p:extLst>
      <p:ext uri="{BB962C8B-B14F-4D97-AF65-F5344CB8AC3E}">
        <p14:creationId xmlns:p14="http://schemas.microsoft.com/office/powerpoint/2010/main" val="2187462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Ответственность команды тестирования</a:t>
            </a:r>
            <a:endParaRPr lang="ru-RU"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ru-RU" dirty="0" smtClean="0"/>
              <a:t>Принятие решения о готовности продукта к выпуску</a:t>
            </a:r>
          </a:p>
          <a:p>
            <a:pPr marL="342900" indent="-342900">
              <a:buFont typeface="Arial" panose="020B0604020202020204" pitchFamily="34" charset="0"/>
              <a:buChar char="•"/>
            </a:pPr>
            <a:r>
              <a:rPr lang="ru-RU" dirty="0" smtClean="0"/>
              <a:t>Назначение «крайними» при нахождение проблем потребителем/заказчиком</a:t>
            </a:r>
          </a:p>
          <a:p>
            <a:pPr marL="342900" indent="-342900">
              <a:buFont typeface="Arial" panose="020B0604020202020204" pitchFamily="34" charset="0"/>
              <a:buChar char="•"/>
            </a:pPr>
            <a:r>
              <a:rPr lang="ru-RU" dirty="0" smtClean="0"/>
              <a:t>Не вовлечение команды тестирования в цикл разработки:	</a:t>
            </a:r>
          </a:p>
          <a:p>
            <a:pPr marL="914400" lvl="2" indent="-342900">
              <a:buFont typeface="Arial" panose="020B0604020202020204" pitchFamily="34" charset="0"/>
              <a:buChar char="•"/>
            </a:pPr>
            <a:r>
              <a:rPr lang="ru-RU" dirty="0" smtClean="0"/>
              <a:t>Не можем влиять на сроки</a:t>
            </a:r>
          </a:p>
          <a:p>
            <a:pPr marL="914400" lvl="2" indent="-342900">
              <a:buFont typeface="Arial" panose="020B0604020202020204" pitchFamily="34" charset="0"/>
              <a:buChar char="•"/>
            </a:pPr>
            <a:r>
              <a:rPr lang="ru-RU" dirty="0" smtClean="0"/>
              <a:t>Не можем улучшить тестируемость продукта</a:t>
            </a:r>
            <a:endParaRPr lang="ru-RU" dirty="0"/>
          </a:p>
        </p:txBody>
      </p:sp>
    </p:spTree>
    <p:extLst>
      <p:ext uri="{BB962C8B-B14F-4D97-AF65-F5344CB8AC3E}">
        <p14:creationId xmlns:p14="http://schemas.microsoft.com/office/powerpoint/2010/main" val="486486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Варианты Определения Дефекта</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04800" y="1066800"/>
            <a:ext cx="8503920" cy="4873752"/>
          </a:xfrm>
        </p:spPr>
        <p:txBody>
          <a:bodyPr>
            <a:noAutofit/>
          </a:bodyPr>
          <a:lstStyle/>
          <a:p>
            <a:pPr marL="0" indent="0">
              <a:buNone/>
            </a:pPr>
            <a:r>
              <a:rPr lang="ru-RU" sz="1800" dirty="0">
                <a:solidFill>
                  <a:srgbClr val="007CC5"/>
                </a:solidFill>
                <a:latin typeface="Verdana" panose="020B0604030504040204" pitchFamily="34" charset="0"/>
                <a:ea typeface="Verdana" panose="020B0604030504040204" pitchFamily="34" charset="0"/>
                <a:cs typeface="Verdana" panose="020B0604030504040204" pitchFamily="34" charset="0"/>
              </a:rPr>
              <a:t>Дефект – отличие поведения программы от</a:t>
            </a:r>
          </a:p>
          <a:p>
            <a:pPr lvl="1"/>
            <a:r>
              <a:rPr lang="ru-RU" dirty="0">
                <a:latin typeface="Verdana" panose="020B0604030504040204" pitchFamily="34" charset="0"/>
                <a:ea typeface="Verdana" panose="020B0604030504040204" pitchFamily="34" charset="0"/>
                <a:cs typeface="Verdana" panose="020B0604030504040204" pitchFamily="34" charset="0"/>
              </a:rPr>
              <a:t>Спецификаций продукта:</a:t>
            </a:r>
            <a:r>
              <a:rPr lang="ru-RU" sz="2200" dirty="0">
                <a:latin typeface="Verdana" panose="020B0604030504040204" pitchFamily="34" charset="0"/>
                <a:ea typeface="Verdana" panose="020B0604030504040204" pitchFamily="34" charset="0"/>
                <a:cs typeface="Verdana" panose="020B0604030504040204" pitchFamily="34" charset="0"/>
              </a:rPr>
              <a:t>	</a:t>
            </a:r>
          </a:p>
          <a:p>
            <a:pPr marL="274320" lvl="1" indent="0">
              <a:buNone/>
            </a:pPr>
            <a:r>
              <a:rPr lang="ru-RU" dirty="0">
                <a:solidFill>
                  <a:srgbClr val="007CC5"/>
                </a:solidFill>
                <a:latin typeface="Verdana" panose="020B0604030504040204" pitchFamily="34" charset="0"/>
                <a:ea typeface="Verdana" panose="020B0604030504040204" pitchFamily="34" charset="0"/>
                <a:cs typeface="Verdana" panose="020B0604030504040204" pitchFamily="34" charset="0"/>
              </a:rPr>
              <a:t>              Калькулятор считает, что 2х2=5</a:t>
            </a:r>
          </a:p>
          <a:p>
            <a:pPr marL="274320" lvl="1" indent="0">
              <a:buNone/>
            </a:pPr>
            <a:endParaRPr lang="ru-RU" dirty="0">
              <a:solidFill>
                <a:srgbClr val="007CC5"/>
              </a:solidFill>
              <a:latin typeface="Verdana" panose="020B0604030504040204" pitchFamily="34" charset="0"/>
              <a:ea typeface="Verdana" panose="020B0604030504040204" pitchFamily="34" charset="0"/>
              <a:cs typeface="Verdana" panose="020B0604030504040204" pitchFamily="34" charset="0"/>
            </a:endParaRPr>
          </a:p>
          <a:p>
            <a:pPr marL="274320" lvl="1">
              <a:buClr>
                <a:schemeClr val="accent1"/>
              </a:buClr>
              <a:buSzPct val="85000"/>
              <a:buFont typeface="Wingdings 2"/>
              <a:buChar char=""/>
            </a:pPr>
            <a:r>
              <a:rPr lang="ru-RU" dirty="0">
                <a:latin typeface="Verdana" panose="020B0604030504040204" pitchFamily="34" charset="0"/>
                <a:ea typeface="Verdana" panose="020B0604030504040204" pitchFamily="34" charset="0"/>
                <a:cs typeface="Verdana" panose="020B0604030504040204" pitchFamily="34" charset="0"/>
              </a:rPr>
              <a:t>Ожиданий пользователя, не определенных спецификацией продукта:</a:t>
            </a:r>
            <a:r>
              <a:rPr lang="ru-RU" dirty="0">
                <a:solidFill>
                  <a:srgbClr val="007CC5"/>
                </a:solidFill>
                <a:latin typeface="Verdana" panose="020B0604030504040204" pitchFamily="34" charset="0"/>
                <a:ea typeface="Verdana" panose="020B0604030504040204" pitchFamily="34" charset="0"/>
                <a:cs typeface="Verdana" panose="020B0604030504040204" pitchFamily="34" charset="0"/>
              </a:rPr>
              <a:t>	</a:t>
            </a:r>
          </a:p>
          <a:p>
            <a:pPr marL="274320" lvl="1" indent="0" algn="ctr">
              <a:buNone/>
            </a:pPr>
            <a:r>
              <a:rPr lang="ru-RU" dirty="0">
                <a:solidFill>
                  <a:srgbClr val="007CC5"/>
                </a:solidFill>
                <a:latin typeface="Verdana" panose="020B0604030504040204" pitchFamily="34" charset="0"/>
                <a:ea typeface="Verdana" panose="020B0604030504040204" pitchFamily="34" charset="0"/>
                <a:cs typeface="Verdana" panose="020B0604030504040204" pitchFamily="34" charset="0"/>
              </a:rPr>
              <a:t>	   </a:t>
            </a:r>
            <a:r>
              <a:rPr lang="ru-RU" dirty="0" smtClean="0">
                <a:solidFill>
                  <a:srgbClr val="007CC5"/>
                </a:solidFill>
                <a:latin typeface="Verdana" panose="020B0604030504040204" pitchFamily="34" charset="0"/>
                <a:ea typeface="Verdana" panose="020B0604030504040204" pitchFamily="34" charset="0"/>
                <a:cs typeface="Verdana" panose="020B0604030504040204" pitchFamily="34" charset="0"/>
              </a:rPr>
              <a:t>Невозможность вывести документ на печать в программе обработки документов </a:t>
            </a:r>
            <a:endParaRPr lang="ru-RU" dirty="0">
              <a:solidFill>
                <a:srgbClr val="007CC5"/>
              </a:solidFill>
              <a:latin typeface="Verdana" panose="020B0604030504040204" pitchFamily="34" charset="0"/>
              <a:ea typeface="Verdana" panose="020B0604030504040204" pitchFamily="34" charset="0"/>
              <a:cs typeface="Verdana" panose="020B0604030504040204" pitchFamily="34" charset="0"/>
            </a:endParaRPr>
          </a:p>
          <a:p>
            <a:pPr marL="274320" lvl="1" indent="0">
              <a:buNone/>
            </a:pPr>
            <a:endParaRPr lang="ru-RU" dirty="0">
              <a:solidFill>
                <a:srgbClr val="007C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dirty="0">
                <a:solidFill>
                  <a:srgbClr val="007CC5"/>
                </a:solidFill>
                <a:latin typeface="Verdana" panose="020B0604030504040204" pitchFamily="34" charset="0"/>
                <a:ea typeface="Verdana" panose="020B0604030504040204" pitchFamily="34" charset="0"/>
                <a:cs typeface="Verdana" panose="020B0604030504040204" pitchFamily="34" charset="0"/>
              </a:rPr>
              <a:t>Дефект или нет?</a:t>
            </a:r>
          </a:p>
          <a:p>
            <a:pPr lvl="1"/>
            <a:r>
              <a:rPr lang="en-US" dirty="0" smtClean="0">
                <a:latin typeface="Verdana" panose="020B0604030504040204" pitchFamily="34" charset="0"/>
                <a:ea typeface="Verdana" panose="020B0604030504040204" pitchFamily="34" charset="0"/>
                <a:cs typeface="Verdana" panose="020B0604030504040204" pitchFamily="34" charset="0"/>
              </a:rPr>
              <a:t>FAT32 </a:t>
            </a:r>
            <a:r>
              <a:rPr lang="ru-RU" dirty="0">
                <a:latin typeface="Verdana" panose="020B0604030504040204" pitchFamily="34" charset="0"/>
                <a:ea typeface="Verdana" panose="020B0604030504040204" pitchFamily="34" charset="0"/>
                <a:cs typeface="Verdana" panose="020B0604030504040204" pitchFamily="34" charset="0"/>
              </a:rPr>
              <a:t>не может работать с файлами размером больше 4ГБ</a:t>
            </a:r>
          </a:p>
          <a:p>
            <a:pPr lvl="1"/>
            <a:r>
              <a:rPr lang="ru-RU" dirty="0">
                <a:latin typeface="Verdana" panose="020B0604030504040204" pitchFamily="34" charset="0"/>
                <a:ea typeface="Verdana" panose="020B0604030504040204" pitchFamily="34" charset="0"/>
                <a:cs typeface="Verdana" panose="020B0604030504040204" pitchFamily="34" charset="0"/>
              </a:rPr>
              <a:t>Не можем перекодировать фильм за долю секунды</a:t>
            </a:r>
          </a:p>
          <a:p>
            <a:pPr lvl="1"/>
            <a:r>
              <a:rPr lang="ru-RU" dirty="0" smtClean="0">
                <a:latin typeface="Verdana" panose="020B0604030504040204" pitchFamily="34" charset="0"/>
                <a:ea typeface="Verdana" panose="020B0604030504040204" pitchFamily="34" charset="0"/>
                <a:cs typeface="Verdana" panose="020B0604030504040204" pitchFamily="34" charset="0"/>
              </a:rPr>
              <a:t>Программа </a:t>
            </a:r>
            <a:r>
              <a:rPr lang="ru-RU" dirty="0">
                <a:latin typeface="Verdana" panose="020B0604030504040204" pitchFamily="34" charset="0"/>
                <a:ea typeface="Verdana" panose="020B0604030504040204" pitchFamily="34" charset="0"/>
                <a:cs typeface="Verdana" panose="020B0604030504040204" pitchFamily="34" charset="0"/>
              </a:rPr>
              <a:t>не удаляет за собой временные файлы</a:t>
            </a:r>
          </a:p>
          <a:p>
            <a:pPr lvl="1"/>
            <a:r>
              <a:rPr lang="ru-RU" dirty="0">
                <a:latin typeface="Verdana" panose="020B0604030504040204" pitchFamily="34" charset="0"/>
                <a:ea typeface="Verdana" panose="020B0604030504040204" pitchFamily="34" charset="0"/>
                <a:cs typeface="Verdana" panose="020B0604030504040204" pitchFamily="34" charset="0"/>
              </a:rPr>
              <a:t>«Стандартный» калькулятор не умеет считать синусы</a:t>
            </a:r>
          </a:p>
          <a:p>
            <a:pPr marL="0" lvl="1" indent="0">
              <a:buClr>
                <a:schemeClr val="accent1"/>
              </a:buClr>
              <a:buSzPct val="85000"/>
              <a:buNone/>
            </a:pPr>
            <a:r>
              <a:rPr lang="ru-RU" dirty="0">
                <a:solidFill>
                  <a:srgbClr val="007CC5"/>
                </a:solidFill>
                <a:latin typeface="Verdana" panose="020B0604030504040204" pitchFamily="34" charset="0"/>
                <a:ea typeface="Verdana" panose="020B0604030504040204" pitchFamily="34" charset="0"/>
                <a:cs typeface="Verdana" panose="020B0604030504040204" pitchFamily="34" charset="0"/>
              </a:rPr>
              <a:t> </a:t>
            </a:r>
          </a:p>
          <a:p>
            <a:pPr marL="274320" lvl="1" indent="0">
              <a:buNone/>
            </a:pP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2</a:t>
            </a:fld>
            <a:endParaRPr lang="en-US" dirty="0"/>
          </a:p>
        </p:txBody>
      </p:sp>
    </p:spTree>
    <p:extLst>
      <p:ext uri="{BB962C8B-B14F-4D97-AF65-F5344CB8AC3E}">
        <p14:creationId xmlns:p14="http://schemas.microsoft.com/office/powerpoint/2010/main" val="3879925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Области тестирования</a:t>
            </a:r>
            <a:endParaRPr lang="ru-RU"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ru-RU" dirty="0" smtClean="0"/>
              <a:t>Тенденция к перевесу функционального тестирования</a:t>
            </a:r>
          </a:p>
          <a:p>
            <a:pPr marL="342900" indent="-342900">
              <a:buFont typeface="Arial" panose="020B0604020202020204" pitchFamily="34" charset="0"/>
              <a:buChar char="•"/>
            </a:pPr>
            <a:r>
              <a:rPr lang="ru-RU" dirty="0" smtClean="0"/>
              <a:t>Часто забывают о конфигурационном тестировании</a:t>
            </a:r>
          </a:p>
          <a:p>
            <a:pPr marL="342900" indent="-342900">
              <a:buFont typeface="Arial" panose="020B0604020202020204" pitchFamily="34" charset="0"/>
              <a:buChar char="•"/>
            </a:pPr>
            <a:r>
              <a:rPr lang="ru-RU" dirty="0" smtClean="0"/>
              <a:t>Слишком большое доверие к бета-тестированию</a:t>
            </a:r>
          </a:p>
          <a:p>
            <a:pPr marL="342900" indent="-342900">
              <a:buFont typeface="Arial" panose="020B0604020202020204" pitchFamily="34" charset="0"/>
              <a:buChar char="•"/>
            </a:pPr>
            <a:r>
              <a:rPr lang="ru-RU" dirty="0" smtClean="0"/>
              <a:t>Неправильная оценка областей риска</a:t>
            </a:r>
            <a:endParaRPr lang="en-US" dirty="0" smtClean="0"/>
          </a:p>
          <a:p>
            <a:pPr marL="342900" indent="-342900">
              <a:buFont typeface="Arial" panose="020B0604020202020204" pitchFamily="34" charset="0"/>
              <a:buChar char="•"/>
            </a:pPr>
            <a:r>
              <a:rPr lang="ru-RU" dirty="0" smtClean="0"/>
              <a:t>Концентрация на положительных тестах</a:t>
            </a:r>
            <a:endParaRPr lang="ru-RU" dirty="0"/>
          </a:p>
        </p:txBody>
      </p:sp>
    </p:spTree>
    <p:extLst>
      <p:ext uri="{BB962C8B-B14F-4D97-AF65-F5344CB8AC3E}">
        <p14:creationId xmlns:p14="http://schemas.microsoft.com/office/powerpoint/2010/main" val="421214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Персонал для тестирования</a:t>
            </a:r>
            <a:endParaRPr lang="ru-RU"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ru-RU" dirty="0" smtClean="0"/>
              <a:t>Временная работа для новых сотрудников</a:t>
            </a:r>
          </a:p>
          <a:p>
            <a:pPr marL="342900" indent="-342900">
              <a:buFont typeface="Arial" panose="020B0604020202020204" pitchFamily="34" charset="0"/>
              <a:buChar char="•"/>
            </a:pPr>
            <a:r>
              <a:rPr lang="ru-RU" dirty="0" smtClean="0"/>
              <a:t>Набор </a:t>
            </a:r>
            <a:r>
              <a:rPr lang="ru-RU" dirty="0" err="1" smtClean="0"/>
              <a:t>тестировщиков</a:t>
            </a:r>
            <a:r>
              <a:rPr lang="ru-RU" dirty="0" smtClean="0"/>
              <a:t> из неудавшихся программистов</a:t>
            </a:r>
          </a:p>
          <a:p>
            <a:pPr marL="342900" indent="-342900">
              <a:buFont typeface="Arial" panose="020B0604020202020204" pitchFamily="34" charset="0"/>
              <a:buChar char="•"/>
            </a:pPr>
            <a:r>
              <a:rPr lang="ru-RU" dirty="0" smtClean="0"/>
              <a:t>Тестирование – просто и любой с этим справится</a:t>
            </a:r>
          </a:p>
          <a:p>
            <a:pPr marL="342900" indent="-342900">
              <a:buFont typeface="Arial" panose="020B0604020202020204" pitchFamily="34" charset="0"/>
              <a:buChar char="•"/>
            </a:pPr>
            <a:r>
              <a:rPr lang="ru-RU" dirty="0" err="1" smtClean="0"/>
              <a:t>Тестировщики</a:t>
            </a:r>
            <a:r>
              <a:rPr lang="ru-RU" dirty="0" smtClean="0"/>
              <a:t> не должны знать предметную область</a:t>
            </a:r>
          </a:p>
          <a:p>
            <a:pPr marL="342900" indent="-342900">
              <a:buFont typeface="Arial" panose="020B0604020202020204" pitchFamily="34" charset="0"/>
              <a:buChar char="•"/>
            </a:pPr>
            <a:r>
              <a:rPr lang="ru-RU" dirty="0" err="1" smtClean="0"/>
              <a:t>Тестировщики</a:t>
            </a:r>
            <a:r>
              <a:rPr lang="ru-RU" dirty="0" smtClean="0"/>
              <a:t> должны уметь программировать</a:t>
            </a:r>
          </a:p>
          <a:p>
            <a:pPr marL="342900" indent="-342900">
              <a:buFont typeface="Arial" panose="020B0604020202020204" pitchFamily="34" charset="0"/>
              <a:buChar char="•"/>
            </a:pPr>
            <a:r>
              <a:rPr lang="ru-RU" dirty="0" smtClean="0"/>
              <a:t>Пространственное или организационное разделение </a:t>
            </a:r>
            <a:r>
              <a:rPr lang="ru-RU" dirty="0" err="1" smtClean="0"/>
              <a:t>тестировщиков</a:t>
            </a:r>
            <a:r>
              <a:rPr lang="ru-RU" dirty="0" smtClean="0"/>
              <a:t> и разработчиков</a:t>
            </a:r>
          </a:p>
          <a:p>
            <a:pPr marL="342900" indent="-342900">
              <a:buFont typeface="Arial" panose="020B0604020202020204" pitchFamily="34" charset="0"/>
              <a:buChar char="•"/>
            </a:pPr>
            <a:endParaRPr lang="ru-RU" dirty="0" smtClean="0"/>
          </a:p>
          <a:p>
            <a:pPr marL="342900" indent="-342900">
              <a:buFont typeface="Arial" panose="020B0604020202020204" pitchFamily="34" charset="0"/>
              <a:buChar char="•"/>
            </a:pPr>
            <a:endParaRPr lang="ru-RU" dirty="0"/>
          </a:p>
        </p:txBody>
      </p:sp>
    </p:spTree>
    <p:extLst>
      <p:ext uri="{BB962C8B-B14F-4D97-AF65-F5344CB8AC3E}">
        <p14:creationId xmlns:p14="http://schemas.microsoft.com/office/powerpoint/2010/main" val="382503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отношений/мышления</a:t>
            </a:r>
            <a:endParaRPr lang="ru-RU"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ru-RU" dirty="0" smtClean="0"/>
              <a:t>Противопоставление команд тестирования и разработки</a:t>
            </a:r>
          </a:p>
          <a:p>
            <a:pPr marL="342900" indent="-342900">
              <a:buFont typeface="Arial" panose="020B0604020202020204" pitchFamily="34" charset="0"/>
              <a:buChar char="•"/>
            </a:pPr>
            <a:r>
              <a:rPr lang="ru-RU" dirty="0" smtClean="0"/>
              <a:t>Отсутствие уважения к работе коллег</a:t>
            </a:r>
          </a:p>
          <a:p>
            <a:pPr marL="342900" indent="-342900">
              <a:buFont typeface="Arial" panose="020B0604020202020204" pitchFamily="34" charset="0"/>
              <a:buChar char="•"/>
            </a:pPr>
            <a:r>
              <a:rPr lang="ru-RU" dirty="0" smtClean="0"/>
              <a:t>Концентрация только на своей области - «это ответственность того парня»</a:t>
            </a:r>
          </a:p>
          <a:p>
            <a:pPr marL="342900" indent="-342900">
              <a:buFont typeface="Arial" panose="020B0604020202020204" pitchFamily="34" charset="0"/>
              <a:buChar char="•"/>
            </a:pPr>
            <a:r>
              <a:rPr lang="ru-RU" dirty="0" smtClean="0"/>
              <a:t>Увлеченность метриками и индикаторами</a:t>
            </a:r>
          </a:p>
          <a:p>
            <a:pPr marL="342900" indent="-342900">
              <a:buFont typeface="Arial" panose="020B0604020202020204" pitchFamily="34" charset="0"/>
              <a:buChar char="•"/>
            </a:pPr>
            <a:r>
              <a:rPr lang="ru-RU" dirty="0" smtClean="0"/>
              <a:t>Отсутствие понимания конечной цели действий (притча о 3 камнетесах)</a:t>
            </a:r>
            <a:endParaRPr lang="ru-RU" dirty="0"/>
          </a:p>
        </p:txBody>
      </p:sp>
    </p:spTree>
    <p:extLst>
      <p:ext uri="{BB962C8B-B14F-4D97-AF65-F5344CB8AC3E}">
        <p14:creationId xmlns:p14="http://schemas.microsoft.com/office/powerpoint/2010/main" val="113880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Тестировщик за работой</a:t>
            </a:r>
            <a:endParaRPr lang="ru-RU"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ru-RU" dirty="0" smtClean="0"/>
              <a:t>Больше внимания уделяется запуску тестов чем их дизайну</a:t>
            </a:r>
          </a:p>
          <a:p>
            <a:pPr marL="342900" indent="-342900">
              <a:buFont typeface="Arial" panose="020B0604020202020204" pitchFamily="34" charset="0"/>
              <a:buChar char="•"/>
            </a:pPr>
            <a:r>
              <a:rPr lang="ru-RU" dirty="0" smtClean="0"/>
              <a:t>Не проанализированные результаты тестов (особенно автоматических)</a:t>
            </a:r>
          </a:p>
          <a:p>
            <a:pPr marL="342900" indent="-342900">
              <a:buFont typeface="Arial" panose="020B0604020202020204" pitchFamily="34" charset="0"/>
              <a:buChar char="•"/>
            </a:pPr>
            <a:r>
              <a:rPr lang="ru-RU" dirty="0" smtClean="0"/>
              <a:t>Невнимательность к побочным эффектам и «странностям»</a:t>
            </a:r>
          </a:p>
          <a:p>
            <a:pPr marL="342900" indent="-342900">
              <a:buFont typeface="Arial" panose="020B0604020202020204" pitchFamily="34" charset="0"/>
              <a:buChar char="•"/>
            </a:pPr>
            <a:r>
              <a:rPr lang="ru-RU" dirty="0" smtClean="0"/>
              <a:t>Тестирование только </a:t>
            </a:r>
            <a:r>
              <a:rPr lang="ru-RU" smtClean="0"/>
              <a:t>части продукта</a:t>
            </a:r>
            <a:r>
              <a:rPr lang="ru-RU" dirty="0" smtClean="0"/>
              <a:t/>
            </a:r>
            <a:br>
              <a:rPr lang="ru-RU" dirty="0" smtClean="0"/>
            </a:br>
            <a:endParaRPr lang="ru-RU" dirty="0"/>
          </a:p>
        </p:txBody>
      </p:sp>
      <p:pic>
        <p:nvPicPr>
          <p:cNvPr id="1026" name="Picture 2" descr="http://www.exampler.com/testing-com/writings/classic/imag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267200"/>
            <a:ext cx="5334000" cy="220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Плохой отчет о найденных проблемах</a:t>
            </a:r>
            <a:endParaRPr lang="ru-RU"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ru-RU" dirty="0" smtClean="0"/>
              <a:t>Неинформативный заголовок</a:t>
            </a:r>
          </a:p>
          <a:p>
            <a:pPr marL="342900" indent="-342900">
              <a:buFont typeface="Arial" panose="020B0604020202020204" pitchFamily="34" charset="0"/>
              <a:buChar char="•"/>
            </a:pPr>
            <a:r>
              <a:rPr lang="ru-RU" dirty="0" smtClean="0"/>
              <a:t>Не указана конфигурация системы для воспроизведения</a:t>
            </a:r>
          </a:p>
          <a:p>
            <a:pPr marL="342900" indent="-342900">
              <a:buFont typeface="Arial" panose="020B0604020202020204" pitchFamily="34" charset="0"/>
              <a:buChar char="•"/>
            </a:pPr>
            <a:r>
              <a:rPr lang="ru-RU" dirty="0" smtClean="0"/>
              <a:t>Не указаны шаги для воспроизведения</a:t>
            </a:r>
          </a:p>
          <a:p>
            <a:pPr marL="342900" indent="-342900">
              <a:buFont typeface="Arial" panose="020B0604020202020204" pitchFamily="34" charset="0"/>
              <a:buChar char="•"/>
            </a:pPr>
            <a:r>
              <a:rPr lang="ru-RU" dirty="0" smtClean="0"/>
              <a:t>Не указана сама проблема</a:t>
            </a:r>
          </a:p>
          <a:p>
            <a:pPr marL="342900" indent="-342900">
              <a:buFont typeface="Arial" panose="020B0604020202020204" pitchFamily="34" charset="0"/>
              <a:buChar char="•"/>
            </a:pPr>
            <a:r>
              <a:rPr lang="ru-RU" dirty="0" smtClean="0"/>
              <a:t>Нет объяснения почему наблюдаемое поведение является проблемой</a:t>
            </a:r>
          </a:p>
          <a:p>
            <a:pPr marL="342900" indent="-342900">
              <a:buFont typeface="Arial" panose="020B0604020202020204" pitchFamily="34" charset="0"/>
              <a:buChar char="•"/>
            </a:pPr>
            <a:r>
              <a:rPr lang="ru-RU" dirty="0" smtClean="0"/>
              <a:t>Неправильно указан приоритет/важность</a:t>
            </a:r>
          </a:p>
          <a:p>
            <a:pPr marL="342900" indent="-342900">
              <a:buFont typeface="Arial" panose="020B0604020202020204" pitchFamily="34" charset="0"/>
              <a:buChar char="•"/>
            </a:pPr>
            <a:endParaRPr lang="ru-RU" dirty="0"/>
          </a:p>
        </p:txBody>
      </p:sp>
    </p:spTree>
    <p:extLst>
      <p:ext uri="{BB962C8B-B14F-4D97-AF65-F5344CB8AC3E}">
        <p14:creationId xmlns:p14="http://schemas.microsoft.com/office/powerpoint/2010/main" val="225235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Понятие Программы</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219201"/>
            <a:ext cx="8229600" cy="457200"/>
          </a:xfrm>
        </p:spPr>
        <p:txBody>
          <a:bodyPr>
            <a:noAutofit/>
          </a:bodyPr>
          <a:lstStyle/>
          <a:p>
            <a:pPr marL="0" indent="0">
              <a:buNone/>
            </a:pPr>
            <a:r>
              <a:rPr lang="ru-RU" sz="1800" b="1" dirty="0">
                <a:solidFill>
                  <a:schemeClr val="tx2"/>
                </a:solidFill>
                <a:latin typeface="Verdana" panose="020B0604030504040204" pitchFamily="34" charset="0"/>
                <a:ea typeface="Verdana" panose="020B0604030504040204" pitchFamily="34" charset="0"/>
                <a:cs typeface="Verdana" panose="020B0604030504040204" pitchFamily="34" charset="0"/>
              </a:rPr>
              <a:t>Программа </a:t>
            </a:r>
            <a:r>
              <a:rPr lang="ru-RU" sz="1800" dirty="0" smtClean="0">
                <a:latin typeface="Verdana" panose="020B0604030504040204" pitchFamily="34" charset="0"/>
                <a:ea typeface="Verdana" panose="020B0604030504040204" pitchFamily="34" charset="0"/>
                <a:cs typeface="Verdana" panose="020B0604030504040204" pitchFamily="34" charset="0"/>
              </a:rPr>
              <a:t>– </a:t>
            </a:r>
            <a:r>
              <a:rPr lang="ru-RU" sz="1800" dirty="0">
                <a:solidFill>
                  <a:schemeClr val="tx2"/>
                </a:solidFill>
                <a:latin typeface="Verdana" panose="020B0604030504040204" pitchFamily="34" charset="0"/>
                <a:ea typeface="Verdana" panose="020B0604030504040204" pitchFamily="34" charset="0"/>
                <a:cs typeface="Verdana" panose="020B0604030504040204" pitchFamily="34" charset="0"/>
              </a:rPr>
              <a:t>набор </a:t>
            </a:r>
            <a:r>
              <a:rPr lang="ru-RU" sz="18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инструкций и данных, исполнимых </a:t>
            </a:r>
            <a:r>
              <a:rPr lang="ru-RU" sz="1800" dirty="0">
                <a:solidFill>
                  <a:schemeClr val="tx2"/>
                </a:solidFill>
                <a:latin typeface="Verdana" panose="020B0604030504040204" pitchFamily="34" charset="0"/>
                <a:ea typeface="Verdana" panose="020B0604030504040204" pitchFamily="34" charset="0"/>
                <a:cs typeface="Verdana" panose="020B0604030504040204" pitchFamily="34" charset="0"/>
              </a:rPr>
              <a:t>компьютером</a:t>
            </a:r>
          </a:p>
          <a:p>
            <a:endParaRPr lang="ru-RU"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ru-RU" sz="18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369518" y="2581870"/>
            <a:ext cx="8077200" cy="923330"/>
          </a:xfrm>
          <a:prstGeom prst="rect">
            <a:avLst/>
          </a:prstGeom>
        </p:spPr>
        <p:txBody>
          <a:bodyPr wrap="square">
            <a:spAutoFit/>
          </a:bodyPr>
          <a:lstStyle/>
          <a:p>
            <a:r>
              <a:rPr lang="ru-RU" b="1" dirty="0">
                <a:solidFill>
                  <a:schemeClr val="tx2"/>
                </a:solidFill>
                <a:latin typeface="Verdana" panose="020B0604030504040204" pitchFamily="34" charset="0"/>
                <a:ea typeface="Verdana" panose="020B0604030504040204" pitchFamily="34" charset="0"/>
                <a:cs typeface="Verdana" panose="020B0604030504040204" pitchFamily="34" charset="0"/>
              </a:rPr>
              <a:t>Дом</a:t>
            </a: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 – постройка, предназначенная для жилья людей</a:t>
            </a:r>
          </a:p>
          <a:p>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В таком </a:t>
            </a:r>
            <a:r>
              <a:rPr lang="ru-RU" dirty="0" smtClean="0">
                <a:solidFill>
                  <a:schemeClr val="tx2"/>
                </a:solidFill>
                <a:latin typeface="Verdana" panose="020B0604030504040204" pitchFamily="34" charset="0"/>
                <a:ea typeface="Verdana" panose="020B0604030504040204" pitchFamily="34" charset="0"/>
                <a:cs typeface="Verdana" panose="020B0604030504040204" pitchFamily="34" charset="0"/>
              </a:rPr>
              <a:t>определении </a:t>
            </a: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есть цель и заинтересованные лица </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b="1" dirty="0">
                <a:solidFill>
                  <a:schemeClr val="tx2"/>
                </a:solidFill>
                <a:latin typeface="Verdana" panose="020B0604030504040204" pitchFamily="34" charset="0"/>
                <a:ea typeface="Verdana" panose="020B0604030504040204" pitchFamily="34" charset="0"/>
                <a:cs typeface="Verdana" panose="020B0604030504040204" pitchFamily="34" charset="0"/>
              </a:rPr>
              <a:t>stakeholder</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ru-RU"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389351" y="3524071"/>
            <a:ext cx="8297449" cy="1200329"/>
          </a:xfrm>
          <a:prstGeom prst="rect">
            <a:avLst/>
          </a:prstGeom>
        </p:spPr>
        <p:txBody>
          <a:bodyPr wrap="square">
            <a:spAutoFit/>
          </a:bodyPr>
          <a:lstStyle/>
          <a:p>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Заинтересованное лицо (</a:t>
            </a:r>
            <a:r>
              <a:rPr lang="en-US" b="1" dirty="0">
                <a:solidFill>
                  <a:schemeClr val="tx2"/>
                </a:solidFill>
                <a:latin typeface="Verdana" panose="020B0604030504040204" pitchFamily="34" charset="0"/>
                <a:ea typeface="Verdana" panose="020B0604030504040204" pitchFamily="34" charset="0"/>
                <a:cs typeface="Verdana" panose="020B0604030504040204" pitchFamily="34" charset="0"/>
              </a:rPr>
              <a:t>stakeholder</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 - </a:t>
            </a: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любой человек, на которого влияет:</a:t>
            </a:r>
          </a:p>
          <a:p>
            <a:pPr marL="285750" indent="-285750">
              <a:buFont typeface="Arial" panose="020B0604020202020204" pitchFamily="34" charset="0"/>
              <a:buChar char="•"/>
            </a:pP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Успех или неудача проекта создания программы</a:t>
            </a:r>
          </a:p>
          <a:p>
            <a:pPr marL="285750" indent="-285750">
              <a:buFont typeface="Arial" panose="020B0604020202020204" pitchFamily="34" charset="0"/>
              <a:buChar char="•"/>
            </a:pP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Действия или бездействие программы</a:t>
            </a:r>
          </a:p>
        </p:txBody>
      </p:sp>
      <p:sp>
        <p:nvSpPr>
          <p:cNvPr id="6" name="Rectangle 5"/>
          <p:cNvSpPr/>
          <p:nvPr/>
        </p:nvSpPr>
        <p:spPr>
          <a:xfrm>
            <a:off x="377868" y="4800600"/>
            <a:ext cx="8385132" cy="1754326"/>
          </a:xfrm>
          <a:prstGeom prst="rect">
            <a:avLst/>
          </a:prstGeom>
        </p:spPr>
        <p:txBody>
          <a:bodyPr wrap="square">
            <a:spAutoFit/>
          </a:bodyPr>
          <a:lstStyle/>
          <a:p>
            <a:r>
              <a:rPr lang="ru-RU" b="1" dirty="0">
                <a:solidFill>
                  <a:schemeClr val="tx2"/>
                </a:solidFill>
                <a:latin typeface="Verdana" panose="020B0604030504040204" pitchFamily="34" charset="0"/>
                <a:ea typeface="Verdana" panose="020B0604030504040204" pitchFamily="34" charset="0"/>
                <a:cs typeface="Verdana" panose="020B0604030504040204" pitchFamily="34" charset="0"/>
              </a:rPr>
              <a:t>Программа</a:t>
            </a: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 – </a:t>
            </a:r>
          </a:p>
          <a:p>
            <a:pPr marL="285750" indent="-285750">
              <a:buFont typeface="Arial" panose="020B0604020202020204" pitchFamily="34" charset="0"/>
              <a:buChar char="•"/>
            </a:pP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Общение</a:t>
            </a:r>
          </a:p>
          <a:p>
            <a:pPr marL="285750" indent="-285750">
              <a:buFont typeface="Arial" panose="020B0604020202020204" pitchFamily="34" charset="0"/>
              <a:buChar char="•"/>
            </a:pP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между людьми или компьютерами</a:t>
            </a:r>
          </a:p>
          <a:p>
            <a:pPr marL="285750" indent="-285750">
              <a:buFont typeface="Arial" panose="020B0604020202020204" pitchFamily="34" charset="0"/>
              <a:buChar char="•"/>
            </a:pP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Разнесенными во времени и пространстве</a:t>
            </a:r>
          </a:p>
          <a:p>
            <a:pPr marL="285750" indent="-285750">
              <a:buFont typeface="Arial" panose="020B0604020202020204" pitchFamily="34" charset="0"/>
              <a:buChar char="•"/>
            </a:pP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Содержащее </a:t>
            </a:r>
            <a:r>
              <a:rPr lang="ru-RU" dirty="0" smtClean="0">
                <a:solidFill>
                  <a:schemeClr val="tx2"/>
                </a:solidFill>
                <a:latin typeface="Verdana" panose="020B0604030504040204" pitchFamily="34" charset="0"/>
                <a:ea typeface="Verdana" panose="020B0604030504040204" pitchFamily="34" charset="0"/>
                <a:cs typeface="Verdana" panose="020B0604030504040204" pitchFamily="34" charset="0"/>
              </a:rPr>
              <a:t>инструкции, </a:t>
            </a: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которые могут быть исполнены компьютером</a:t>
            </a:r>
          </a:p>
        </p:txBody>
      </p:sp>
      <p:sp>
        <p:nvSpPr>
          <p:cNvPr id="7" name="Rectangle 6"/>
          <p:cNvSpPr/>
          <p:nvPr/>
        </p:nvSpPr>
        <p:spPr>
          <a:xfrm>
            <a:off x="381000" y="1868269"/>
            <a:ext cx="8382000" cy="646331"/>
          </a:xfrm>
          <a:prstGeom prst="rect">
            <a:avLst/>
          </a:prstGeom>
        </p:spPr>
        <p:txBody>
          <a:bodyPr wrap="square">
            <a:spAutoFit/>
          </a:bodyPr>
          <a:lstStyle/>
          <a:p>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Тогда, </a:t>
            </a:r>
            <a:r>
              <a:rPr lang="ru-RU" b="1" dirty="0">
                <a:solidFill>
                  <a:schemeClr val="tx2"/>
                </a:solidFill>
                <a:latin typeface="Verdana" panose="020B0604030504040204" pitchFamily="34" charset="0"/>
                <a:ea typeface="Verdana" panose="020B0604030504040204" pitchFamily="34" charset="0"/>
                <a:cs typeface="Verdana" panose="020B0604030504040204" pitchFamily="34" charset="0"/>
              </a:rPr>
              <a:t>Дом</a:t>
            </a:r>
            <a:r>
              <a:rPr lang="ru-RU" dirty="0">
                <a:solidFill>
                  <a:schemeClr val="tx2"/>
                </a:solidFill>
                <a:latin typeface="Verdana" panose="020B0604030504040204" pitchFamily="34" charset="0"/>
                <a:ea typeface="Verdana" panose="020B0604030504040204" pitchFamily="34" charset="0"/>
                <a:cs typeface="Verdana" panose="020B0604030504040204" pitchFamily="34" charset="0"/>
              </a:rPr>
              <a:t> – набор стройматериалов, собранных согласно чертежам</a:t>
            </a:r>
          </a:p>
        </p:txBody>
      </p:sp>
      <p:sp>
        <p:nvSpPr>
          <p:cNvPr id="8"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3</a:t>
            </a:fld>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96710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Дефект	</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265237"/>
            <a:ext cx="8229600" cy="4525963"/>
          </a:xfrm>
        </p:spPr>
        <p:txBody>
          <a:bodyPr>
            <a:noAutofit/>
          </a:bodyPr>
          <a:lstStyle/>
          <a:p>
            <a:pPr marL="0" lvl="1" indent="0">
              <a:buNone/>
            </a:pPr>
            <a:r>
              <a:rPr lang="ru-RU" sz="2200" b="1" dirty="0" smtClean="0">
                <a:latin typeface="Verdana" panose="020B0604030504040204" pitchFamily="34" charset="0"/>
                <a:ea typeface="Verdana" panose="020B0604030504040204" pitchFamily="34" charset="0"/>
                <a:cs typeface="Verdana" panose="020B0604030504040204" pitchFamily="34" charset="0"/>
              </a:rPr>
              <a:t>Дефект</a:t>
            </a:r>
            <a:r>
              <a:rPr lang="ru-RU" sz="2200" dirty="0" smtClean="0">
                <a:latin typeface="Verdana" panose="020B0604030504040204" pitchFamily="34" charset="0"/>
                <a:ea typeface="Verdana" panose="020B0604030504040204" pitchFamily="34" charset="0"/>
                <a:cs typeface="Verdana" panose="020B0604030504040204" pitchFamily="34" charset="0"/>
              </a:rPr>
              <a:t> - </a:t>
            </a:r>
            <a:r>
              <a:rPr lang="ru-RU" sz="2200" dirty="0">
                <a:latin typeface="Verdana" panose="020B0604030504040204" pitchFamily="34" charset="0"/>
                <a:ea typeface="Verdana" panose="020B0604030504040204" pitchFamily="34" charset="0"/>
                <a:cs typeface="Verdana" panose="020B0604030504040204" pitchFamily="34" charset="0"/>
              </a:rPr>
              <a:t>атрибут программы, который:</a:t>
            </a:r>
            <a:endParaRPr lang="en-US" sz="2200" dirty="0">
              <a:latin typeface="Verdana" panose="020B0604030504040204" pitchFamily="34" charset="0"/>
              <a:ea typeface="Verdana" panose="020B0604030504040204" pitchFamily="34" charset="0"/>
              <a:cs typeface="Verdana" panose="020B0604030504040204" pitchFamily="34" charset="0"/>
            </a:endParaRPr>
          </a:p>
          <a:p>
            <a:pPr lvl="1"/>
            <a:r>
              <a:rPr lang="ru-RU" sz="2200" dirty="0">
                <a:latin typeface="Verdana" panose="020B0604030504040204" pitchFamily="34" charset="0"/>
                <a:ea typeface="Verdana" panose="020B0604030504040204" pitchFamily="34" charset="0"/>
                <a:cs typeface="Verdana" panose="020B0604030504040204" pitchFamily="34" charset="0"/>
              </a:rPr>
              <a:t>Уменьшает ценность для </a:t>
            </a:r>
            <a:r>
              <a:rPr lang="ru-RU" sz="2200" dirty="0" smtClean="0">
                <a:latin typeface="Verdana" panose="020B0604030504040204" pitchFamily="34" charset="0"/>
                <a:ea typeface="Verdana" panose="020B0604030504040204" pitchFamily="34" charset="0"/>
                <a:cs typeface="Verdana" panose="020B0604030504040204" pitchFamily="34" charset="0"/>
              </a:rPr>
              <a:t>«важных» заинтересованных </a:t>
            </a:r>
            <a:r>
              <a:rPr lang="ru-RU" sz="2200" dirty="0">
                <a:latin typeface="Verdana" panose="020B0604030504040204" pitchFamily="34" charset="0"/>
                <a:ea typeface="Verdana" panose="020B0604030504040204" pitchFamily="34" charset="0"/>
                <a:cs typeface="Verdana" panose="020B0604030504040204" pitchFamily="34" charset="0"/>
              </a:rPr>
              <a:t>лиц</a:t>
            </a:r>
          </a:p>
          <a:p>
            <a:pPr lvl="1"/>
            <a:r>
              <a:rPr lang="ru-RU" sz="2200" dirty="0">
                <a:latin typeface="Verdana" panose="020B0604030504040204" pitchFamily="34" charset="0"/>
                <a:ea typeface="Verdana" panose="020B0604030504040204" pitchFamily="34" charset="0"/>
                <a:cs typeface="Verdana" panose="020B0604030504040204" pitchFamily="34" charset="0"/>
              </a:rPr>
              <a:t>Увеличивает ценность для </a:t>
            </a:r>
            <a:r>
              <a:rPr lang="ru-RU" sz="2200" dirty="0" smtClean="0">
                <a:latin typeface="Verdana" panose="020B0604030504040204" pitchFamily="34" charset="0"/>
                <a:ea typeface="Verdana" panose="020B0604030504040204" pitchFamily="34" charset="0"/>
                <a:cs typeface="Verdana" panose="020B0604030504040204" pitchFamily="34" charset="0"/>
              </a:rPr>
              <a:t>«враждебных» </a:t>
            </a:r>
            <a:r>
              <a:rPr lang="ru-RU" sz="2200" dirty="0">
                <a:latin typeface="Verdana" panose="020B0604030504040204" pitchFamily="34" charset="0"/>
                <a:ea typeface="Verdana" panose="020B0604030504040204" pitchFamily="34" charset="0"/>
                <a:cs typeface="Verdana" panose="020B0604030504040204" pitchFamily="34" charset="0"/>
              </a:rPr>
              <a:t>заинтересованных лиц</a:t>
            </a:r>
          </a:p>
          <a:p>
            <a:pPr lvl="1"/>
            <a:r>
              <a:rPr lang="ru-RU" sz="2200" dirty="0">
                <a:latin typeface="Verdana" panose="020B0604030504040204" pitchFamily="34" charset="0"/>
                <a:ea typeface="Verdana" panose="020B0604030504040204" pitchFamily="34" charset="0"/>
                <a:cs typeface="Verdana" panose="020B0604030504040204" pitchFamily="34" charset="0"/>
              </a:rPr>
              <a:t>Без </a:t>
            </a:r>
            <a:r>
              <a:rPr lang="ru-RU" sz="2200" dirty="0" smtClean="0">
                <a:latin typeface="Verdana" panose="020B0604030504040204" pitchFamily="34" charset="0"/>
                <a:ea typeface="Verdana" panose="020B0604030504040204" pitchFamily="34" charset="0"/>
                <a:cs typeface="Verdana" panose="020B0604030504040204" pitchFamily="34" charset="0"/>
              </a:rPr>
              <a:t>соответствующей </a:t>
            </a:r>
            <a:r>
              <a:rPr lang="ru-RU" sz="2200" dirty="0">
                <a:latin typeface="Verdana" panose="020B0604030504040204" pitchFamily="34" charset="0"/>
                <a:ea typeface="Verdana" panose="020B0604030504040204" pitchFamily="34" charset="0"/>
                <a:cs typeface="Verdana" panose="020B0604030504040204" pitchFamily="34" charset="0"/>
              </a:rPr>
              <a:t>компенсирующей пользы</a:t>
            </a:r>
          </a:p>
          <a:p>
            <a:pPr marL="0" lvl="1" indent="0">
              <a:buNone/>
            </a:pPr>
            <a:endParaRPr lang="ru-RU" sz="2200" dirty="0" smtClean="0">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ru-RU" sz="2200" dirty="0">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en-US" sz="2200" dirty="0">
                <a:latin typeface="Verdana" panose="020B0604030504040204" pitchFamily="34" charset="0"/>
                <a:ea typeface="Verdana" panose="020B0604030504040204" pitchFamily="34" charset="0"/>
                <a:cs typeface="Verdana" panose="020B0604030504040204" pitchFamily="34" charset="0"/>
              </a:rPr>
              <a:t>“Any threat to the value of the product to any stakeholder who matters.”</a:t>
            </a:r>
          </a:p>
          <a:p>
            <a:pPr marL="0" lvl="1" indent="0">
              <a:buNone/>
            </a:pPr>
            <a:r>
              <a:rPr lang="en-US" sz="2200" dirty="0">
                <a:latin typeface="Verdana" panose="020B0604030504040204" pitchFamily="34" charset="0"/>
                <a:ea typeface="Verdana" panose="020B0604030504040204" pitchFamily="34" charset="0"/>
                <a:cs typeface="Verdana" panose="020B0604030504040204" pitchFamily="34" charset="0"/>
              </a:rPr>
              <a:t>--</a:t>
            </a:r>
          </a:p>
          <a:p>
            <a:pPr marL="0" lvl="1" indent="0">
              <a:buNone/>
            </a:pPr>
            <a:r>
              <a:rPr lang="en-US" sz="2200" dirty="0">
                <a:latin typeface="Verdana" panose="020B0604030504040204" pitchFamily="34" charset="0"/>
                <a:ea typeface="Verdana" panose="020B0604030504040204" pitchFamily="34" charset="0"/>
                <a:cs typeface="Verdana" panose="020B0604030504040204" pitchFamily="34" charset="0"/>
              </a:rPr>
              <a:t>James Bach</a:t>
            </a:r>
          </a:p>
          <a:p>
            <a:pPr marL="0" indent="0">
              <a:buNone/>
            </a:pP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4</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08235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6654"/>
            <a:ext cx="8229600" cy="988746"/>
          </a:xfrm>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Цена Дефекта ПО</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381000" y="1066800"/>
            <a:ext cx="8229600" cy="4525963"/>
          </a:xfrm>
        </p:spPr>
        <p:txBody>
          <a:bodyPr>
            <a:noAutofit/>
          </a:bodyPr>
          <a:lstStyle/>
          <a:p>
            <a:pPr marL="0" indent="0" algn="ctr">
              <a:buNone/>
            </a:pPr>
            <a:r>
              <a:rPr lang="ru-RU" sz="1800" b="1" dirty="0">
                <a:latin typeface="Verdana" panose="020B0604030504040204" pitchFamily="34" charset="0"/>
                <a:ea typeface="Verdana" panose="020B0604030504040204" pitchFamily="34" charset="0"/>
                <a:cs typeface="Verdana" panose="020B0604030504040204" pitchFamily="34" charset="0"/>
              </a:rPr>
              <a:t>Чем </a:t>
            </a:r>
            <a:r>
              <a:rPr lang="ru-RU" sz="1800" b="1" dirty="0" smtClean="0">
                <a:latin typeface="Verdana" panose="020B0604030504040204" pitchFamily="34" charset="0"/>
                <a:ea typeface="Verdana" panose="020B0604030504040204" pitchFamily="34" charset="0"/>
                <a:cs typeface="Verdana" panose="020B0604030504040204" pitchFamily="34" charset="0"/>
              </a:rPr>
              <a:t>раньше найден дефект – </a:t>
            </a:r>
            <a:r>
              <a:rPr lang="ru-RU" sz="1800" b="1" dirty="0">
                <a:latin typeface="Verdana" panose="020B0604030504040204" pitchFamily="34" charset="0"/>
                <a:ea typeface="Verdana" panose="020B0604030504040204" pitchFamily="34" charset="0"/>
                <a:cs typeface="Verdana" panose="020B0604030504040204" pitchFamily="34" charset="0"/>
              </a:rPr>
              <a:t>тем </a:t>
            </a:r>
            <a:r>
              <a:rPr lang="ru-RU" sz="1800" b="1" dirty="0" smtClean="0">
                <a:latin typeface="Verdana" panose="020B0604030504040204" pitchFamily="34" charset="0"/>
                <a:ea typeface="Verdana" panose="020B0604030504040204" pitchFamily="34" charset="0"/>
                <a:cs typeface="Verdana" panose="020B0604030504040204" pitchFamily="34" charset="0"/>
              </a:rPr>
              <a:t>меньше </a:t>
            </a:r>
            <a:r>
              <a:rPr lang="ru-RU" sz="1800" b="1" dirty="0">
                <a:latin typeface="Verdana" panose="020B0604030504040204" pitchFamily="34" charset="0"/>
                <a:ea typeface="Verdana" panose="020B0604030504040204" pitchFamily="34" charset="0"/>
                <a:cs typeface="Verdana" panose="020B0604030504040204" pitchFamily="34" charset="0"/>
              </a:rPr>
              <a:t>цена </a:t>
            </a:r>
            <a:r>
              <a:rPr lang="ru-RU" sz="1800" b="1" dirty="0" smtClean="0">
                <a:latin typeface="Verdana" panose="020B0604030504040204" pitchFamily="34" charset="0"/>
                <a:ea typeface="Verdana" panose="020B0604030504040204" pitchFamily="34" charset="0"/>
                <a:cs typeface="Verdana" panose="020B0604030504040204" pitchFamily="34" charset="0"/>
              </a:rPr>
              <a:t>его исправления</a:t>
            </a:r>
            <a:endParaRPr lang="ru-RU" sz="1800" b="1" dirty="0">
              <a:latin typeface="Verdana" panose="020B0604030504040204" pitchFamily="34" charset="0"/>
              <a:ea typeface="Verdana" panose="020B0604030504040204" pitchFamily="34" charset="0"/>
              <a:cs typeface="Verdana" panose="020B0604030504040204" pitchFamily="34" charset="0"/>
            </a:endParaRPr>
          </a:p>
          <a:p>
            <a:r>
              <a:rPr lang="ru-RU" sz="1800" dirty="0" smtClean="0">
                <a:latin typeface="Verdana" panose="020B0604030504040204" pitchFamily="34" charset="0"/>
                <a:ea typeface="Verdana" panose="020B0604030504040204" pitchFamily="34" charset="0"/>
                <a:cs typeface="Verdana" panose="020B0604030504040204" pitchFamily="34" charset="0"/>
              </a:rPr>
              <a:t>Дефект стоит денег: </a:t>
            </a:r>
          </a:p>
          <a:p>
            <a:pPr lvl="1"/>
            <a:r>
              <a:rPr lang="ru-RU" dirty="0" smtClean="0">
                <a:latin typeface="Verdana" panose="020B0604030504040204" pitchFamily="34" charset="0"/>
                <a:ea typeface="Verdana" panose="020B0604030504040204" pitchFamily="34" charset="0"/>
                <a:cs typeface="Verdana" panose="020B0604030504040204" pitchFamily="34" charset="0"/>
              </a:rPr>
              <a:t>Возможное уменьшение продаж продукта</a:t>
            </a:r>
          </a:p>
          <a:p>
            <a:pPr lvl="1"/>
            <a:r>
              <a:rPr lang="ru-RU" dirty="0" smtClean="0">
                <a:latin typeface="Verdana" panose="020B0604030504040204" pitchFamily="34" charset="0"/>
                <a:ea typeface="Verdana" panose="020B0604030504040204" pitchFamily="34" charset="0"/>
                <a:cs typeface="Verdana" panose="020B0604030504040204" pitchFamily="34" charset="0"/>
              </a:rPr>
              <a:t>Возможное возмещение убытков покупателям</a:t>
            </a:r>
          </a:p>
          <a:p>
            <a:pPr lvl="1"/>
            <a:r>
              <a:rPr lang="ru-RU" dirty="0" smtClean="0">
                <a:latin typeface="Verdana" panose="020B0604030504040204" pitchFamily="34" charset="0"/>
                <a:ea typeface="Verdana" panose="020B0604030504040204" pitchFamily="34" charset="0"/>
                <a:cs typeface="Verdana" panose="020B0604030504040204" pitchFamily="34" charset="0"/>
              </a:rPr>
              <a:t>Увеличение расходов на службу поддержки</a:t>
            </a:r>
          </a:p>
          <a:p>
            <a:pPr lvl="1"/>
            <a:r>
              <a:rPr lang="ru-RU" dirty="0">
                <a:latin typeface="Verdana" panose="020B0604030504040204" pitchFamily="34" charset="0"/>
                <a:ea typeface="Verdana" panose="020B0604030504040204" pitchFamily="34" charset="0"/>
                <a:cs typeface="Verdana" panose="020B0604030504040204" pitchFamily="34" charset="0"/>
              </a:rPr>
              <a:t>Судебные </a:t>
            </a:r>
            <a:r>
              <a:rPr lang="ru-RU" dirty="0" smtClean="0">
                <a:latin typeface="Verdana" panose="020B0604030504040204" pitchFamily="34" charset="0"/>
                <a:ea typeface="Verdana" panose="020B0604030504040204" pitchFamily="34" charset="0"/>
                <a:cs typeface="Verdana" panose="020B0604030504040204" pitchFamily="34" charset="0"/>
              </a:rPr>
              <a:t>издержки</a:t>
            </a:r>
          </a:p>
          <a:p>
            <a:pPr lvl="1"/>
            <a:r>
              <a:rPr lang="ru-RU" dirty="0" smtClean="0">
                <a:latin typeface="Verdana" panose="020B0604030504040204" pitchFamily="34" charset="0"/>
                <a:ea typeface="Verdana" panose="020B0604030504040204" pitchFamily="34" charset="0"/>
                <a:cs typeface="Verdana" panose="020B0604030504040204" pitchFamily="34" charset="0"/>
              </a:rPr>
              <a:t>Потеря имиджа компании</a:t>
            </a:r>
            <a:endParaRPr lang="ru-RU" dirty="0">
              <a:latin typeface="Verdana" panose="020B0604030504040204" pitchFamily="34" charset="0"/>
              <a:ea typeface="Verdana" panose="020B0604030504040204" pitchFamily="34" charset="0"/>
              <a:cs typeface="Verdana" panose="020B0604030504040204" pitchFamily="34" charset="0"/>
            </a:endParaRP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r>
              <a:rPr lang="ru-RU" sz="1800" dirty="0" smtClean="0">
                <a:latin typeface="Verdana" panose="020B0604030504040204" pitchFamily="34" charset="0"/>
                <a:ea typeface="Verdana" panose="020B0604030504040204" pitchFamily="34" charset="0"/>
                <a:cs typeface="Verdana" panose="020B0604030504040204" pitchFamily="34" charset="0"/>
              </a:rPr>
              <a:t>Дефект </a:t>
            </a:r>
            <a:r>
              <a:rPr lang="ru-RU" sz="1800" dirty="0">
                <a:latin typeface="Verdana" panose="020B0604030504040204" pitchFamily="34" charset="0"/>
                <a:ea typeface="Verdana" panose="020B0604030504040204" pitchFamily="34" charset="0"/>
                <a:cs typeface="Verdana" panose="020B0604030504040204" pitchFamily="34" charset="0"/>
              </a:rPr>
              <a:t>стоит </a:t>
            </a:r>
            <a:r>
              <a:rPr lang="ru-RU" sz="1800" dirty="0" smtClean="0">
                <a:latin typeface="Verdana" panose="020B0604030504040204" pitchFamily="34" charset="0"/>
                <a:ea typeface="Verdana" panose="020B0604030504040204" pitchFamily="34" charset="0"/>
                <a:cs typeface="Verdana" panose="020B0604030504040204" pitchFamily="34" charset="0"/>
              </a:rPr>
              <a:t>времени: </a:t>
            </a:r>
          </a:p>
          <a:p>
            <a:pPr lvl="1"/>
            <a:r>
              <a:rPr lang="ru-RU" dirty="0" smtClean="0">
                <a:latin typeface="Verdana" panose="020B0604030504040204" pitchFamily="34" charset="0"/>
                <a:ea typeface="Verdana" panose="020B0604030504040204" pitchFamily="34" charset="0"/>
                <a:cs typeface="Verdana" panose="020B0604030504040204" pitchFamily="34" charset="0"/>
              </a:rPr>
              <a:t>Поиск причин проблемы</a:t>
            </a:r>
          </a:p>
          <a:p>
            <a:pPr lvl="1"/>
            <a:r>
              <a:rPr lang="ru-RU" dirty="0" smtClean="0">
                <a:latin typeface="Verdana" panose="020B0604030504040204" pitchFamily="34" charset="0"/>
                <a:ea typeface="Verdana" panose="020B0604030504040204" pitchFamily="34" charset="0"/>
                <a:cs typeface="Verdana" panose="020B0604030504040204" pitchFamily="34" charset="0"/>
              </a:rPr>
              <a:t>Исправление кода</a:t>
            </a:r>
          </a:p>
          <a:p>
            <a:pPr lvl="1"/>
            <a:r>
              <a:rPr lang="ru-RU" dirty="0" smtClean="0">
                <a:latin typeface="Verdana" panose="020B0604030504040204" pitchFamily="34" charset="0"/>
                <a:ea typeface="Verdana" panose="020B0604030504040204" pitchFamily="34" charset="0"/>
                <a:cs typeface="Verdana" panose="020B0604030504040204" pitchFamily="34" charset="0"/>
              </a:rPr>
              <a:t>Повторное тестирование продукта</a:t>
            </a:r>
            <a:endParaRPr lang="ru-RU" dirty="0">
              <a:latin typeface="Verdana" panose="020B0604030504040204" pitchFamily="34" charset="0"/>
              <a:ea typeface="Verdana" panose="020B0604030504040204" pitchFamily="34" charset="0"/>
              <a:cs typeface="Verdana" panose="020B0604030504040204" pitchFamily="34" charset="0"/>
            </a:endParaRP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5</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553858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Примеры «Дорогих» Ошибок</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143000"/>
            <a:ext cx="8229600" cy="4525963"/>
          </a:xfrm>
        </p:spPr>
        <p:txBody>
          <a:bodyPr>
            <a:noAutofit/>
          </a:bodyPr>
          <a:lstStyle/>
          <a:p>
            <a:pPr lvl="1"/>
            <a:r>
              <a:rPr lang="ru-RU" dirty="0">
                <a:latin typeface="Verdana" panose="020B0604030504040204" pitchFamily="34" charset="0"/>
                <a:ea typeface="Verdana" panose="020B0604030504040204" pitchFamily="34" charset="0"/>
                <a:cs typeface="Verdana" panose="020B0604030504040204" pitchFamily="34" charset="0"/>
              </a:rPr>
              <a:t>Взрыв на советском газопроводе в результате диверсии ЦРУ (1982)</a:t>
            </a:r>
          </a:p>
          <a:p>
            <a:pPr lvl="1"/>
            <a:r>
              <a:rPr lang="ru-RU" dirty="0">
                <a:latin typeface="Verdana" panose="020B0604030504040204" pitchFamily="34" charset="0"/>
                <a:ea typeface="Verdana" panose="020B0604030504040204" pitchFamily="34" charset="0"/>
                <a:cs typeface="Verdana" panose="020B0604030504040204" pitchFamily="34" charset="0"/>
              </a:rPr>
              <a:t>Ошибка в управляющем коде рентгеновского аппарата «</a:t>
            </a:r>
            <a:r>
              <a:rPr lang="en-US" dirty="0">
                <a:latin typeface="Verdana" panose="020B0604030504040204" pitchFamily="34" charset="0"/>
                <a:ea typeface="Verdana" panose="020B0604030504040204" pitchFamily="34" charset="0"/>
                <a:cs typeface="Verdana" panose="020B0604030504040204" pitchFamily="34" charset="0"/>
                <a:hlinkClick r:id="rId4" tooltip="Therac-25"/>
              </a:rPr>
              <a:t>Therac-25</a:t>
            </a:r>
            <a:r>
              <a:rPr lang="ru-RU" dirty="0">
                <a:latin typeface="Verdana" panose="020B0604030504040204" pitchFamily="34" charset="0"/>
                <a:ea typeface="Verdana" panose="020B0604030504040204" pitchFamily="34" charset="0"/>
                <a:cs typeface="Verdana" panose="020B0604030504040204" pitchFamily="34" charset="0"/>
              </a:rPr>
              <a:t>» привела к смерти 5 пациентов (1980) </a:t>
            </a:r>
          </a:p>
          <a:p>
            <a:pPr lvl="1"/>
            <a:r>
              <a:rPr lang="ru-RU" dirty="0">
                <a:latin typeface="Verdana" panose="020B0604030504040204" pitchFamily="34" charset="0"/>
                <a:ea typeface="Verdana" panose="020B0604030504040204" pitchFamily="34" charset="0"/>
                <a:cs typeface="Verdana" panose="020B0604030504040204" pitchFamily="34" charset="0"/>
              </a:rPr>
              <a:t>«Пинг  смерти». Неверно сформированный пакет пинга приводил к </a:t>
            </a:r>
            <a:r>
              <a:rPr lang="ru-RU" dirty="0" smtClean="0">
                <a:latin typeface="Verdana" panose="020B0604030504040204" pitchFamily="34" charset="0"/>
                <a:ea typeface="Verdana" panose="020B0604030504040204" pitchFamily="34" charset="0"/>
                <a:cs typeface="Verdana" panose="020B0604030504040204" pitchFamily="34" charset="0"/>
              </a:rPr>
              <a:t>«падению» </a:t>
            </a:r>
            <a:r>
              <a:rPr lang="ru-RU" dirty="0">
                <a:latin typeface="Verdana" panose="020B0604030504040204" pitchFamily="34" charset="0"/>
                <a:ea typeface="Verdana" panose="020B0604030504040204" pitchFamily="34" charset="0"/>
                <a:cs typeface="Verdana" panose="020B0604030504040204" pitchFamily="34" charset="0"/>
              </a:rPr>
              <a:t>операционной системы (1995/96)</a:t>
            </a:r>
          </a:p>
          <a:p>
            <a:pPr lvl="1"/>
            <a:r>
              <a:rPr lang="ru-RU" dirty="0">
                <a:latin typeface="Verdana" panose="020B0604030504040204" pitchFamily="34" charset="0"/>
                <a:ea typeface="Verdana" panose="020B0604030504040204" pitchFamily="34" charset="0"/>
                <a:cs typeface="Verdana" panose="020B0604030504040204" pitchFamily="34" charset="0"/>
              </a:rPr>
              <a:t>Веерное отключение электричества в Северной Америке из-за ошибки в управляющем ПО (2003)</a:t>
            </a:r>
          </a:p>
          <a:p>
            <a:pPr lvl="1"/>
            <a:r>
              <a:rPr lang="ru-RU" dirty="0">
                <a:latin typeface="Verdana" panose="020B0604030504040204" pitchFamily="34" charset="0"/>
                <a:ea typeface="Verdana" panose="020B0604030504040204" pitchFamily="34" charset="0"/>
                <a:cs typeface="Verdana" panose="020B0604030504040204" pitchFamily="34" charset="0"/>
              </a:rPr>
              <a:t>Использование целых чисел в расчетах механизма детонации ракет «Патриот» </a:t>
            </a:r>
          </a:p>
          <a:p>
            <a:pPr lvl="1"/>
            <a:r>
              <a:rPr lang="ru-RU" dirty="0">
                <a:latin typeface="Verdana" panose="020B0604030504040204" pitchFamily="34" charset="0"/>
                <a:ea typeface="Verdana" panose="020B0604030504040204" pitchFamily="34" charset="0"/>
                <a:cs typeface="Verdana" panose="020B0604030504040204" pitchFamily="34" charset="0"/>
              </a:rPr>
              <a:t>Все ключи сгенерированные версиями </a:t>
            </a:r>
            <a:r>
              <a:rPr lang="en-US" dirty="0">
                <a:latin typeface="Verdana" panose="020B0604030504040204" pitchFamily="34" charset="0"/>
                <a:ea typeface="Verdana" panose="020B0604030504040204" pitchFamily="34" charset="0"/>
                <a:cs typeface="Verdana" panose="020B0604030504040204" pitchFamily="34" charset="0"/>
                <a:hlinkClick r:id="rId5" tooltip="OpenSSL"/>
              </a:rPr>
              <a:t>OpenSSL</a:t>
            </a:r>
            <a:r>
              <a:rPr lang="ru-RU" dirty="0">
                <a:latin typeface="Verdana" panose="020B0604030504040204" pitchFamily="34" charset="0"/>
                <a:ea typeface="Verdana" panose="020B0604030504040204" pitchFamily="34" charset="0"/>
                <a:cs typeface="Verdana" panose="020B0604030504040204" pitchFamily="34" charset="0"/>
              </a:rPr>
              <a:t>, выпущенными 2006-2008, уязвимы из-за ошибки в генераторе случайных чисел</a:t>
            </a:r>
          </a:p>
          <a:p>
            <a:pPr lvl="1"/>
            <a:r>
              <a:rPr lang="ru-RU" dirty="0">
                <a:latin typeface="Verdana" panose="020B0604030504040204" pitchFamily="34" charset="0"/>
                <a:ea typeface="Verdana" panose="020B0604030504040204" pitchFamily="34" charset="0"/>
                <a:cs typeface="Verdana" panose="020B0604030504040204" pitchFamily="34" charset="0"/>
              </a:rPr>
              <a:t>Зависание бортовой аппаратуры израильских самолетов при полетах над Мертвым </a:t>
            </a:r>
            <a:r>
              <a:rPr lang="ru-RU" dirty="0" smtClean="0">
                <a:latin typeface="Verdana" panose="020B0604030504040204" pitchFamily="34" charset="0"/>
                <a:ea typeface="Verdana" panose="020B0604030504040204" pitchFamily="34" charset="0"/>
                <a:cs typeface="Verdana" panose="020B0604030504040204" pitchFamily="34" charset="0"/>
              </a:rPr>
              <a:t>Морем</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ru-RU" dirty="0" err="1" smtClean="0">
                <a:latin typeface="Verdana" panose="020B0604030504040204" pitchFamily="34" charset="0"/>
                <a:ea typeface="Verdana" panose="020B0604030504040204" pitchFamily="34" charset="0"/>
                <a:cs typeface="Verdana" panose="020B0604030504040204" pitchFamily="34" charset="0"/>
              </a:rPr>
              <a:t>Патч</a:t>
            </a:r>
            <a:r>
              <a:rPr lang="ru-RU" dirty="0" smtClean="0">
                <a:latin typeface="Verdana" panose="020B0604030504040204" pitchFamily="34" charset="0"/>
                <a:ea typeface="Verdana" panose="020B0604030504040204" pitchFamily="34" charset="0"/>
                <a:cs typeface="Verdana" panose="020B0604030504040204" pitchFamily="34" charset="0"/>
              </a:rPr>
              <a:t> онлайн игры «</a:t>
            </a:r>
            <a:r>
              <a:rPr lang="en-US" dirty="0" smtClean="0">
                <a:latin typeface="Verdana" panose="020B0604030504040204" pitchFamily="34" charset="0"/>
                <a:ea typeface="Verdana" panose="020B0604030504040204" pitchFamily="34" charset="0"/>
                <a:cs typeface="Verdana" panose="020B0604030504040204" pitchFamily="34" charset="0"/>
              </a:rPr>
              <a:t>Eve Online</a:t>
            </a:r>
            <a:r>
              <a:rPr lang="ru-RU" dirty="0" smtClean="0">
                <a:latin typeface="Verdana" panose="020B0604030504040204" pitchFamily="34" charset="0"/>
                <a:ea typeface="Verdana" panose="020B0604030504040204" pitchFamily="34" charset="0"/>
                <a:cs typeface="Verdana" panose="020B0604030504040204" pitchFamily="34" charset="0"/>
              </a:rPr>
              <a:t>» удалил файл </a:t>
            </a:r>
            <a:r>
              <a:rPr lang="en-US" dirty="0" smtClean="0">
                <a:latin typeface="Verdana" panose="020B0604030504040204" pitchFamily="34" charset="0"/>
                <a:ea typeface="Verdana" panose="020B0604030504040204" pitchFamily="34" charset="0"/>
                <a:cs typeface="Verdana" panose="020B0604030504040204" pitchFamily="34" charset="0"/>
              </a:rPr>
              <a:t>boot.ini </a:t>
            </a:r>
            <a:r>
              <a:rPr lang="ru-RU" dirty="0" smtClean="0">
                <a:latin typeface="Verdana" panose="020B0604030504040204" pitchFamily="34" charset="0"/>
                <a:ea typeface="Verdana" panose="020B0604030504040204" pitchFamily="34" charset="0"/>
                <a:cs typeface="Verdana" panose="020B0604030504040204" pitchFamily="34" charset="0"/>
              </a:rPr>
              <a:t>на компьютерах всех пользователей (2007)</a:t>
            </a:r>
            <a:endParaRPr lang="ru-RU" dirty="0">
              <a:latin typeface="Verdana" panose="020B0604030504040204" pitchFamily="34" charset="0"/>
              <a:ea typeface="Verdana" panose="020B0604030504040204" pitchFamily="34" charset="0"/>
              <a:cs typeface="Verdana" panose="020B0604030504040204" pitchFamily="34" charset="0"/>
            </a:endParaRP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endParaRPr lang="ru-RU" sz="1800" dirty="0">
              <a:latin typeface="Verdana" panose="020B0604030504040204" pitchFamily="34" charset="0"/>
              <a:ea typeface="Verdana" panose="020B0604030504040204" pitchFamily="34" charset="0"/>
              <a:cs typeface="Verdana" panose="020B0604030504040204" pitchFamily="34" charset="0"/>
            </a:endParaRP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endParaRPr lang="ru-RU" sz="1800" dirty="0">
              <a:latin typeface="Verdana" panose="020B0604030504040204" pitchFamily="34" charset="0"/>
              <a:ea typeface="Verdana" panose="020B0604030504040204" pitchFamily="34" charset="0"/>
              <a:cs typeface="Verdana" panose="020B0604030504040204" pitchFamily="34" charset="0"/>
            </a:endParaRP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endParaRPr lang="ru-RU" sz="1800" dirty="0">
              <a:latin typeface="Verdana" panose="020B0604030504040204" pitchFamily="34" charset="0"/>
              <a:ea typeface="Verdana" panose="020B0604030504040204" pitchFamily="34" charset="0"/>
              <a:cs typeface="Verdana" panose="020B0604030504040204" pitchFamily="34" charset="0"/>
            </a:endParaRP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endParaRPr lang="ru-RU" sz="1800" dirty="0">
              <a:latin typeface="Verdana" panose="020B0604030504040204" pitchFamily="34" charset="0"/>
              <a:ea typeface="Verdana" panose="020B0604030504040204" pitchFamily="34" charset="0"/>
              <a:cs typeface="Verdana" panose="020B0604030504040204" pitchFamily="34" charset="0"/>
            </a:endParaRP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http://en.wikipedia.org/wiki/List_of_software_bugs</a:t>
            </a:r>
            <a:endParaRPr lang="ru-RU"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0080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6</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609479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Проблема определение дефекта</a:t>
            </a:r>
            <a:endParaRPr lang="ru-RU" dirty="0"/>
          </a:p>
        </p:txBody>
      </p:sp>
      <p:pic>
        <p:nvPicPr>
          <p:cNvPr id="1026" name="Picture 2" descr="clip_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5715000" cy="21079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ip_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46" y="3809999"/>
            <a:ext cx="5756753" cy="20526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019800"/>
            <a:ext cx="7086600" cy="584775"/>
          </a:xfrm>
          <a:prstGeom prst="rect">
            <a:avLst/>
          </a:prstGeom>
          <a:noFill/>
        </p:spPr>
        <p:txBody>
          <a:bodyPr wrap="square" rtlCol="0">
            <a:spAutoFit/>
          </a:bodyPr>
          <a:lstStyle/>
          <a:p>
            <a:r>
              <a:rPr lang="ru-RU" sz="1600" dirty="0" smtClean="0">
                <a:solidFill>
                  <a:schemeClr val="tx2"/>
                </a:solidFill>
                <a:latin typeface="Neo Sans Intel"/>
                <a:cs typeface="Neo Sans Intel"/>
              </a:rPr>
              <a:t>Взято с </a:t>
            </a:r>
            <a:r>
              <a:rPr lang="en-US" sz="1600" dirty="0">
                <a:solidFill>
                  <a:schemeClr val="tx2"/>
                </a:solidFill>
                <a:cs typeface="Neo Sans Intel"/>
                <a:hlinkClick r:id="rId4"/>
              </a:rPr>
              <a:t>http://</a:t>
            </a:r>
            <a:r>
              <a:rPr lang="en-US" sz="1600" dirty="0" smtClean="0">
                <a:solidFill>
                  <a:schemeClr val="tx2"/>
                </a:solidFill>
                <a:cs typeface="Neo Sans Intel"/>
                <a:hlinkClick r:id="rId4"/>
              </a:rPr>
              <a:t>blogs.msdn.com/b/steverowe/archive/2014/06/09/test-has-lost-its-way.aspx</a:t>
            </a:r>
            <a:r>
              <a:rPr lang="ru-RU" sz="1600" dirty="0" smtClean="0">
                <a:solidFill>
                  <a:schemeClr val="tx2"/>
                </a:solidFill>
                <a:cs typeface="Neo Sans Intel"/>
              </a:rPr>
              <a:t> </a:t>
            </a:r>
            <a:endParaRPr lang="ru-RU" sz="1600" dirty="0" smtClean="0">
              <a:solidFill>
                <a:schemeClr val="tx2"/>
              </a:solidFill>
              <a:latin typeface="Neo Sans Intel"/>
              <a:cs typeface="Neo Sans Intel"/>
            </a:endParaRPr>
          </a:p>
        </p:txBody>
      </p:sp>
    </p:spTree>
    <p:extLst>
      <p:ext uri="{BB962C8B-B14F-4D97-AF65-F5344CB8AC3E}">
        <p14:creationId xmlns:p14="http://schemas.microsoft.com/office/powerpoint/2010/main" val="417176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rmAutofit/>
          </a:bodyPr>
          <a:lstStyle/>
          <a:p>
            <a:r>
              <a:rPr lang="ru-RU" dirty="0" smtClean="0">
                <a:latin typeface="Verdana" panose="020B0604030504040204" pitchFamily="34" charset="0"/>
                <a:ea typeface="Verdana" panose="020B0604030504040204" pitchFamily="34" charset="0"/>
                <a:cs typeface="Verdana" panose="020B0604030504040204" pitchFamily="34" charset="0"/>
              </a:rPr>
              <a:t>Способы повышения качества ПО</a:t>
            </a:r>
            <a:endParaRPr lang="ru-RU"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143000"/>
            <a:ext cx="8229600" cy="4525963"/>
          </a:xfrm>
        </p:spPr>
        <p:txBody>
          <a:bodyPr>
            <a:noAutofit/>
          </a:bodyPr>
          <a:lstStyle/>
          <a:p>
            <a:pPr marL="0" indent="0">
              <a:buNone/>
            </a:pPr>
            <a:r>
              <a:rPr lang="ru-RU" sz="1600" u="sng" dirty="0" err="1" smtClean="0">
                <a:latin typeface="Verdana" panose="020B0604030504040204" pitchFamily="34" charset="0"/>
                <a:ea typeface="Verdana" panose="020B0604030504040204" pitchFamily="34" charset="0"/>
                <a:cs typeface="Verdana" panose="020B0604030504040204" pitchFamily="34" charset="0"/>
              </a:rPr>
              <a:t>Проактивные</a:t>
            </a:r>
            <a:r>
              <a:rPr lang="ru-RU" sz="1600" u="sng" dirty="0" smtClean="0">
                <a:latin typeface="Verdana" panose="020B0604030504040204" pitchFamily="34" charset="0"/>
                <a:ea typeface="Verdana" panose="020B0604030504040204" pitchFamily="34" charset="0"/>
                <a:cs typeface="Verdana" panose="020B0604030504040204" pitchFamily="34" charset="0"/>
              </a:rPr>
              <a:t>:</a:t>
            </a:r>
            <a:endParaRPr lang="en-US" sz="1600" u="sng"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ru-RU" sz="1600" dirty="0">
                <a:solidFill>
                  <a:schemeClr val="tx2"/>
                </a:solidFill>
                <a:latin typeface="Verdana" panose="020B0604030504040204" pitchFamily="34" charset="0"/>
                <a:ea typeface="Verdana" panose="020B0604030504040204" pitchFamily="34" charset="0"/>
                <a:cs typeface="Verdana" panose="020B0604030504040204" pitchFamily="34" charset="0"/>
              </a:rPr>
              <a:t>Повышение квалификации разработчиков</a:t>
            </a:r>
            <a:endPar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ru-RU" sz="1600" dirty="0">
                <a:solidFill>
                  <a:schemeClr val="tx2"/>
                </a:solidFill>
                <a:latin typeface="Verdana" panose="020B0604030504040204" pitchFamily="34" charset="0"/>
                <a:ea typeface="Verdana" panose="020B0604030504040204" pitchFamily="34" charset="0"/>
                <a:cs typeface="Verdana" panose="020B0604030504040204" pitchFamily="34" charset="0"/>
              </a:rPr>
              <a:t>Внедрение эффективных процессов разработки ПО</a:t>
            </a:r>
          </a:p>
          <a:p>
            <a:pPr lvl="2"/>
            <a:r>
              <a:rPr lang="ru-RU" sz="1600" dirty="0">
                <a:latin typeface="Verdana" panose="020B0604030504040204" pitchFamily="34" charset="0"/>
                <a:ea typeface="Verdana" panose="020B0604030504040204" pitchFamily="34" charset="0"/>
                <a:cs typeface="Verdana" panose="020B0604030504040204" pitchFamily="34" charset="0"/>
              </a:rPr>
              <a:t>Проектная методология разработки</a:t>
            </a:r>
          </a:p>
          <a:p>
            <a:pPr lvl="2"/>
            <a:r>
              <a:rPr lang="ru-RU" sz="1600" dirty="0">
                <a:latin typeface="Verdana" panose="020B0604030504040204" pitchFamily="34" charset="0"/>
                <a:ea typeface="Verdana" panose="020B0604030504040204" pitchFamily="34" charset="0"/>
                <a:cs typeface="Verdana" panose="020B0604030504040204" pitchFamily="34" charset="0"/>
              </a:rPr>
              <a:t>Использование стандартов кодирования</a:t>
            </a:r>
          </a:p>
          <a:p>
            <a:pPr lvl="2"/>
            <a:r>
              <a:rPr lang="ru-RU" sz="1600" dirty="0">
                <a:latin typeface="Verdana" panose="020B0604030504040204" pitchFamily="34" charset="0"/>
                <a:ea typeface="Verdana" panose="020B0604030504040204" pitchFamily="34" charset="0"/>
                <a:cs typeface="Verdana" panose="020B0604030504040204" pitchFamily="34" charset="0"/>
              </a:rPr>
              <a:t>Методологии контроля изменений </a:t>
            </a:r>
          </a:p>
          <a:p>
            <a:pPr lvl="2"/>
            <a:r>
              <a:rPr lang="ru-RU" sz="1600" dirty="0" smtClean="0">
                <a:latin typeface="Verdana" panose="020B0604030504040204" pitchFamily="34" charset="0"/>
                <a:ea typeface="Verdana" panose="020B0604030504040204" pitchFamily="34" charset="0"/>
                <a:cs typeface="Verdana" panose="020B0604030504040204" pitchFamily="34" charset="0"/>
              </a:rPr>
              <a:t>…</a:t>
            </a:r>
          </a:p>
          <a:p>
            <a:pPr marL="285750" indent="-285750">
              <a:buFont typeface="Arial" panose="020B0604020202020204" pitchFamily="34" charset="0"/>
              <a:buChar char="•"/>
            </a:pPr>
            <a:r>
              <a:rPr lang="ru-RU" sz="1600" dirty="0">
                <a:solidFill>
                  <a:schemeClr val="tx2"/>
                </a:solidFill>
                <a:latin typeface="Verdana" panose="020B0604030504040204" pitchFamily="34" charset="0"/>
                <a:ea typeface="Verdana" panose="020B0604030504040204" pitchFamily="34" charset="0"/>
                <a:cs typeface="Verdana" panose="020B0604030504040204" pitchFamily="34" charset="0"/>
              </a:rPr>
              <a:t>Выравнивание требований к продукту с ожиданиями заказчика или потребителя</a:t>
            </a:r>
          </a:p>
          <a:p>
            <a:pPr marL="0" indent="0">
              <a:buNone/>
            </a:pPr>
            <a:endParaRPr lang="ru-RU" sz="16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ru-RU" sz="1600" u="sng" dirty="0" smtClean="0">
                <a:latin typeface="Verdana" panose="020B0604030504040204" pitchFamily="34" charset="0"/>
                <a:ea typeface="Verdana" panose="020B0604030504040204" pitchFamily="34" charset="0"/>
                <a:cs typeface="Verdana" panose="020B0604030504040204" pitchFamily="34" charset="0"/>
              </a:rPr>
              <a:t>Реактивные:</a:t>
            </a:r>
            <a:endParaRPr lang="ru-RU" sz="1600" dirty="0" smtClean="0">
              <a:latin typeface="Verdana" panose="020B0604030504040204" pitchFamily="34" charset="0"/>
              <a:ea typeface="Verdana" panose="020B0604030504040204" pitchFamily="34" charset="0"/>
              <a:cs typeface="Verdana" panose="020B0604030504040204" pitchFamily="34" charset="0"/>
            </a:endParaRPr>
          </a:p>
          <a:p>
            <a:pPr lvl="1"/>
            <a:r>
              <a:rPr lang="ru-RU" sz="1600" dirty="0">
                <a:latin typeface="Verdana" panose="020B0604030504040204" pitchFamily="34" charset="0"/>
                <a:ea typeface="Verdana" panose="020B0604030504040204" pitchFamily="34" charset="0"/>
                <a:cs typeface="Verdana" panose="020B0604030504040204" pitchFamily="34" charset="0"/>
              </a:rPr>
              <a:t>Инспекции кода</a:t>
            </a:r>
          </a:p>
          <a:p>
            <a:pPr lvl="1"/>
            <a:r>
              <a:rPr lang="ru-RU" sz="1600" dirty="0">
                <a:latin typeface="Verdana" panose="020B0604030504040204" pitchFamily="34" charset="0"/>
                <a:ea typeface="Verdana" panose="020B0604030504040204" pitchFamily="34" charset="0"/>
                <a:cs typeface="Verdana" panose="020B0604030504040204" pitchFamily="34" charset="0"/>
              </a:rPr>
              <a:t>Использование статических анализаторов кода</a:t>
            </a:r>
          </a:p>
          <a:p>
            <a:pPr lvl="1"/>
            <a:r>
              <a:rPr lang="ru-RU" sz="1600" dirty="0">
                <a:latin typeface="Verdana" panose="020B0604030504040204" pitchFamily="34" charset="0"/>
                <a:ea typeface="Verdana" panose="020B0604030504040204" pitchFamily="34" charset="0"/>
                <a:cs typeface="Verdana" panose="020B0604030504040204" pitchFamily="34" charset="0"/>
              </a:rPr>
              <a:t>Динамическое тестирование </a:t>
            </a:r>
          </a:p>
          <a:p>
            <a:pPr lvl="1"/>
            <a:r>
              <a:rPr lang="ru-RU" sz="1600" dirty="0">
                <a:latin typeface="Verdana" panose="020B0604030504040204" pitchFamily="34" charset="0"/>
                <a:ea typeface="Verdana" panose="020B0604030504040204" pitchFamily="34" charset="0"/>
                <a:cs typeface="Verdana" panose="020B0604030504040204" pitchFamily="34" charset="0"/>
              </a:rPr>
              <a:t>Исправление найденных ошибок</a:t>
            </a: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600" dirty="0">
              <a:latin typeface="Verdana" panose="020B0604030504040204" pitchFamily="34" charset="0"/>
              <a:ea typeface="Verdana" panose="020B0604030504040204" pitchFamily="34" charset="0"/>
              <a:cs typeface="Verdana" panose="020B0604030504040204" pitchFamily="34" charset="0"/>
            </a:endParaRPr>
          </a:p>
          <a:p>
            <a:endParaRPr lang="ru-RU" sz="16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latin typeface="Verdana" panose="020B0604030504040204" pitchFamily="34" charset="0"/>
                <a:ea typeface="Verdana" panose="020B0604030504040204" pitchFamily="34" charset="0"/>
                <a:cs typeface="Verdana" panose="020B0604030504040204" pitchFamily="34" charset="0"/>
              </a:rPr>
              <a:pPr/>
              <a:t>8</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987710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Зачем тестировать?</a:t>
            </a:r>
            <a:endParaRPr lang="ru-RU" dirty="0"/>
          </a:p>
        </p:txBody>
      </p:sp>
      <p:sp>
        <p:nvSpPr>
          <p:cNvPr id="3" name="Content Placeholder 2"/>
          <p:cNvSpPr>
            <a:spLocks noGrp="1"/>
          </p:cNvSpPr>
          <p:nvPr>
            <p:ph idx="1"/>
          </p:nvPr>
        </p:nvSpPr>
        <p:spPr>
          <a:xfrm>
            <a:off x="457200" y="1295400"/>
            <a:ext cx="8229600" cy="4525963"/>
          </a:xfrm>
        </p:spPr>
        <p:txBody>
          <a:bodyPr>
            <a:normAutofit lnSpcReduction="10000"/>
          </a:bodyPr>
          <a:lstStyle/>
          <a:p>
            <a:pPr lvl="1"/>
            <a:r>
              <a:rPr lang="ru-RU" dirty="0">
                <a:latin typeface="Verdana" panose="020B0604030504040204" pitchFamily="34" charset="0"/>
                <a:ea typeface="Verdana" panose="020B0604030504040204" pitchFamily="34" charset="0"/>
                <a:cs typeface="Verdana" panose="020B0604030504040204" pitchFamily="34" charset="0"/>
              </a:rPr>
              <a:t>Демонстрация отсутствия ошибок в </a:t>
            </a:r>
            <a:r>
              <a:rPr lang="ru-RU" dirty="0" smtClean="0">
                <a:latin typeface="Verdana" panose="020B0604030504040204" pitchFamily="34" charset="0"/>
                <a:ea typeface="Verdana" panose="020B0604030504040204" pitchFamily="34" charset="0"/>
                <a:cs typeface="Verdana" panose="020B0604030504040204" pitchFamily="34" charset="0"/>
              </a:rPr>
              <a:t>программе?</a:t>
            </a:r>
            <a:endParaRPr lang="ru-RU" dirty="0">
              <a:latin typeface="Verdana" panose="020B0604030504040204" pitchFamily="34" charset="0"/>
              <a:ea typeface="Verdana" panose="020B0604030504040204" pitchFamily="34" charset="0"/>
              <a:cs typeface="Verdana" panose="020B0604030504040204" pitchFamily="34" charset="0"/>
            </a:endParaRPr>
          </a:p>
          <a:p>
            <a:pPr lvl="1"/>
            <a:r>
              <a:rPr lang="ru-RU" dirty="0">
                <a:latin typeface="Verdana" panose="020B0604030504040204" pitchFamily="34" charset="0"/>
                <a:ea typeface="Verdana" panose="020B0604030504040204" pitchFamily="34" charset="0"/>
                <a:cs typeface="Verdana" panose="020B0604030504040204" pitchFamily="34" charset="0"/>
              </a:rPr>
              <a:t>Демонстрация корректности исполнения программой предусмотренных </a:t>
            </a:r>
            <a:r>
              <a:rPr lang="ru-RU" dirty="0" smtClean="0">
                <a:latin typeface="Verdana" panose="020B0604030504040204" pitchFamily="34" charset="0"/>
                <a:ea typeface="Verdana" panose="020B0604030504040204" pitchFamily="34" charset="0"/>
                <a:cs typeface="Verdana" panose="020B0604030504040204" pitchFamily="34" charset="0"/>
              </a:rPr>
              <a:t>сценариев?</a:t>
            </a:r>
            <a:endParaRPr lang="ru-RU" dirty="0">
              <a:latin typeface="Verdana" panose="020B0604030504040204" pitchFamily="34" charset="0"/>
              <a:ea typeface="Verdana" panose="020B0604030504040204" pitchFamily="34" charset="0"/>
              <a:cs typeface="Verdana" panose="020B0604030504040204" pitchFamily="34" charset="0"/>
            </a:endParaRPr>
          </a:p>
          <a:p>
            <a:pPr lvl="1"/>
            <a:r>
              <a:rPr lang="ru-RU" dirty="0">
                <a:latin typeface="Verdana" panose="020B0604030504040204" pitchFamily="34" charset="0"/>
                <a:ea typeface="Verdana" panose="020B0604030504040204" pitchFamily="34" charset="0"/>
                <a:cs typeface="Verdana" panose="020B0604030504040204" pitchFamily="34" charset="0"/>
              </a:rPr>
              <a:t>Убедиться, что программа выполняет свое </a:t>
            </a:r>
            <a:r>
              <a:rPr lang="ru-RU" dirty="0" smtClean="0">
                <a:latin typeface="Verdana" panose="020B0604030504040204" pitchFamily="34" charset="0"/>
                <a:ea typeface="Verdana" panose="020B0604030504040204" pitchFamily="34" charset="0"/>
                <a:cs typeface="Verdana" panose="020B0604030504040204" pitchFamily="34" charset="0"/>
              </a:rPr>
              <a:t>предназначение?</a:t>
            </a:r>
            <a:endParaRPr lang="ru-RU" dirty="0">
              <a:latin typeface="Verdana" panose="020B0604030504040204" pitchFamily="34" charset="0"/>
              <a:ea typeface="Verdana" panose="020B0604030504040204" pitchFamily="34" charset="0"/>
              <a:cs typeface="Verdana" panose="020B0604030504040204" pitchFamily="34" charset="0"/>
            </a:endParaRPr>
          </a:p>
          <a:p>
            <a:pPr lvl="1"/>
            <a:r>
              <a:rPr lang="ru-RU" smtClean="0">
                <a:latin typeface="Verdana" panose="020B0604030504040204" pitchFamily="34" charset="0"/>
                <a:ea typeface="Verdana" panose="020B0604030504040204" pitchFamily="34" charset="0"/>
                <a:cs typeface="Verdana" panose="020B0604030504040204" pitchFamily="34" charset="0"/>
              </a:rPr>
              <a:t>Убедиться, </a:t>
            </a:r>
            <a:r>
              <a:rPr lang="ru-RU" dirty="0">
                <a:latin typeface="Verdana" panose="020B0604030504040204" pitchFamily="34" charset="0"/>
                <a:ea typeface="Verdana" panose="020B0604030504040204" pitchFamily="34" charset="0"/>
                <a:cs typeface="Verdana" panose="020B0604030504040204" pitchFamily="34" charset="0"/>
              </a:rPr>
              <a:t>что у программы нет «побочных эффектов</a:t>
            </a:r>
            <a:r>
              <a:rPr lang="ru-RU" dirty="0" smtClean="0">
                <a:latin typeface="Verdana" panose="020B0604030504040204" pitchFamily="34" charset="0"/>
                <a:ea typeface="Verdana" panose="020B0604030504040204" pitchFamily="34" charset="0"/>
                <a:cs typeface="Verdana" panose="020B0604030504040204" pitchFamily="34" charset="0"/>
              </a:rPr>
              <a:t>»?</a:t>
            </a:r>
            <a:endParaRPr lang="ru-RU" dirty="0">
              <a:latin typeface="Verdana" panose="020B0604030504040204" pitchFamily="34" charset="0"/>
              <a:ea typeface="Verdana" panose="020B0604030504040204" pitchFamily="34" charset="0"/>
              <a:cs typeface="Verdana" panose="020B0604030504040204" pitchFamily="34" charset="0"/>
            </a:endParaRPr>
          </a:p>
          <a:p>
            <a:pPr lvl="1"/>
            <a:r>
              <a:rPr lang="ru-RU" dirty="0">
                <a:latin typeface="Verdana" panose="020B0604030504040204" pitchFamily="34" charset="0"/>
                <a:ea typeface="Verdana" panose="020B0604030504040204" pitchFamily="34" charset="0"/>
                <a:cs typeface="Verdana" panose="020B0604030504040204" pitchFamily="34" charset="0"/>
              </a:rPr>
              <a:t>Понять ценность программы для </a:t>
            </a:r>
            <a:r>
              <a:rPr lang="ru-RU" dirty="0" smtClean="0">
                <a:latin typeface="Verdana" panose="020B0604030504040204" pitchFamily="34" charset="0"/>
                <a:ea typeface="Verdana" panose="020B0604030504040204" pitchFamily="34" charset="0"/>
                <a:cs typeface="Verdana" panose="020B0604030504040204" pitchFamily="34" charset="0"/>
              </a:rPr>
              <a:t>потребителя?</a:t>
            </a:r>
            <a:endParaRPr lang="en-US" dirty="0">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ru-RU" dirty="0">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Что такое хороший тест:</a:t>
            </a: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Тест, подтверждающий отстутствие ошибки?</a:t>
            </a:r>
          </a:p>
          <a:p>
            <a:pPr marL="0" lvl="1" indent="0">
              <a:buNone/>
            </a:pPr>
            <a:r>
              <a:rPr lang="ru-RU" dirty="0">
                <a:latin typeface="Verdana" panose="020B0604030504040204" pitchFamily="34" charset="0"/>
                <a:ea typeface="Verdana" panose="020B0604030504040204" pitchFamily="34" charset="0"/>
                <a:cs typeface="Verdana" panose="020B0604030504040204" pitchFamily="34" charset="0"/>
              </a:rPr>
              <a:t>Тест, находящий ошибку?</a:t>
            </a:r>
          </a:p>
          <a:p>
            <a:endParaRPr lang="ru-RU" sz="18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sz="18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6872352" y="6456190"/>
            <a:ext cx="2133600" cy="365125"/>
          </a:xfrm>
        </p:spPr>
        <p:txBody>
          <a:bodyPr/>
          <a:lstStyle/>
          <a:p>
            <a:fld id="{EE2556C5-CE8C-6547-B838-EA80C61A4AF7}" type="slidenum">
              <a:rPr lang="en-US" smtClean="0"/>
              <a:pPr/>
              <a:t>9</a:t>
            </a:fld>
            <a:endParaRPr lang="en-US" dirty="0"/>
          </a:p>
        </p:txBody>
      </p:sp>
    </p:spTree>
    <p:extLst>
      <p:ext uri="{BB962C8B-B14F-4D97-AF65-F5344CB8AC3E}">
        <p14:creationId xmlns:p14="http://schemas.microsoft.com/office/powerpoint/2010/main" val="1568620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1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10.xml><?xml version="1.0" encoding="utf-8"?>
<a:theme xmlns:a="http://schemas.openxmlformats.org/drawingml/2006/main" name="10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11.xml><?xml version="1.0" encoding="utf-8"?>
<a:theme xmlns:a="http://schemas.openxmlformats.org/drawingml/2006/main" name="11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12.xml><?xml version="1.0" encoding="utf-8"?>
<a:theme xmlns:a="http://schemas.openxmlformats.org/drawingml/2006/main" name="12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13.xml><?xml version="1.0" encoding="utf-8"?>
<a:theme xmlns:a="http://schemas.openxmlformats.org/drawingml/2006/main" name="13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14.xml><?xml version="1.0" encoding="utf-8"?>
<a:theme xmlns:a="http://schemas.openxmlformats.org/drawingml/2006/main" name="14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15.xml><?xml version="1.0" encoding="utf-8"?>
<a:theme xmlns:a="http://schemas.openxmlformats.org/drawingml/2006/main" name="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3.xml><?xml version="1.0" encoding="utf-8"?>
<a:theme xmlns:a="http://schemas.openxmlformats.org/drawingml/2006/main" name="3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4.xml><?xml version="1.0" encoding="utf-8"?>
<a:theme xmlns:a="http://schemas.openxmlformats.org/drawingml/2006/main" name="4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5.xml><?xml version="1.0" encoding="utf-8"?>
<a:theme xmlns:a="http://schemas.openxmlformats.org/drawingml/2006/main" name="5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6.xml><?xml version="1.0" encoding="utf-8"?>
<a:theme xmlns:a="http://schemas.openxmlformats.org/drawingml/2006/main" name="6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7.xml><?xml version="1.0" encoding="utf-8"?>
<a:theme xmlns:a="http://schemas.openxmlformats.org/drawingml/2006/main" name="7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8.xml><?xml version="1.0" encoding="utf-8"?>
<a:theme xmlns:a="http://schemas.openxmlformats.org/drawingml/2006/main" name="8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9.xml><?xml version="1.0" encoding="utf-8"?>
<a:theme xmlns:a="http://schemas.openxmlformats.org/drawingml/2006/main" name="9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Override1.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0.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1.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2.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3.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4.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15.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2.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3.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4.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5.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6.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7.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8.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ppt/theme/themeOverride9.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873B97F22C6040AB51BD073B3255C1" ma:contentTypeVersion="1" ma:contentTypeDescription="Create a new document." ma:contentTypeScope="" ma:versionID="e820d909853832f78e958ce2e1ed2722">
  <xsd:schema xmlns:xsd="http://www.w3.org/2001/XMLSchema" xmlns:xs="http://www.w3.org/2001/XMLSchema" xmlns:p="http://schemas.microsoft.com/office/2006/metadata/properties" xmlns:ns2="http://schemas.microsoft.com/sharepoint/v4" targetNamespace="http://schemas.microsoft.com/office/2006/metadata/properties" ma:root="true" ma:fieldsID="c79c8594d4fa4c9fd200c91a62336472"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6B4457-BBF2-4947-9E3A-CB297943CE85}">
  <ds:schemaRefs>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 ds:uri="http://schemas.microsoft.com/sharepoint/v4"/>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77AEC2E-ACD5-4FA8-A504-AAB0C088AE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6CD417-7D0C-4696-8C91-6F2C9EE252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Civic</Template>
  <TotalTime>1457</TotalTime>
  <Words>3002</Words>
  <Application>Microsoft Office PowerPoint</Application>
  <PresentationFormat>On-screen Show (4:3)</PresentationFormat>
  <Paragraphs>357</Paragraphs>
  <Slides>24</Slides>
  <Notes>14</Notes>
  <HiddenSlides>0</HiddenSlides>
  <MMClips>0</MMClips>
  <ScaleCrop>false</ScaleCrop>
  <HeadingPairs>
    <vt:vector size="4" baseType="variant">
      <vt:variant>
        <vt:lpstr>Theme</vt:lpstr>
      </vt:variant>
      <vt:variant>
        <vt:i4>15</vt:i4>
      </vt:variant>
      <vt:variant>
        <vt:lpstr>Slide Titles</vt:lpstr>
      </vt:variant>
      <vt:variant>
        <vt:i4>24</vt:i4>
      </vt:variant>
    </vt:vector>
  </HeadingPairs>
  <TitlesOfParts>
    <vt:vector size="39" baseType="lpstr">
      <vt:lpstr>1_intel_PPT_LgtTmplt_Stndrd_v13</vt:lpstr>
      <vt:lpstr>2_intel_PPT_LgtTmplt_Stndrd_v13</vt:lpstr>
      <vt:lpstr>3_intel_PPT_LgtTmplt_Stndrd_v13</vt:lpstr>
      <vt:lpstr>4_intel_PPT_LgtTmplt_Stndrd_v13</vt:lpstr>
      <vt:lpstr>5_intel_PPT_LgtTmplt_Stndrd_v13</vt:lpstr>
      <vt:lpstr>6_intel_PPT_LgtTmplt_Stndrd_v13</vt:lpstr>
      <vt:lpstr>7_intel_PPT_LgtTmplt_Stndrd_v13</vt:lpstr>
      <vt:lpstr>8_intel_PPT_LgtTmplt_Stndrd_v13</vt:lpstr>
      <vt:lpstr>9_intel_PPT_LgtTmplt_Stndrd_v13</vt:lpstr>
      <vt:lpstr>10_intel_PPT_LgtTmplt_Stndrd_v13</vt:lpstr>
      <vt:lpstr>11_intel_PPT_LgtTmplt_Stndrd_v13</vt:lpstr>
      <vt:lpstr>12_intel_PPT_LgtTmplt_Stndrd_v13</vt:lpstr>
      <vt:lpstr>13_intel_PPT_LgtTmplt_Stndrd_v13</vt:lpstr>
      <vt:lpstr>14_intel_PPT_LgtTmplt_Stndrd_v13</vt:lpstr>
      <vt:lpstr>intel_PPT_LgtTmplt_Stndrd_v13</vt:lpstr>
      <vt:lpstr>Тестирование: Основные понятия, определения и идеи</vt:lpstr>
      <vt:lpstr>Варианты Определения Дефекта</vt:lpstr>
      <vt:lpstr>Понятие Программы</vt:lpstr>
      <vt:lpstr>Дефект </vt:lpstr>
      <vt:lpstr>Цена Дефекта ПО</vt:lpstr>
      <vt:lpstr>Примеры «Дорогих» Ошибок</vt:lpstr>
      <vt:lpstr>Проблема определение дефекта</vt:lpstr>
      <vt:lpstr>Способы повышения качества ПО</vt:lpstr>
      <vt:lpstr>Зачем тестировать?</vt:lpstr>
      <vt:lpstr>Понятие Тестирования </vt:lpstr>
      <vt:lpstr>Требования к тестированию</vt:lpstr>
      <vt:lpstr>Полное Тестирование</vt:lpstr>
      <vt:lpstr>Краткая История Тестирования</vt:lpstr>
      <vt:lpstr>Принципы Тестирования (Майерс)</vt:lpstr>
      <vt:lpstr>Мифы О Тестировании</vt:lpstr>
      <vt:lpstr>Материалы и источники</vt:lpstr>
      <vt:lpstr>Некоторые ошибки тестирования</vt:lpstr>
      <vt:lpstr>Проблемы планирования</vt:lpstr>
      <vt:lpstr>Ответственность команды тестирования</vt:lpstr>
      <vt:lpstr>Области тестирования</vt:lpstr>
      <vt:lpstr>Персонал для тестирования</vt:lpstr>
      <vt:lpstr>Проблемы отношений/мышления</vt:lpstr>
      <vt:lpstr>Тестировщик за работой</vt:lpstr>
      <vt:lpstr>Плохой отчет о найденных проблемах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тестирование</dc:title>
  <dc:creator>Morenov, Oleg A</dc:creator>
  <cp:keywords>CTPClassification=CTP_PUBLIC:VisualMarkings=</cp:keywords>
  <cp:lastModifiedBy>Morenov, Oleg A</cp:lastModifiedBy>
  <cp:revision>251</cp:revision>
  <dcterms:created xsi:type="dcterms:W3CDTF">2006-08-16T00:00:00Z</dcterms:created>
  <dcterms:modified xsi:type="dcterms:W3CDTF">2016-03-03T10:09:22Z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0x01010053873B97F22C6040AB51BD073B3255C1</vt:lpwstr>
  </property>
  <property fmtid="{D5CDD505-2E9C-101B-9397-08002B2CF9AE}" pid="3" name="TitusGUID">
    <vt:lpwstr>1b73df7a-f562-4cf9-a4dd-95662204a281</vt:lpwstr>
  </property>
  <property fmtid="{D5CDD505-2E9C-101B-9397-08002B2CF9AE}" pid="4" name="CTP_TimeStamp">
    <vt:lpwstr>2016-03-03 10:09:20Z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CTP_PUBLIC</vt:lpwstr>
  </property>
</Properties>
</file>