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93" r:id="rId3"/>
    <p:sldId id="335" r:id="rId4"/>
    <p:sldId id="337" r:id="rId5"/>
    <p:sldId id="336" r:id="rId6"/>
    <p:sldId id="338" r:id="rId7"/>
    <p:sldId id="339" r:id="rId8"/>
    <p:sldId id="340" r:id="rId9"/>
    <p:sldId id="357"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27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0">
          <p15:clr>
            <a:srgbClr val="A4A3A4"/>
          </p15:clr>
        </p15:guide>
        <p15:guide id="2" orient="horz" pos="2162">
          <p15:clr>
            <a:srgbClr val="A4A3A4"/>
          </p15:clr>
        </p15:guide>
        <p15:guide id="3" orient="horz" pos="2730">
          <p15:clr>
            <a:srgbClr val="A4A3A4"/>
          </p15:clr>
        </p15:guide>
        <p15:guide id="4" pos="5470">
          <p15:clr>
            <a:srgbClr val="A4A3A4"/>
          </p15:clr>
        </p15:guide>
        <p15:guide id="5" pos="2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8" autoAdjust="0"/>
    <p:restoredTop sz="90793" autoAdjust="0"/>
  </p:normalViewPr>
  <p:slideViewPr>
    <p:cSldViewPr snapToGrid="0">
      <p:cViewPr varScale="1">
        <p:scale>
          <a:sx n="102" d="100"/>
          <a:sy n="102" d="100"/>
        </p:scale>
        <p:origin x="120" y="138"/>
      </p:cViewPr>
      <p:guideLst>
        <p:guide orient="horz" pos="430"/>
        <p:guide orient="horz" pos="2162"/>
        <p:guide orient="horz" pos="2730"/>
        <p:guide pos="5470"/>
        <p:guide pos="287"/>
      </p:guideLst>
    </p:cSldViewPr>
  </p:slideViewPr>
  <p:notesTextViewPr>
    <p:cViewPr>
      <p:scale>
        <a:sx n="100" d="100"/>
        <a:sy n="100" d="100"/>
      </p:scale>
      <p:origin x="0" y="0"/>
    </p:cViewPr>
  </p:notesTextViewPr>
  <p:sorterViewPr>
    <p:cViewPr>
      <p:scale>
        <a:sx n="163" d="100"/>
        <a:sy n="16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pPr/>
              <a:t>2016-03-15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dirty="0"/>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FC5FE-6F0D-D34A-8EE6-C95B4F5F4DC8}" type="datetimeFigureOut">
              <a:rPr lang="en-US" smtClean="0"/>
              <a:pPr/>
              <a:t>2016-03-15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13</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14</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17</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20</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21</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22</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24</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25</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ru-RU" sz="1200" b="0" i="0" kern="1200" dirty="0" smtClean="0">
                <a:solidFill>
                  <a:schemeClr val="tx1"/>
                </a:solidFill>
                <a:effectLst/>
                <a:latin typeface="+mn-lt"/>
                <a:ea typeface="+mn-ea"/>
                <a:cs typeface="+mn-cs"/>
              </a:rPr>
              <a:t>Источник: Владимир Примаков,</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SQA Days-12, 30 ноября-1 декабря, Минск</a:t>
            </a: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1424907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8AC0E0-2A54-F34C-B777-EEF3612697C5}" type="datetime1">
              <a:rPr lang="en-US" smtClean="0"/>
              <a:pPr/>
              <a:t>2016-03-15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72300-43C6-E744-B71F-D9EF15CA3C49}" type="datetime1">
              <a:rPr lang="en-US" smtClean="0"/>
              <a:pPr/>
              <a:t>2016-03-15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userDrawn="1"/>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FF972300-43C6-E744-B71F-D9EF15CA3C49}" type="datetime1">
              <a:rPr lang="en-US" smtClean="0"/>
              <a:pPr/>
              <a:t>2016-03-15</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userDrawn="1"/>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5" name="Freeform 4"/>
          <p:cNvSpPr/>
          <p:nvPr userDrawn="1"/>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966F50F-74B7-8640-8DA3-AAAA0044A327}" type="datetime1">
              <a:rPr lang="en-US" smtClean="0"/>
              <a:pPr/>
              <a:t>2016-03-15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966F50F-74B7-8640-8DA3-AAAA0044A327}" type="datetime1">
              <a:rPr lang="en-US" smtClean="0"/>
              <a:pPr/>
              <a:t>2016-03-15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FEA138E-B478-4D47-9F13-076A10A3FA8C}" type="datetime1">
              <a:rPr lang="en-US" smtClean="0"/>
              <a:pPr/>
              <a:t>2016-03-15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FEA138E-B478-4D47-9F13-076A10A3FA8C}" type="datetime1">
              <a:rPr lang="en-US" smtClean="0"/>
              <a:pPr/>
              <a:t>2016-03-15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userDrawn="1"/>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pPr/>
              <a:t>‹#›</a:t>
            </a:fld>
            <a:endParaRPr lang="en-US" dirty="0"/>
          </a:p>
        </p:txBody>
      </p:sp>
      <p:cxnSp>
        <p:nvCxnSpPr>
          <p:cNvPr id="8" name="Straight Connector 7"/>
          <p:cNvCxnSpPr/>
          <p:nvPr userDrawn="1"/>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userDrawn="1"/>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pPr/>
              <a:t>‹#›</a:t>
            </a:fld>
            <a:endParaRPr lang="en-US" dirty="0"/>
          </a:p>
        </p:txBody>
      </p:sp>
      <p:cxnSp>
        <p:nvCxnSpPr>
          <p:cNvPr id="8" name="Straight Connector 7"/>
          <p:cNvCxnSpPr/>
          <p:nvPr userDrawn="1"/>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F769F9-66CD-434C-A703-2B0E4350A45E}" type="datetime1">
              <a:rPr lang="en-US" smtClean="0"/>
              <a:pPr/>
              <a:t>2016-03-15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C8B5CA9C-FFAE-734D-8488-685557D6D07F}" type="datetime1">
              <a:rPr lang="en-US" smtClean="0"/>
              <a:pPr/>
              <a:t>2016-03-15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EE2556C5-CE8C-6547-B838-EA80C61A4AF7}"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2" r:id="rId4"/>
    <p:sldLayoutId id="2147483660" r:id="rId5"/>
    <p:sldLayoutId id="2147483664" r:id="rId6"/>
    <p:sldLayoutId id="2147483651" r:id="rId7"/>
    <p:sldLayoutId id="2147483665" r:id="rId8"/>
    <p:sldLayoutId id="2147483652" r:id="rId9"/>
    <p:sldLayoutId id="2147483654" r:id="rId10"/>
    <p:sldLayoutId id="2147483655" r:id="rId11"/>
    <p:sldLayoutId id="2147483666" r:id="rId12"/>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739" y="3186260"/>
            <a:ext cx="7686686" cy="1121789"/>
          </a:xfrm>
        </p:spPr>
        <p:txBody>
          <a:bodyPr>
            <a:noAutofit/>
          </a:bodyPr>
          <a:lstStyle/>
          <a:p>
            <a:r>
              <a:rPr lang="ru-RU" sz="3200" dirty="0" smtClean="0">
                <a:latin typeface="Verdana" panose="020B0604030504040204" pitchFamily="34" charset="0"/>
                <a:ea typeface="Verdana" panose="020B0604030504040204" pitchFamily="34" charset="0"/>
                <a:cs typeface="Verdana" panose="020B0604030504040204" pitchFamily="34" charset="0"/>
              </a:rPr>
              <a:t>Тема </a:t>
            </a:r>
            <a:r>
              <a:rPr lang="en-US" sz="3200" dirty="0" smtClean="0">
                <a:latin typeface="Verdana" panose="020B0604030504040204" pitchFamily="34" charset="0"/>
                <a:ea typeface="Verdana" panose="020B0604030504040204" pitchFamily="34" charset="0"/>
                <a:cs typeface="Verdana" panose="020B0604030504040204" pitchFamily="34" charset="0"/>
              </a:rPr>
              <a:t>3</a:t>
            </a:r>
            <a:r>
              <a:rPr lang="ru-RU" sz="3200" dirty="0" smtClean="0">
                <a:latin typeface="Verdana" panose="020B0604030504040204" pitchFamily="34" charset="0"/>
                <a:ea typeface="Verdana" panose="020B0604030504040204" pitchFamily="34" charset="0"/>
                <a:cs typeface="Verdana" panose="020B0604030504040204" pitchFamily="34" charset="0"/>
              </a:rPr>
              <a:t>: </a:t>
            </a:r>
            <a:r>
              <a:rPr lang="ru-RU" sz="3200" dirty="0">
                <a:latin typeface="Verdana" panose="020B0604030504040204" pitchFamily="34" charset="0"/>
                <a:ea typeface="Verdana" panose="020B0604030504040204" pitchFamily="34" charset="0"/>
                <a:cs typeface="Verdana" panose="020B0604030504040204" pitchFamily="34" charset="0"/>
              </a:rPr>
              <a:t/>
            </a:r>
            <a:br>
              <a:rPr lang="ru-RU" sz="3200" dirty="0">
                <a:latin typeface="Verdana" panose="020B0604030504040204" pitchFamily="34" charset="0"/>
                <a:ea typeface="Verdana" panose="020B0604030504040204" pitchFamily="34" charset="0"/>
                <a:cs typeface="Verdana" panose="020B0604030504040204" pitchFamily="34" charset="0"/>
              </a:rPr>
            </a:br>
            <a:r>
              <a:rPr lang="ru-RU" sz="3200" dirty="0" smtClean="0">
                <a:latin typeface="Verdana" panose="020B0604030504040204" pitchFamily="34" charset="0"/>
                <a:ea typeface="Verdana" panose="020B0604030504040204" pitchFamily="34" charset="0"/>
                <a:cs typeface="Verdana" panose="020B0604030504040204" pitchFamily="34" charset="0"/>
              </a:rPr>
              <a:t>Процесс тестирования. Дефекты</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5" name="Subtitle 4"/>
          <p:cNvSpPr>
            <a:spLocks noGrp="1"/>
          </p:cNvSpPr>
          <p:nvPr>
            <p:ph type="subTitle" idx="1"/>
          </p:nvPr>
        </p:nvSpPr>
        <p:spPr>
          <a:xfrm>
            <a:off x="481013" y="5066657"/>
            <a:ext cx="6330212" cy="765758"/>
          </a:xfrm>
        </p:spPr>
        <p:txBody>
          <a:bodyPr>
            <a:noAutofit/>
          </a:bodyPr>
          <a:lstStyle/>
          <a:p>
            <a:r>
              <a:rPr lang="ru-RU" dirty="0"/>
              <a:t>Боциев </a:t>
            </a:r>
            <a:r>
              <a:rPr lang="ru-RU" dirty="0" smtClean="0"/>
              <a:t>А.Я., Виценко </a:t>
            </a:r>
            <a:r>
              <a:rPr lang="ru-RU" dirty="0"/>
              <a:t>А.Ю., Крюков А.К., Моренов О.А</a:t>
            </a:r>
            <a:r>
              <a:rPr lang="en-US" dirty="0"/>
              <a:t>.</a:t>
            </a:r>
            <a:r>
              <a:rPr lang="ru-RU" dirty="0"/>
              <a:t>, Пряхин И.В., Семенов Д.С</a:t>
            </a:r>
            <a:r>
              <a:rPr lang="en-US" dirty="0"/>
              <a:t>.</a:t>
            </a:r>
            <a:r>
              <a:rPr lang="ru-RU" dirty="0"/>
              <a:t>, Чиликин Е.В. </a:t>
            </a:r>
            <a:endParaRPr lang="en-US" dirty="0"/>
          </a:p>
          <a:p>
            <a:r>
              <a:rPr lang="en-US" dirty="0" smtClean="0">
                <a:latin typeface="Verdana" panose="020B0604030504040204" pitchFamily="34" charset="0"/>
                <a:ea typeface="Verdana" panose="020B0604030504040204" pitchFamily="34" charset="0"/>
                <a:cs typeface="Verdana" panose="020B0604030504040204" pitchFamily="34" charset="0"/>
              </a:rPr>
              <a:t>Intel</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264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Тестовая инфраструктура</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3" y="866776"/>
            <a:ext cx="8389891" cy="5053212"/>
          </a:xfrm>
        </p:spPr>
        <p:txBody>
          <a:bodyPr>
            <a:noAutofit/>
          </a:bodyPr>
          <a:lstStyle/>
          <a:p>
            <a:r>
              <a:rPr lang="ru-RU" sz="2400" dirty="0" smtClean="0">
                <a:latin typeface="Verdana" panose="020B0604030504040204" pitchFamily="34" charset="0"/>
                <a:ea typeface="Verdana" panose="020B0604030504040204" pitchFamily="34" charset="0"/>
                <a:cs typeface="Verdana" panose="020B0604030504040204" pitchFamily="34" charset="0"/>
              </a:rPr>
              <a:t>Это </a:t>
            </a:r>
            <a:r>
              <a:rPr lang="ru-RU" sz="2400" b="1" dirty="0" smtClean="0">
                <a:latin typeface="Verdana" panose="020B0604030504040204" pitchFamily="34" charset="0"/>
                <a:ea typeface="Verdana" panose="020B0604030504040204" pitchFamily="34" charset="0"/>
                <a:cs typeface="Verdana" panose="020B0604030504040204" pitchFamily="34" charset="0"/>
              </a:rPr>
              <a:t>среда</a:t>
            </a:r>
            <a:r>
              <a:rPr lang="ru-RU" sz="2400" dirty="0" smtClean="0">
                <a:latin typeface="Verdana" panose="020B0604030504040204" pitchFamily="34" charset="0"/>
                <a:ea typeface="Verdana" panose="020B0604030504040204" pitchFamily="34" charset="0"/>
                <a:cs typeface="Verdana" panose="020B0604030504040204" pitchFamily="34" charset="0"/>
              </a:rPr>
              <a:t>, где осуществляется Т</a:t>
            </a:r>
          </a:p>
          <a:p>
            <a:r>
              <a:rPr lang="en-US"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Получение продукта, исходных данных</a:t>
            </a:r>
          </a:p>
          <a:p>
            <a:r>
              <a:rPr lang="ru-RU" sz="2400" dirty="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Test run</a:t>
            </a:r>
            <a:r>
              <a:rPr lang="ru-RU" sz="2400" dirty="0" smtClean="0">
                <a:latin typeface="Verdana" panose="020B0604030504040204" pitchFamily="34" charset="0"/>
                <a:ea typeface="Verdana" panose="020B0604030504040204" pitchFamily="34" charset="0"/>
                <a:cs typeface="Verdana" panose="020B0604030504040204" pitchFamily="34" charset="0"/>
              </a:rPr>
              <a:t>, проверка и сохранение</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результатов</a:t>
            </a:r>
          </a:p>
          <a:p>
            <a:endParaRPr lang="ru-RU" sz="2400" dirty="0" smtClean="0">
              <a:latin typeface="Verdana" panose="020B0604030504040204" pitchFamily="34" charset="0"/>
              <a:ea typeface="Verdana" panose="020B0604030504040204" pitchFamily="34" charset="0"/>
              <a:cs typeface="Verdana" panose="020B0604030504040204" pitchFamily="34" charset="0"/>
            </a:endParaRPr>
          </a:p>
          <a:p>
            <a:r>
              <a:rPr lang="ru-RU" sz="2400" dirty="0" smtClean="0">
                <a:latin typeface="Verdana" panose="020B0604030504040204" pitchFamily="34" charset="0"/>
                <a:ea typeface="Verdana" panose="020B0604030504040204" pitchFamily="34" charset="0"/>
                <a:cs typeface="Verdana" panose="020B0604030504040204" pitchFamily="34" charset="0"/>
              </a:rPr>
              <a:t>Это</a:t>
            </a:r>
            <a:r>
              <a:rPr lang="en-US" sz="2400" dirty="0" smtClean="0">
                <a:latin typeface="Verdana" panose="020B0604030504040204" pitchFamily="34" charset="0"/>
                <a:ea typeface="Verdana" panose="020B0604030504040204" pitchFamily="34" charset="0"/>
                <a:cs typeface="Verdana" panose="020B0604030504040204" pitchFamily="34" charset="0"/>
              </a:rPr>
              <a:t>:</a:t>
            </a:r>
          </a:p>
          <a:p>
            <a:r>
              <a:rPr lang="en-US" sz="2400" dirty="0">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отдельная машина</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или сеть</a:t>
            </a:r>
            <a:endParaRPr lang="en-US" sz="2400" dirty="0" smtClean="0">
              <a:latin typeface="Verdana" panose="020B0604030504040204" pitchFamily="34" charset="0"/>
              <a:ea typeface="Verdana" panose="020B0604030504040204" pitchFamily="34" charset="0"/>
              <a:cs typeface="Verdana" panose="020B0604030504040204" pitchFamily="34" charset="0"/>
            </a:endParaRPr>
          </a:p>
          <a:p>
            <a:r>
              <a:rPr lang="en-US" sz="2400" dirty="0">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схема</a:t>
            </a:r>
            <a:r>
              <a:rPr lang="en-US" sz="2400" dirty="0" smtClean="0">
                <a:latin typeface="Verdana" panose="020B0604030504040204" pitchFamily="34" charset="0"/>
                <a:ea typeface="Verdana" panose="020B0604030504040204" pitchFamily="34" charset="0"/>
                <a:cs typeface="Verdana" panose="020B0604030504040204" pitchFamily="34" charset="0"/>
              </a:rPr>
              <a:t>,</a:t>
            </a:r>
            <a:r>
              <a:rPr lang="ru-RU" sz="2400" dirty="0" smtClean="0">
                <a:latin typeface="Verdana" panose="020B0604030504040204" pitchFamily="34" charset="0"/>
                <a:ea typeface="Verdana" panose="020B0604030504040204" pitchFamily="34" charset="0"/>
                <a:cs typeface="Verdana" panose="020B0604030504040204" pitchFamily="34" charset="0"/>
              </a:rPr>
              <a:t> прототип</a:t>
            </a:r>
            <a:r>
              <a:rPr lang="en-US" sz="2400" dirty="0" smtClean="0">
                <a:latin typeface="Verdana" panose="020B0604030504040204" pitchFamily="34" charset="0"/>
                <a:ea typeface="Verdana" panose="020B0604030504040204" pitchFamily="34" charset="0"/>
                <a:cs typeface="Verdana" panose="020B0604030504040204" pitchFamily="34" charset="0"/>
              </a:rPr>
              <a:t>, reference design</a:t>
            </a:r>
            <a:endParaRPr lang="ru-RU" sz="2400" dirty="0" smtClean="0">
              <a:latin typeface="Verdana" panose="020B0604030504040204" pitchFamily="34" charset="0"/>
              <a:ea typeface="Verdana" panose="020B0604030504040204" pitchFamily="34" charset="0"/>
              <a:cs typeface="Verdana" panose="020B0604030504040204" pitchFamily="34" charset="0"/>
            </a:endParaRPr>
          </a:p>
          <a:p>
            <a:r>
              <a:rPr lang="ru-RU" sz="2400" dirty="0">
                <a:latin typeface="Verdana" panose="020B0604030504040204" pitchFamily="34" charset="0"/>
                <a:ea typeface="Verdana" panose="020B0604030504040204" pitchFamily="34" charset="0"/>
                <a:cs typeface="Verdana" panose="020B0604030504040204" pitchFamily="34" charset="0"/>
              </a:rPr>
              <a:t>	</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10</a:t>
            </a:fld>
            <a:endParaRPr lang="en-US" dirty="0"/>
          </a:p>
        </p:txBody>
      </p:sp>
    </p:spTree>
    <p:extLst>
      <p:ext uri="{BB962C8B-B14F-4D97-AF65-F5344CB8AC3E}">
        <p14:creationId xmlns:p14="http://schemas.microsoft.com/office/powerpoint/2010/main" val="413314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Критерии выбора инфраструктуры</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3" y="866776"/>
            <a:ext cx="8389891" cy="5053212"/>
          </a:xfrm>
        </p:spPr>
        <p:txBody>
          <a:bodyPr>
            <a:noAutofit/>
          </a:bodyPr>
          <a:lstStyle/>
          <a:p>
            <a:r>
              <a:rPr lang="ru-RU" sz="2400" b="1" dirty="0" smtClean="0">
                <a:latin typeface="Verdana" panose="020B0604030504040204" pitchFamily="34" charset="0"/>
                <a:ea typeface="Verdana" panose="020B0604030504040204" pitchFamily="34" charset="0"/>
                <a:cs typeface="Verdana" panose="020B0604030504040204" pitchFamily="34" charset="0"/>
              </a:rPr>
              <a:t>Возможно ли</a:t>
            </a:r>
            <a:r>
              <a:rPr lang="ru-RU" sz="2400" dirty="0" smtClean="0">
                <a:latin typeface="Verdana" panose="020B0604030504040204" pitchFamily="34" charset="0"/>
                <a:ea typeface="Verdana" panose="020B0604030504040204" pitchFamily="34" charset="0"/>
                <a:cs typeface="Verdana" panose="020B0604030504040204" pitchFamily="34" charset="0"/>
              </a:rPr>
              <a:t> выполнить Т (проверить результат)</a:t>
            </a:r>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endParaRPr lang="ru-RU" sz="2400" b="1" dirty="0" smtClean="0">
              <a:latin typeface="Verdana" panose="020B0604030504040204" pitchFamily="34" charset="0"/>
              <a:ea typeface="Verdana" panose="020B0604030504040204" pitchFamily="34" charset="0"/>
              <a:cs typeface="Verdana" panose="020B0604030504040204" pitchFamily="34" charset="0"/>
            </a:endParaRPr>
          </a:p>
          <a:p>
            <a:r>
              <a:rPr lang="ru-RU" sz="2400" b="1" dirty="0" smtClean="0">
                <a:latin typeface="Verdana" panose="020B0604030504040204" pitchFamily="34" charset="0"/>
                <a:ea typeface="Verdana" panose="020B0604030504040204" pitchFamily="34" charset="0"/>
                <a:cs typeface="Verdana" panose="020B0604030504040204" pitchFamily="34" charset="0"/>
              </a:rPr>
              <a:t>Аналогична</a:t>
            </a:r>
            <a:r>
              <a:rPr lang="ru-RU" sz="2400" dirty="0" smtClean="0">
                <a:latin typeface="Verdana" panose="020B0604030504040204" pitchFamily="34" charset="0"/>
                <a:ea typeface="Verdana" panose="020B0604030504040204" pitchFamily="34" charset="0"/>
                <a:cs typeface="Verdana" panose="020B0604030504040204" pitchFamily="34" charset="0"/>
              </a:rPr>
              <a:t> ли тому, что есть у пользователя?</a:t>
            </a:r>
          </a:p>
          <a:p>
            <a:endPar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Изолированы</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ли тесты от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фоновых программ? изолирована ли внешняя среда от тестов?</a:t>
            </a:r>
          </a:p>
          <a:p>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Поддержваема</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Легко восстановить после падения или перед новым циклом Т?</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11</a:t>
            </a:fld>
            <a:endParaRPr lang="en-US" dirty="0"/>
          </a:p>
        </p:txBody>
      </p:sp>
    </p:spTree>
    <p:extLst>
      <p:ext uri="{BB962C8B-B14F-4D97-AF65-F5344CB8AC3E}">
        <p14:creationId xmlns:p14="http://schemas.microsoft.com/office/powerpoint/2010/main" val="1805959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Дефекты. Жизненный цикл</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12</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09650"/>
            <a:ext cx="76200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3524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Дефекты. Жизненный цикл</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13</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09203"/>
            <a:ext cx="76200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0233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Дефекты. Жизненный цикл</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14</a:t>
            </a:fld>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01" y="809650"/>
            <a:ext cx="76200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728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Дефекты. Жизненный цикл</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15</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09650"/>
            <a:ext cx="76200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037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Дефекты. Жизненный цикл</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16</a:t>
            </a:fld>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01" y="809650"/>
            <a:ext cx="76200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1412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Классификация ошибок (1)</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3" y="866776"/>
            <a:ext cx="8389891" cy="5053212"/>
          </a:xfrm>
        </p:spPr>
        <p:txBody>
          <a:bodyPr>
            <a:noAutofit/>
          </a:bodyPr>
          <a:lstStyle/>
          <a:p>
            <a:endParaRPr lang="ru-RU" sz="2400" b="1" dirty="0" smtClean="0">
              <a:latin typeface="Verdana" panose="020B0604030504040204" pitchFamily="34" charset="0"/>
              <a:ea typeface="Verdana" panose="020B0604030504040204" pitchFamily="34" charset="0"/>
              <a:cs typeface="Verdana" panose="020B0604030504040204" pitchFamily="34" charset="0"/>
            </a:endParaRPr>
          </a:p>
          <a:p>
            <a:r>
              <a:rPr lang="ru-RU" sz="2400" b="1" dirty="0" smtClean="0">
                <a:latin typeface="Verdana" panose="020B0604030504040204" pitchFamily="34" charset="0"/>
                <a:ea typeface="Verdana" panose="020B0604030504040204" pitchFamily="34" charset="0"/>
                <a:cs typeface="Verdana" panose="020B0604030504040204" pitchFamily="34" charset="0"/>
              </a:rPr>
              <a:t>По месту в жизненном цикле ПО</a:t>
            </a:r>
          </a:p>
          <a:p>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В постановке задачи</a:t>
            </a:r>
          </a:p>
          <a:p>
            <a:r>
              <a:rPr lang="ru-RU" sz="2400" dirty="0">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В проектировании</a:t>
            </a:r>
          </a:p>
          <a:p>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В реализации</a:t>
            </a:r>
          </a:p>
          <a:p>
            <a:r>
              <a:rPr lang="ru-RU" sz="2400" dirty="0">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a:t>
            </a:r>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17</a:t>
            </a:fld>
            <a:endParaRPr lang="en-US" dirty="0"/>
          </a:p>
        </p:txBody>
      </p:sp>
    </p:spTree>
    <p:extLst>
      <p:ext uri="{BB962C8B-B14F-4D97-AF65-F5344CB8AC3E}">
        <p14:creationId xmlns:p14="http://schemas.microsoft.com/office/powerpoint/2010/main" val="2462184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Классификация ошибок (2)</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3" y="866776"/>
            <a:ext cx="8389891" cy="5053212"/>
          </a:xfrm>
        </p:spPr>
        <p:txBody>
          <a:bodyPr>
            <a:noAutofit/>
          </a:bodyPr>
          <a:lstStyle/>
          <a:p>
            <a:endParaRPr lang="ru-RU" sz="2400" b="1" dirty="0" smtClean="0">
              <a:latin typeface="Verdana" panose="020B0604030504040204" pitchFamily="34" charset="0"/>
              <a:ea typeface="Verdana" panose="020B0604030504040204" pitchFamily="34" charset="0"/>
              <a:cs typeface="Verdana" panose="020B0604030504040204" pitchFamily="34" charset="0"/>
            </a:endParaRPr>
          </a:p>
          <a:p>
            <a:r>
              <a:rPr lang="ru-RU" sz="2400" b="1" dirty="0" smtClean="0">
                <a:latin typeface="Verdana" panose="020B0604030504040204" pitchFamily="34" charset="0"/>
                <a:ea typeface="Verdana" panose="020B0604030504040204" pitchFamily="34" charset="0"/>
                <a:cs typeface="Verdana" panose="020B0604030504040204" pitchFamily="34" charset="0"/>
              </a:rPr>
              <a:t>По характеру</a:t>
            </a:r>
          </a:p>
          <a:p>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Некорректная работа (баг)</a:t>
            </a:r>
          </a:p>
          <a:p>
            <a:r>
              <a:rPr lang="ru-RU" sz="2400" dirty="0">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Производительность</a:t>
            </a:r>
          </a:p>
          <a:p>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Неудобство использования</a:t>
            </a:r>
          </a:p>
          <a:p>
            <a:r>
              <a:rPr lang="ru-RU" sz="2400" dirty="0">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Уязвимость</a:t>
            </a:r>
          </a:p>
          <a:p>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Запрос нового функционала</a:t>
            </a:r>
          </a:p>
          <a:p>
            <a:r>
              <a:rPr lang="ru-RU" sz="2400" dirty="0">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a:t>
            </a:r>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18</a:t>
            </a:fld>
            <a:endParaRPr lang="en-US" dirty="0"/>
          </a:p>
        </p:txBody>
      </p:sp>
    </p:spTree>
    <p:extLst>
      <p:ext uri="{BB962C8B-B14F-4D97-AF65-F5344CB8AC3E}">
        <p14:creationId xmlns:p14="http://schemas.microsoft.com/office/powerpoint/2010/main" val="847904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Классификация ошибок (3)</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3" y="866776"/>
            <a:ext cx="8389891" cy="5053212"/>
          </a:xfrm>
        </p:spPr>
        <p:txBody>
          <a:bodyPr>
            <a:noAutofit/>
          </a:bodyPr>
          <a:lstStyle/>
          <a:p>
            <a:endParaRPr lang="ru-RU" sz="2400" b="1" dirty="0" smtClean="0">
              <a:latin typeface="Verdana" panose="020B0604030504040204" pitchFamily="34" charset="0"/>
              <a:ea typeface="Verdana" panose="020B0604030504040204" pitchFamily="34" charset="0"/>
              <a:cs typeface="Verdana" panose="020B0604030504040204" pitchFamily="34" charset="0"/>
            </a:endParaRPr>
          </a:p>
          <a:p>
            <a:r>
              <a:rPr lang="ru-RU" sz="2400" b="1" dirty="0" smtClean="0">
                <a:latin typeface="Verdana" panose="020B0604030504040204" pitchFamily="34" charset="0"/>
                <a:ea typeface="Verdana" panose="020B0604030504040204" pitchFamily="34" charset="0"/>
                <a:cs typeface="Verdana" panose="020B0604030504040204" pitchFamily="34" charset="0"/>
              </a:rPr>
              <a:t>По месту возникновения</a:t>
            </a:r>
          </a:p>
          <a:p>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В интерфейсе (</a:t>
            </a:r>
            <a:r>
              <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UI)</a:t>
            </a:r>
          </a:p>
          <a:p>
            <a:r>
              <a:rPr lang="en-US" sz="2400" dirty="0">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В программной логике</a:t>
            </a:r>
          </a:p>
          <a:p>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Во взаимодействии с другим ПО, «железом»</a:t>
            </a:r>
            <a:endPar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r>
              <a:rPr lang="en-US" sz="2400" dirty="0" smtClean="0">
                <a:latin typeface="Verdana" panose="020B0604030504040204" pitchFamily="34" charset="0"/>
                <a:ea typeface="Verdana" panose="020B0604030504040204" pitchFamily="34" charset="0"/>
                <a:cs typeface="Verdana" panose="020B0604030504040204" pitchFamily="34" charset="0"/>
              </a:rPr>
              <a:t>	…</a:t>
            </a:r>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19</a:t>
            </a:fld>
            <a:endParaRPr lang="en-US" dirty="0"/>
          </a:p>
        </p:txBody>
      </p:sp>
    </p:spTree>
    <p:extLst>
      <p:ext uri="{BB962C8B-B14F-4D97-AF65-F5344CB8AC3E}">
        <p14:creationId xmlns:p14="http://schemas.microsoft.com/office/powerpoint/2010/main" val="2336736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244448"/>
            <a:ext cx="8315325" cy="488977"/>
          </a:xfrm>
        </p:spPr>
        <p:txBody>
          <a:bodyPr>
            <a:normAutofit/>
          </a:bodyPr>
          <a:lstStyle/>
          <a:p>
            <a:r>
              <a:rPr lang="ru-RU" sz="3200" b="1" dirty="0">
                <a:latin typeface="Verdana" panose="020B0604030504040204" pitchFamily="34" charset="0"/>
                <a:ea typeface="Verdana" panose="020B0604030504040204" pitchFamily="34" charset="0"/>
                <a:cs typeface="Verdana" panose="020B0604030504040204" pitchFamily="34" charset="0"/>
              </a:rPr>
              <a:t>Содержание</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2" y="1051124"/>
            <a:ext cx="8723267" cy="4525963"/>
          </a:xfrm>
        </p:spPr>
        <p:txBody>
          <a:bodyPr>
            <a:normAutofit/>
          </a:bodyPr>
          <a:lstStyle/>
          <a:p>
            <a:pPr lvl="0"/>
            <a:r>
              <a:rPr lang="ru-RU" sz="2400" dirty="0">
                <a:latin typeface="Verdana" panose="020B0604030504040204" pitchFamily="34" charset="0"/>
                <a:ea typeface="Verdana" panose="020B0604030504040204" pitchFamily="34" charset="0"/>
                <a:cs typeface="Verdana" panose="020B0604030504040204" pitchFamily="34" charset="0"/>
              </a:rPr>
              <a:t>Тестирование в производственном процессе</a:t>
            </a:r>
          </a:p>
          <a:p>
            <a:pPr lvl="0"/>
            <a:endParaRPr lang="ru-RU" sz="2400" dirty="0" smtClean="0">
              <a:latin typeface="Verdana" panose="020B0604030504040204" pitchFamily="34" charset="0"/>
              <a:ea typeface="Verdana" panose="020B0604030504040204" pitchFamily="34" charset="0"/>
              <a:cs typeface="Verdana" panose="020B0604030504040204" pitchFamily="34" charset="0"/>
            </a:endParaRPr>
          </a:p>
          <a:p>
            <a:pPr lvl="0"/>
            <a:r>
              <a:rPr lang="ru-RU" sz="2400" dirty="0" smtClean="0">
                <a:latin typeface="Verdana" panose="020B0604030504040204" pitchFamily="34" charset="0"/>
                <a:ea typeface="Verdana" panose="020B0604030504040204" pitchFamily="34" charset="0"/>
                <a:cs typeface="Verdana" panose="020B0604030504040204" pitchFamily="34" charset="0"/>
              </a:rPr>
              <a:t>Тестовая стратегия, тестовая </a:t>
            </a:r>
            <a:r>
              <a:rPr lang="ru-RU" sz="2400" dirty="0">
                <a:latin typeface="Verdana" panose="020B0604030504040204" pitchFamily="34" charset="0"/>
                <a:ea typeface="Verdana" panose="020B0604030504040204" pitchFamily="34" charset="0"/>
                <a:cs typeface="Verdana" panose="020B0604030504040204" pitchFamily="34" charset="0"/>
              </a:rPr>
              <a:t>инфраструктура</a:t>
            </a:r>
          </a:p>
          <a:p>
            <a:pPr lvl="0"/>
            <a:endParaRPr lang="ru-RU" sz="2400" dirty="0" smtClean="0">
              <a:latin typeface="Verdana" panose="020B0604030504040204" pitchFamily="34" charset="0"/>
              <a:ea typeface="Verdana" panose="020B0604030504040204" pitchFamily="34" charset="0"/>
              <a:cs typeface="Verdana" panose="020B0604030504040204" pitchFamily="34" charset="0"/>
            </a:endParaRPr>
          </a:p>
          <a:p>
            <a:pPr lvl="0"/>
            <a:r>
              <a:rPr lang="ru-RU" sz="2400" dirty="0" smtClean="0">
                <a:latin typeface="Verdana" panose="020B0604030504040204" pitchFamily="34" charset="0"/>
                <a:ea typeface="Verdana" panose="020B0604030504040204" pitchFamily="34" charset="0"/>
                <a:cs typeface="Verdana" panose="020B0604030504040204" pitchFamily="34" charset="0"/>
              </a:rPr>
              <a:t>Дефекты. </a:t>
            </a:r>
            <a:r>
              <a:rPr lang="ru-RU" sz="2400" dirty="0">
                <a:latin typeface="Verdana" panose="020B0604030504040204" pitchFamily="34" charset="0"/>
                <a:ea typeface="Verdana" panose="020B0604030504040204" pitchFamily="34" charset="0"/>
                <a:cs typeface="Verdana" panose="020B0604030504040204" pitchFamily="34" charset="0"/>
              </a:rPr>
              <a:t>Жизненный </a:t>
            </a:r>
            <a:r>
              <a:rPr lang="ru-RU" sz="2400" dirty="0" smtClean="0">
                <a:latin typeface="Verdana" panose="020B0604030504040204" pitchFamily="34" charset="0"/>
                <a:ea typeface="Verdana" panose="020B0604030504040204" pitchFamily="34" charset="0"/>
                <a:cs typeface="Verdana" panose="020B0604030504040204" pitchFamily="34" charset="0"/>
              </a:rPr>
              <a:t>цикл, классификация</a:t>
            </a:r>
            <a:endParaRPr lang="ru-RU" sz="2400" dirty="0">
              <a:latin typeface="Verdana" panose="020B0604030504040204" pitchFamily="34" charset="0"/>
              <a:ea typeface="Verdana" panose="020B0604030504040204" pitchFamily="34" charset="0"/>
              <a:cs typeface="Verdana" panose="020B0604030504040204" pitchFamily="34" charset="0"/>
            </a:endParaRPr>
          </a:p>
          <a:p>
            <a:pPr lvl="0"/>
            <a:endParaRPr lang="ru-RU" sz="2400" dirty="0" smtClean="0">
              <a:latin typeface="Verdana" panose="020B0604030504040204" pitchFamily="34" charset="0"/>
              <a:ea typeface="Verdana" panose="020B0604030504040204" pitchFamily="34" charset="0"/>
              <a:cs typeface="Verdana" panose="020B0604030504040204" pitchFamily="34" charset="0"/>
            </a:endParaRPr>
          </a:p>
          <a:p>
            <a:r>
              <a:rPr lang="ru-RU" sz="2400" dirty="0" smtClean="0">
                <a:latin typeface="Verdana" panose="020B0604030504040204" pitchFamily="34" charset="0"/>
                <a:ea typeface="Verdana" panose="020B0604030504040204" pitchFamily="34" charset="0"/>
                <a:cs typeface="Verdana" panose="020B0604030504040204" pitchFamily="34" charset="0"/>
              </a:rPr>
              <a:t>Средства </a:t>
            </a:r>
            <a:r>
              <a:rPr lang="ru-RU" sz="2400" dirty="0">
                <a:latin typeface="Verdana" panose="020B0604030504040204" pitchFamily="34" charset="0"/>
                <a:ea typeface="Verdana" panose="020B0604030504040204" pitchFamily="34" charset="0"/>
                <a:cs typeface="Verdana" panose="020B0604030504040204" pitchFamily="34" charset="0"/>
              </a:rPr>
              <a:t>работы с дефектами</a:t>
            </a:r>
          </a:p>
        </p:txBody>
      </p:sp>
      <p:sp>
        <p:nvSpPr>
          <p:cNvPr id="4" name="Slide Number Placeholder 3"/>
          <p:cNvSpPr>
            <a:spLocks noGrp="1"/>
          </p:cNvSpPr>
          <p:nvPr>
            <p:ph type="sldNum" sz="quarter" idx="12"/>
          </p:nvPr>
        </p:nvSpPr>
        <p:spPr/>
        <p:txBody>
          <a:bodyPr/>
          <a:lstStyle/>
          <a:p>
            <a:fld id="{EE2556C5-CE8C-6547-B838-EA80C61A4AF7}" type="slidenum">
              <a:rPr lang="en-US" smtClean="0"/>
              <a:pPr/>
              <a:t>2</a:t>
            </a:fld>
            <a:endParaRPr lang="en-US" dirty="0"/>
          </a:p>
        </p:txBody>
      </p:sp>
    </p:spTree>
    <p:extLst>
      <p:ext uri="{BB962C8B-B14F-4D97-AF65-F5344CB8AC3E}">
        <p14:creationId xmlns:p14="http://schemas.microsoft.com/office/powerpoint/2010/main" val="50741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Классификация ошибок (</a:t>
            </a:r>
            <a:r>
              <a:rPr lang="en-US" sz="3200" b="1" dirty="0" smtClean="0">
                <a:latin typeface="Verdana" panose="020B0604030504040204" pitchFamily="34" charset="0"/>
                <a:ea typeface="Verdana" panose="020B0604030504040204" pitchFamily="34" charset="0"/>
                <a:cs typeface="Verdana" panose="020B0604030504040204" pitchFamily="34" charset="0"/>
              </a:rPr>
              <a:t>4</a:t>
            </a:r>
            <a:r>
              <a:rPr lang="ru-RU" sz="3200" b="1" dirty="0" smtClean="0">
                <a:latin typeface="Verdana" panose="020B0604030504040204" pitchFamily="34" charset="0"/>
                <a:ea typeface="Verdana" panose="020B0604030504040204" pitchFamily="34" charset="0"/>
                <a:cs typeface="Verdana" panose="020B0604030504040204" pitchFamily="34" charset="0"/>
              </a:rPr>
              <a:t>)</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77883" y="857251"/>
            <a:ext cx="8389891" cy="5053212"/>
          </a:xfrm>
        </p:spPr>
        <p:txBody>
          <a:bodyPr>
            <a:noAutofit/>
          </a:bodyPr>
          <a:lstStyle/>
          <a:p>
            <a:endParaRPr lang="ru-RU" sz="2400" b="1" dirty="0" smtClean="0">
              <a:latin typeface="Verdana" panose="020B0604030504040204" pitchFamily="34" charset="0"/>
              <a:ea typeface="Verdana" panose="020B0604030504040204" pitchFamily="34" charset="0"/>
              <a:cs typeface="Verdana" panose="020B0604030504040204" pitchFamily="34" charset="0"/>
            </a:endParaRPr>
          </a:p>
          <a:p>
            <a:r>
              <a:rPr lang="ru-RU" sz="2400" b="1" dirty="0" smtClean="0">
                <a:latin typeface="Verdana" panose="020B0604030504040204" pitchFamily="34" charset="0"/>
                <a:ea typeface="Verdana" panose="020B0604030504040204" pitchFamily="34" charset="0"/>
                <a:cs typeface="Verdana" panose="020B0604030504040204" pitchFamily="34" charset="0"/>
              </a:rPr>
              <a:t>По степени критичности</a:t>
            </a:r>
            <a:r>
              <a:rPr lang="en-US" sz="2400" b="1" dirty="0" smtClean="0">
                <a:latin typeface="Verdana" panose="020B0604030504040204" pitchFamily="34" charset="0"/>
                <a:ea typeface="Verdana" panose="020B0604030504040204" pitchFamily="34" charset="0"/>
                <a:cs typeface="Verdana" panose="020B0604030504040204" pitchFamily="34" charset="0"/>
              </a:rPr>
              <a:t> </a:t>
            </a:r>
            <a:r>
              <a:rPr lang="ru-RU" sz="2400" b="1" dirty="0" smtClean="0">
                <a:latin typeface="Verdana" panose="020B0604030504040204" pitchFamily="34" charset="0"/>
                <a:ea typeface="Verdana" panose="020B0604030504040204" pitchFamily="34" charset="0"/>
                <a:cs typeface="Verdana" panose="020B0604030504040204" pitchFamily="34" charset="0"/>
              </a:rPr>
              <a:t>для компании, клиента и приоритета</a:t>
            </a:r>
          </a:p>
          <a:p>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Critical			Blocker			</a:t>
            </a:r>
            <a:r>
              <a:rPr lang="ru-RU"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a:t>
            </a:r>
            <a:r>
              <a:rPr lang="ru-RU" sz="2400" dirty="0" smtClean="0">
                <a:latin typeface="Verdana" panose="020B0604030504040204" pitchFamily="34" charset="0"/>
                <a:ea typeface="Verdana" panose="020B0604030504040204" pitchFamily="34" charset="0"/>
                <a:cs typeface="Verdana" panose="020B0604030504040204" pitchFamily="34" charset="0"/>
              </a:rPr>
              <a:t>			1</a:t>
            </a:r>
            <a:endPar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Major				High</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ru-RU" sz="2400" dirty="0">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2</a:t>
            </a:r>
          </a:p>
          <a:p>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Minor				Medium</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ru-RU" sz="2400" dirty="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3</a:t>
            </a:r>
            <a:endPar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Trivial				Low</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ru-RU" sz="2400" dirty="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N</a:t>
            </a:r>
            <a:endPar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20</a:t>
            </a:fld>
            <a:endParaRPr lang="en-US" dirty="0"/>
          </a:p>
        </p:txBody>
      </p:sp>
    </p:spTree>
    <p:extLst>
      <p:ext uri="{BB962C8B-B14F-4D97-AF65-F5344CB8AC3E}">
        <p14:creationId xmlns:p14="http://schemas.microsoft.com/office/powerpoint/2010/main" val="3231563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11462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Критичность.</a:t>
            </a:r>
            <a:br>
              <a:rPr lang="ru-RU" sz="3200" b="1" dirty="0" smtClean="0">
                <a:latin typeface="Verdana" panose="020B0604030504040204" pitchFamily="34" charset="0"/>
                <a:ea typeface="Verdana" panose="020B0604030504040204" pitchFamily="34" charset="0"/>
                <a:cs typeface="Verdana" panose="020B0604030504040204" pitchFamily="34" charset="0"/>
              </a:rPr>
            </a:br>
            <a:r>
              <a:rPr lang="ru-RU" sz="3200" b="1" dirty="0" smtClean="0">
                <a:latin typeface="Verdana" panose="020B0604030504040204" pitchFamily="34" charset="0"/>
                <a:ea typeface="Verdana" panose="020B0604030504040204" pitchFamily="34" charset="0"/>
                <a:cs typeface="Verdana" panose="020B0604030504040204" pitchFamily="34" charset="0"/>
              </a:rPr>
              <a:t>Важность для клиента. Приоритет</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77883" y="857251"/>
            <a:ext cx="8389891" cy="5053212"/>
          </a:xfrm>
        </p:spPr>
        <p:txBody>
          <a:bodyPr>
            <a:noAutofit/>
          </a:bodyPr>
          <a:lstStyle/>
          <a:p>
            <a:endParaRPr lang="ru-RU" sz="2400" b="1" dirty="0" smtClean="0">
              <a:latin typeface="Verdana" panose="020B0604030504040204" pitchFamily="34" charset="0"/>
              <a:ea typeface="Verdana" panose="020B0604030504040204" pitchFamily="34" charset="0"/>
              <a:cs typeface="Verdana" panose="020B0604030504040204" pitchFamily="34" charset="0"/>
            </a:endParaRPr>
          </a:p>
          <a:p>
            <a:endParaRPr lang="ru-RU" sz="2400" b="1" dirty="0" smtClean="0">
              <a:latin typeface="Verdana" panose="020B0604030504040204" pitchFamily="34" charset="0"/>
              <a:ea typeface="Verdana" panose="020B0604030504040204" pitchFamily="34" charset="0"/>
              <a:cs typeface="Verdana" panose="020B0604030504040204" pitchFamily="34" charset="0"/>
            </a:endParaRPr>
          </a:p>
          <a:p>
            <a:r>
              <a:rPr lang="ru-RU" sz="2400" dirty="0" smtClean="0">
                <a:latin typeface="Verdana" panose="020B0604030504040204" pitchFamily="34" charset="0"/>
                <a:ea typeface="Verdana" panose="020B0604030504040204" pitchFamily="34" charset="0"/>
                <a:cs typeface="Verdana" panose="020B0604030504040204" pitchFamily="34" charset="0"/>
              </a:rPr>
              <a:t>Критичность (</a:t>
            </a:r>
            <a:r>
              <a:rPr lang="en-US" sz="2400" dirty="0" smtClean="0">
                <a:latin typeface="Verdana" panose="020B0604030504040204" pitchFamily="34" charset="0"/>
                <a:ea typeface="Verdana" panose="020B0604030504040204" pitchFamily="34" charset="0"/>
                <a:cs typeface="Verdana" panose="020B0604030504040204" pitchFamily="34" charset="0"/>
              </a:rPr>
              <a:t>Severity) – </a:t>
            </a:r>
            <a:r>
              <a:rPr lang="ru-RU" sz="2400" dirty="0" smtClean="0">
                <a:latin typeface="Verdana" panose="020B0604030504040204" pitchFamily="34" charset="0"/>
                <a:ea typeface="Verdana" panose="020B0604030504040204" pitchFamily="34" charset="0"/>
                <a:cs typeface="Verdana" panose="020B0604030504040204" pitchFamily="34" charset="0"/>
              </a:rPr>
              <a:t>для компании</a:t>
            </a:r>
          </a:p>
          <a:p>
            <a:endParaRPr lang="ru-RU" sz="2400" dirty="0">
              <a:latin typeface="Verdana" panose="020B0604030504040204" pitchFamily="34" charset="0"/>
              <a:ea typeface="Verdana" panose="020B0604030504040204" pitchFamily="34" charset="0"/>
              <a:cs typeface="Verdana" panose="020B0604030504040204" pitchFamily="34" charset="0"/>
            </a:endParaRPr>
          </a:p>
          <a:p>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Приоритет – срочность исправления</a:t>
            </a:r>
            <a:endParaRPr lang="ru-RU" sz="2400" dirty="0">
              <a:latin typeface="Verdana" panose="020B0604030504040204" pitchFamily="34" charset="0"/>
              <a:ea typeface="Verdana" panose="020B0604030504040204" pitchFamily="34" charset="0"/>
              <a:cs typeface="Verdana" panose="020B0604030504040204" pitchFamily="34" charset="0"/>
            </a:endParaRPr>
          </a:p>
          <a:p>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r>
              <a:rPr lang="ru-RU" sz="2400" dirty="0" smtClean="0">
                <a:latin typeface="Verdana" panose="020B0604030504040204" pitchFamily="34" charset="0"/>
                <a:ea typeface="Verdana" panose="020B0604030504040204" pitchFamily="34" charset="0"/>
                <a:cs typeface="Verdana" panose="020B0604030504040204" pitchFamily="34" charset="0"/>
              </a:rPr>
              <a:t>Важность для клиента – ограничения для клиента</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21</a:t>
            </a:fld>
            <a:endParaRPr lang="en-US" dirty="0"/>
          </a:p>
        </p:txBody>
      </p:sp>
    </p:spTree>
    <p:extLst>
      <p:ext uri="{BB962C8B-B14F-4D97-AF65-F5344CB8AC3E}">
        <p14:creationId xmlns:p14="http://schemas.microsoft.com/office/powerpoint/2010/main" val="3646593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Требования к дефекту</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77883" y="857251"/>
            <a:ext cx="8389891" cy="5053212"/>
          </a:xfrm>
        </p:spPr>
        <p:txBody>
          <a:bodyPr>
            <a:noAutofit/>
          </a:bodyPr>
          <a:lstStyle/>
          <a:p>
            <a:endParaRPr lang="ru-RU" sz="2400" b="1" dirty="0" smtClean="0">
              <a:latin typeface="Verdana" panose="020B0604030504040204" pitchFamily="34" charset="0"/>
              <a:ea typeface="Verdana" panose="020B0604030504040204" pitchFamily="34" charset="0"/>
              <a:cs typeface="Verdana" panose="020B0604030504040204" pitchFamily="34" charset="0"/>
            </a:endParaRPr>
          </a:p>
          <a:p>
            <a:r>
              <a:rPr lang="ru-RU" sz="2400" b="1" dirty="0" smtClean="0">
                <a:latin typeface="Verdana" panose="020B0604030504040204" pitchFamily="34" charset="0"/>
                <a:ea typeface="Verdana" panose="020B0604030504040204" pitchFamily="34" charset="0"/>
                <a:cs typeface="Verdana" panose="020B0604030504040204" pitchFamily="34" charset="0"/>
              </a:rPr>
              <a:t>Информативность</a:t>
            </a:r>
            <a:r>
              <a:rPr lang="en-US" sz="2400" dirty="0" smtClean="0">
                <a:latin typeface="Verdana" panose="020B0604030504040204" pitchFamily="34" charset="0"/>
                <a:ea typeface="Verdana" panose="020B0604030504040204" pitchFamily="34" charset="0"/>
                <a:cs typeface="Verdana" panose="020B0604030504040204" pitchFamily="34" charset="0"/>
              </a:rPr>
              <a:t>:</a:t>
            </a:r>
            <a:endParaRPr lang="ru-RU" sz="2400" dirty="0">
              <a:latin typeface="Verdana" panose="020B0604030504040204" pitchFamily="34" charset="0"/>
              <a:ea typeface="Verdana" panose="020B0604030504040204" pitchFamily="34" charset="0"/>
              <a:cs typeface="Verdana" panose="020B0604030504040204" pitchFamily="34" charset="0"/>
            </a:endParaRPr>
          </a:p>
          <a:p>
            <a:r>
              <a:rPr lang="ru-RU" sz="2400" dirty="0" smtClean="0">
                <a:latin typeface="Verdana" panose="020B0604030504040204" pitchFamily="34" charset="0"/>
                <a:ea typeface="Verdana" panose="020B0604030504040204" pitchFamily="34" charset="0"/>
                <a:cs typeface="Verdana" panose="020B0604030504040204" pitchFamily="34" charset="0"/>
              </a:rPr>
              <a:t>	Что за проблема? Текущее </a:t>
            </a:r>
            <a:r>
              <a:rPr lang="en-US" sz="2400" dirty="0" smtClean="0">
                <a:latin typeface="Verdana" panose="020B0604030504040204" pitchFamily="34" charset="0"/>
                <a:ea typeface="Verdana" panose="020B0604030504040204" pitchFamily="34" charset="0"/>
                <a:cs typeface="Verdana" panose="020B0604030504040204" pitchFamily="34" charset="0"/>
              </a:rPr>
              <a:t>vs.</a:t>
            </a:r>
            <a:r>
              <a:rPr lang="ru-RU" sz="2400" dirty="0" smtClean="0">
                <a:latin typeface="Verdana" panose="020B0604030504040204" pitchFamily="34" charset="0"/>
                <a:ea typeface="Verdana" panose="020B0604030504040204" pitchFamily="34" charset="0"/>
                <a:cs typeface="Verdana" panose="020B0604030504040204" pitchFamily="34" charset="0"/>
              </a:rPr>
              <a:t> ожидаемое</a:t>
            </a:r>
          </a:p>
          <a:p>
            <a:r>
              <a:rPr lang="ru-RU" sz="2400" b="1" dirty="0" smtClean="0">
                <a:latin typeface="Verdana" panose="020B0604030504040204" pitchFamily="34" charset="0"/>
                <a:ea typeface="Verdana" panose="020B0604030504040204" pitchFamily="34" charset="0"/>
                <a:cs typeface="Verdana" panose="020B0604030504040204" pitchFamily="34" charset="0"/>
              </a:rPr>
              <a:t>Воспроизводимость:</a:t>
            </a:r>
            <a:endParaRPr lang="ru-RU" sz="2400" b="1"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Окружение, версия продукта, шаги</a:t>
            </a:r>
            <a:endPar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r>
              <a:rPr lang="ru-RU" sz="2400" b="1" dirty="0" smtClean="0">
                <a:latin typeface="Verdana" panose="020B0604030504040204" pitchFamily="34" charset="0"/>
                <a:ea typeface="Verdana" panose="020B0604030504040204" pitchFamily="34" charset="0"/>
                <a:cs typeface="Verdana" panose="020B0604030504040204" pitchFamily="34" charset="0"/>
              </a:rPr>
              <a:t>Название и Описание</a:t>
            </a:r>
            <a:r>
              <a:rPr lang="en-US" sz="2400" b="1" dirty="0" smtClean="0">
                <a:latin typeface="Verdana" panose="020B0604030504040204" pitchFamily="34" charset="0"/>
                <a:ea typeface="Verdana" panose="020B0604030504040204" pitchFamily="34" charset="0"/>
                <a:cs typeface="Verdana" panose="020B0604030504040204" pitchFamily="34" charset="0"/>
              </a:rPr>
              <a:t>:</a:t>
            </a:r>
          </a:p>
          <a:p>
            <a:r>
              <a:rPr lang="en-US"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Н</a:t>
            </a:r>
            <a:r>
              <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суть ошибки</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кратко: без прокрутки)</a:t>
            </a:r>
          </a:p>
          <a:p>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О</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подробное описание для воспроизведения. </a:t>
            </a:r>
            <a:r>
              <a:rPr lang="ru-RU" sz="2400" i="1" dirty="0" smtClean="0">
                <a:latin typeface="Verdana" panose="020B0604030504040204" pitchFamily="34" charset="0"/>
                <a:ea typeface="Verdana" panose="020B0604030504040204" pitchFamily="34" charset="0"/>
                <a:cs typeface="Verdana" panose="020B0604030504040204" pitchFamily="34" charset="0"/>
              </a:rPr>
              <a:t>Условия, Шаги, Симптомы</a:t>
            </a:r>
            <a:endParaRPr lang="en-US" sz="2400" i="1"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22</a:t>
            </a:fld>
            <a:endParaRPr lang="en-US" dirty="0"/>
          </a:p>
        </p:txBody>
      </p:sp>
    </p:spTree>
    <p:extLst>
      <p:ext uri="{BB962C8B-B14F-4D97-AF65-F5344CB8AC3E}">
        <p14:creationId xmlns:p14="http://schemas.microsoft.com/office/powerpoint/2010/main" val="1342522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Примеры </a:t>
            </a:r>
            <a:r>
              <a:rPr lang="en-US" sz="3200" b="1" dirty="0" smtClean="0">
                <a:latin typeface="Verdana" panose="020B0604030504040204" pitchFamily="34" charset="0"/>
                <a:ea typeface="Verdana" panose="020B0604030504040204" pitchFamily="34" charset="0"/>
                <a:cs typeface="Verdana" panose="020B0604030504040204" pitchFamily="34" charset="0"/>
              </a:rPr>
              <a:t>Summary</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77883" y="857251"/>
            <a:ext cx="8389891" cy="5053212"/>
          </a:xfrm>
        </p:spPr>
        <p:txBody>
          <a:bodyPr>
            <a:noAutofit/>
          </a:bodyPr>
          <a:lstStyle/>
          <a:p>
            <a:r>
              <a:rPr lang="ru-RU" sz="1400" dirty="0">
                <a:latin typeface="Verdana" panose="020B0604030504040204" pitchFamily="34" charset="0"/>
                <a:ea typeface="Verdana" panose="020B0604030504040204" pitchFamily="34" charset="0"/>
                <a:cs typeface="Verdana" panose="020B0604030504040204" pitchFamily="34" charset="0"/>
              </a:rPr>
              <a:t>Продукт не </a:t>
            </a:r>
            <a:r>
              <a:rPr lang="ru-RU" sz="1400" dirty="0" smtClean="0">
                <a:latin typeface="Verdana" panose="020B0604030504040204" pitchFamily="34" charset="0"/>
                <a:ea typeface="Verdana" panose="020B0604030504040204" pitchFamily="34" charset="0"/>
                <a:cs typeface="Verdana" panose="020B0604030504040204" pitchFamily="34" charset="0"/>
              </a:rPr>
              <a:t>работает</a:t>
            </a:r>
          </a:p>
          <a:p>
            <a:endParaRPr lang="ru-RU" sz="1400" dirty="0">
              <a:latin typeface="Verdana" panose="020B0604030504040204" pitchFamily="34" charset="0"/>
              <a:ea typeface="Verdana" panose="020B0604030504040204" pitchFamily="34" charset="0"/>
              <a:cs typeface="Verdana" panose="020B0604030504040204" pitchFamily="34" charset="0"/>
            </a:endParaRPr>
          </a:p>
          <a:p>
            <a:r>
              <a:rPr lang="ru-RU" sz="1400" dirty="0" smtClean="0">
                <a:latin typeface="Verdana" panose="020B0604030504040204" pitchFamily="34" charset="0"/>
                <a:ea typeface="Verdana" panose="020B0604030504040204" pitchFamily="34" charset="0"/>
                <a:cs typeface="Verdana" panose="020B0604030504040204" pitchFamily="34" charset="0"/>
              </a:rPr>
              <a:t>Опечатка </a:t>
            </a:r>
            <a:r>
              <a:rPr lang="ru-RU" sz="1400" dirty="0">
                <a:latin typeface="Verdana" panose="020B0604030504040204" pitchFamily="34" charset="0"/>
                <a:ea typeface="Verdana" panose="020B0604030504040204" pitchFamily="34" charset="0"/>
                <a:cs typeface="Verdana" panose="020B0604030504040204" pitchFamily="34" charset="0"/>
              </a:rPr>
              <a:t>на 14 странице мануала: поргамма </a:t>
            </a:r>
            <a:r>
              <a:rPr lang="en-US" sz="1400" dirty="0">
                <a:latin typeface="Verdana" panose="020B0604030504040204" pitchFamily="34" charset="0"/>
                <a:ea typeface="Verdana" panose="020B0604030504040204" pitchFamily="34" charset="0"/>
                <a:cs typeface="Verdana" panose="020B0604030504040204" pitchFamily="34" charset="0"/>
              </a:rPr>
              <a:t>&gt; </a:t>
            </a:r>
            <a:r>
              <a:rPr lang="ru-RU" sz="1400" dirty="0" smtClean="0">
                <a:latin typeface="Verdana" panose="020B0604030504040204" pitchFamily="34" charset="0"/>
                <a:ea typeface="Verdana" panose="020B0604030504040204" pitchFamily="34" charset="0"/>
                <a:cs typeface="Verdana" panose="020B0604030504040204" pitchFamily="34" charset="0"/>
              </a:rPr>
              <a:t>программа</a:t>
            </a:r>
          </a:p>
          <a:p>
            <a:endParaRPr lang="ru-RU" sz="1400" dirty="0">
              <a:latin typeface="Verdana" panose="020B0604030504040204" pitchFamily="34" charset="0"/>
              <a:ea typeface="Verdana" panose="020B0604030504040204" pitchFamily="34" charset="0"/>
              <a:cs typeface="Verdana" panose="020B0604030504040204" pitchFamily="34" charset="0"/>
            </a:endParaRPr>
          </a:p>
          <a:p>
            <a:r>
              <a:rPr lang="ru-RU" sz="1400" dirty="0" smtClean="0">
                <a:latin typeface="Verdana" panose="020B0604030504040204" pitchFamily="34" charset="0"/>
                <a:ea typeface="Verdana" panose="020B0604030504040204" pitchFamily="34" charset="0"/>
                <a:cs typeface="Verdana" panose="020B0604030504040204" pitchFamily="34" charset="0"/>
              </a:rPr>
              <a:t>Опция </a:t>
            </a:r>
            <a:r>
              <a:rPr lang="en-US" sz="1400" dirty="0">
                <a:latin typeface="Verdana" panose="020B0604030504040204" pitchFamily="34" charset="0"/>
                <a:ea typeface="Verdana" panose="020B0604030504040204" pitchFamily="34" charset="0"/>
                <a:cs typeface="Verdana" panose="020B0604030504040204" pitchFamily="34" charset="0"/>
              </a:rPr>
              <a:t>/F[filter1]:[fiter2]</a:t>
            </a:r>
            <a:r>
              <a:rPr lang="ru-RU" sz="1400" dirty="0">
                <a:latin typeface="Verdana" panose="020B0604030504040204" pitchFamily="34" charset="0"/>
                <a:ea typeface="Verdana" panose="020B0604030504040204" pitchFamily="34" charset="0"/>
                <a:cs typeface="Verdana" panose="020B0604030504040204" pitchFamily="34" charset="0"/>
              </a:rPr>
              <a:t> выбирает файлы только по последнему </a:t>
            </a:r>
            <a:r>
              <a:rPr lang="ru-RU" sz="1400" dirty="0" smtClean="0">
                <a:latin typeface="Verdana" panose="020B0604030504040204" pitchFamily="34" charset="0"/>
                <a:ea typeface="Verdana" panose="020B0604030504040204" pitchFamily="34" charset="0"/>
                <a:cs typeface="Verdana" panose="020B0604030504040204" pitchFamily="34" charset="0"/>
              </a:rPr>
              <a:t>фильтру</a:t>
            </a:r>
          </a:p>
          <a:p>
            <a:endParaRPr lang="ru-RU" sz="1400" dirty="0">
              <a:latin typeface="Verdana" panose="020B0604030504040204" pitchFamily="34" charset="0"/>
              <a:ea typeface="Verdana" panose="020B0604030504040204" pitchFamily="34" charset="0"/>
              <a:cs typeface="Verdana" panose="020B0604030504040204" pitchFamily="34" charset="0"/>
            </a:endParaRPr>
          </a:p>
          <a:p>
            <a:r>
              <a:rPr lang="ru-RU" sz="1400" dirty="0" smtClean="0">
                <a:latin typeface="Verdana" panose="020B0604030504040204" pitchFamily="34" charset="0"/>
                <a:ea typeface="Verdana" panose="020B0604030504040204" pitchFamily="34" charset="0"/>
                <a:cs typeface="Verdana" panose="020B0604030504040204" pitchFamily="34" charset="0"/>
              </a:rPr>
              <a:t>Программа </a:t>
            </a:r>
            <a:r>
              <a:rPr lang="ru-RU" sz="1400" dirty="0">
                <a:latin typeface="Verdana" panose="020B0604030504040204" pitchFamily="34" charset="0"/>
                <a:ea typeface="Verdana" panose="020B0604030504040204" pitchFamily="34" charset="0"/>
                <a:cs typeface="Verdana" panose="020B0604030504040204" pitchFamily="34" charset="0"/>
              </a:rPr>
              <a:t>выводит список файлов в алфавитном </a:t>
            </a:r>
            <a:r>
              <a:rPr lang="ru-RU" sz="1400" dirty="0" smtClean="0">
                <a:latin typeface="Verdana" panose="020B0604030504040204" pitchFamily="34" charset="0"/>
                <a:ea typeface="Verdana" panose="020B0604030504040204" pitchFamily="34" charset="0"/>
                <a:cs typeface="Verdana" panose="020B0604030504040204" pitchFamily="34" charset="0"/>
              </a:rPr>
              <a:t>порядке</a:t>
            </a:r>
          </a:p>
          <a:p>
            <a:endParaRPr lang="ru-RU" sz="1400" dirty="0">
              <a:latin typeface="Verdana" panose="020B0604030504040204" pitchFamily="34" charset="0"/>
              <a:ea typeface="Verdana" panose="020B0604030504040204" pitchFamily="34" charset="0"/>
              <a:cs typeface="Verdana" panose="020B0604030504040204" pitchFamily="34" charset="0"/>
            </a:endParaRPr>
          </a:p>
          <a:p>
            <a:r>
              <a:rPr lang="ru-RU" sz="1400" dirty="0" smtClean="0">
                <a:latin typeface="Verdana" panose="020B0604030504040204" pitchFamily="34" charset="0"/>
                <a:ea typeface="Verdana" panose="020B0604030504040204" pitchFamily="34" charset="0"/>
                <a:cs typeface="Verdana" panose="020B0604030504040204" pitchFamily="34" charset="0"/>
              </a:rPr>
              <a:t>Тест </a:t>
            </a:r>
            <a:r>
              <a:rPr lang="en-US" sz="1400" dirty="0">
                <a:latin typeface="Verdana" panose="020B0604030504040204" pitchFamily="34" charset="0"/>
                <a:ea typeface="Verdana" panose="020B0604030504040204" pitchFamily="34" charset="0"/>
                <a:cs typeface="Verdana" panose="020B0604030504040204" pitchFamily="34" charset="0"/>
              </a:rPr>
              <a:t>argcall </a:t>
            </a:r>
            <a:r>
              <a:rPr lang="ru-RU" sz="1400" dirty="0">
                <a:latin typeface="Verdana" panose="020B0604030504040204" pitchFamily="34" charset="0"/>
                <a:ea typeface="Verdana" panose="020B0604030504040204" pitchFamily="34" charset="0"/>
                <a:cs typeface="Verdana" panose="020B0604030504040204" pitchFamily="34" charset="0"/>
              </a:rPr>
              <a:t>не проходит на </a:t>
            </a:r>
            <a:r>
              <a:rPr lang="en-US" sz="1400" dirty="0">
                <a:latin typeface="Verdana" panose="020B0604030504040204" pitchFamily="34" charset="0"/>
                <a:ea typeface="Verdana" panose="020B0604030504040204" pitchFamily="34" charset="0"/>
                <a:cs typeface="Verdana" panose="020B0604030504040204" pitchFamily="34" charset="0"/>
              </a:rPr>
              <a:t>64-</a:t>
            </a:r>
            <a:r>
              <a:rPr lang="ru-RU" sz="1400" dirty="0">
                <a:latin typeface="Verdana" panose="020B0604030504040204" pitchFamily="34" charset="0"/>
                <a:ea typeface="Verdana" panose="020B0604030504040204" pitchFamily="34" charset="0"/>
                <a:cs typeface="Verdana" panose="020B0604030504040204" pitchFamily="34" charset="0"/>
              </a:rPr>
              <a:t>битной </a:t>
            </a:r>
            <a:r>
              <a:rPr lang="en-US" sz="1400" dirty="0">
                <a:latin typeface="Verdana" panose="020B0604030504040204" pitchFamily="34" charset="0"/>
                <a:ea typeface="Verdana" panose="020B0604030504040204" pitchFamily="34" charset="0"/>
                <a:cs typeface="Verdana" panose="020B0604030504040204" pitchFamily="34" charset="0"/>
              </a:rPr>
              <a:t>Windows 7</a:t>
            </a:r>
            <a:r>
              <a:rPr lang="ru-RU" sz="1400" dirty="0">
                <a:latin typeface="Verdana" panose="020B0604030504040204" pitchFamily="34" charset="0"/>
                <a:ea typeface="Verdana" panose="020B0604030504040204" pitchFamily="34" charset="0"/>
                <a:cs typeface="Verdana" panose="020B0604030504040204" pitchFamily="34" charset="0"/>
              </a:rPr>
              <a:t>, процессор </a:t>
            </a:r>
            <a:r>
              <a:rPr lang="en-US" sz="1400" dirty="0">
                <a:latin typeface="Verdana" panose="020B0604030504040204" pitchFamily="34" charset="0"/>
                <a:ea typeface="Verdana" panose="020B0604030504040204" pitchFamily="34" charset="0"/>
                <a:cs typeface="Verdana" panose="020B0604030504040204" pitchFamily="34" charset="0"/>
              </a:rPr>
              <a:t>Core i3,</a:t>
            </a:r>
            <a:r>
              <a:rPr lang="ru-RU" sz="1400" dirty="0">
                <a:latin typeface="Verdana" panose="020B0604030504040204" pitchFamily="34" charset="0"/>
                <a:ea typeface="Verdana" panose="020B0604030504040204" pitchFamily="34" charset="0"/>
                <a:cs typeface="Verdana" panose="020B0604030504040204" pitchFamily="34" charset="0"/>
              </a:rPr>
              <a:t> лабораторная машина </a:t>
            </a:r>
            <a:r>
              <a:rPr lang="en-US" sz="1400" dirty="0">
                <a:latin typeface="Verdana" panose="020B0604030504040204" pitchFamily="34" charset="0"/>
                <a:ea typeface="Verdana" panose="020B0604030504040204" pitchFamily="34" charset="0"/>
                <a:cs typeface="Verdana" panose="020B0604030504040204" pitchFamily="34" charset="0"/>
              </a:rPr>
              <a:t>xxxxxxxxxx, FileNotFoundException: the system cannot find the file specified: at scanFiles.cs line 355 at main.cs line 24. Exitcode 9009. I expected graceful message to user to choose folder where to search files</a:t>
            </a:r>
            <a:r>
              <a:rPr lang="en-US" sz="1400" dirty="0" smtClean="0">
                <a:latin typeface="Verdana" panose="020B0604030504040204" pitchFamily="34" charset="0"/>
                <a:ea typeface="Verdana" panose="020B0604030504040204" pitchFamily="34" charset="0"/>
                <a:cs typeface="Verdana" panose="020B0604030504040204" pitchFamily="34" charset="0"/>
              </a:rPr>
              <a:t>.</a:t>
            </a:r>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ru-RU" sz="1400" dirty="0" smtClean="0">
              <a:latin typeface="Verdana" panose="020B0604030504040204" pitchFamily="34" charset="0"/>
              <a:ea typeface="Verdana" panose="020B0604030504040204" pitchFamily="34" charset="0"/>
              <a:cs typeface="Verdana" panose="020B0604030504040204" pitchFamily="34" charset="0"/>
            </a:endParaRPr>
          </a:p>
          <a:p>
            <a:r>
              <a:rPr lang="ru-RU" sz="1400" dirty="0" smtClean="0">
                <a:latin typeface="Verdana" panose="020B0604030504040204" pitchFamily="34" charset="0"/>
                <a:ea typeface="Verdana" panose="020B0604030504040204" pitchFamily="34" charset="0"/>
                <a:cs typeface="Verdana" panose="020B0604030504040204" pitchFamily="34" charset="0"/>
              </a:rPr>
              <a:t>Функция </a:t>
            </a:r>
            <a:r>
              <a:rPr lang="en-US" sz="1400" dirty="0">
                <a:latin typeface="Verdana" panose="020B0604030504040204" pitchFamily="34" charset="0"/>
                <a:ea typeface="Verdana" panose="020B0604030504040204" pitchFamily="34" charset="0"/>
                <a:cs typeface="Verdana" panose="020B0604030504040204" pitchFamily="34" charset="0"/>
              </a:rPr>
              <a:t>fcall() </a:t>
            </a:r>
            <a:r>
              <a:rPr lang="ru-RU" sz="1400" dirty="0">
                <a:latin typeface="Verdana" panose="020B0604030504040204" pitchFamily="34" charset="0"/>
                <a:ea typeface="Verdana" panose="020B0604030504040204" pitchFamily="34" charset="0"/>
                <a:cs typeface="Verdana" panose="020B0604030504040204" pitchFamily="34" charset="0"/>
              </a:rPr>
              <a:t>в </a:t>
            </a:r>
            <a:r>
              <a:rPr lang="ru-RU" sz="1400" dirty="0" smtClean="0">
                <a:latin typeface="Verdana" panose="020B0604030504040204" pitchFamily="34" charset="0"/>
                <a:ea typeface="Verdana" panose="020B0604030504040204" pitchFamily="34" charset="0"/>
                <a:cs typeface="Verdana" panose="020B0604030504040204" pitchFamily="34" charset="0"/>
              </a:rPr>
              <a:t>5.3 </a:t>
            </a:r>
            <a:r>
              <a:rPr lang="ru-RU" sz="1400" dirty="0">
                <a:latin typeface="Verdana" panose="020B0604030504040204" pitchFamily="34" charset="0"/>
                <a:ea typeface="Verdana" panose="020B0604030504040204" pitchFamily="34" charset="0"/>
                <a:cs typeface="Verdana" panose="020B0604030504040204" pitchFamily="34" charset="0"/>
              </a:rPr>
              <a:t>работает медленнее , чем в </a:t>
            </a:r>
            <a:r>
              <a:rPr lang="ru-RU" sz="1400" dirty="0" smtClean="0">
                <a:latin typeface="Verdana" panose="020B0604030504040204" pitchFamily="34" charset="0"/>
                <a:ea typeface="Verdana" panose="020B0604030504040204" pitchFamily="34" charset="0"/>
                <a:cs typeface="Verdana" panose="020B0604030504040204" pitchFamily="34" charset="0"/>
              </a:rPr>
              <a:t>5.2 </a:t>
            </a:r>
            <a:r>
              <a:rPr lang="ru-RU" sz="1400" dirty="0">
                <a:latin typeface="Verdana" panose="020B0604030504040204" pitchFamily="34" charset="0"/>
                <a:ea typeface="Verdana" panose="020B0604030504040204" pitchFamily="34" charset="0"/>
                <a:cs typeface="Verdana" panose="020B0604030504040204" pitchFamily="34" charset="0"/>
              </a:rPr>
              <a:t>на 45%</a:t>
            </a:r>
          </a:p>
          <a:p>
            <a:endParaRPr lang="ru-RU" sz="1400" dirty="0">
              <a:latin typeface="Verdana" panose="020B0604030504040204" pitchFamily="34" charset="0"/>
              <a:ea typeface="Verdana" panose="020B0604030504040204" pitchFamily="34" charset="0"/>
              <a:cs typeface="Verdana" panose="020B0604030504040204" pitchFamily="34" charset="0"/>
            </a:endParaRPr>
          </a:p>
          <a:p>
            <a:r>
              <a:rPr lang="ru-RU" sz="1400" dirty="0">
                <a:latin typeface="Verdana" panose="020B0604030504040204" pitchFamily="34" charset="0"/>
                <a:ea typeface="Verdana" panose="020B0604030504040204" pitchFamily="34" charset="0"/>
                <a:cs typeface="Verdana" panose="020B0604030504040204" pitchFamily="34" charset="0"/>
              </a:rPr>
              <a:t>Крупный клиент отказался покупать версию </a:t>
            </a:r>
            <a:r>
              <a:rPr lang="ru-RU" sz="1400" dirty="0" smtClean="0">
                <a:latin typeface="Verdana" panose="020B0604030504040204" pitchFamily="34" charset="0"/>
                <a:ea typeface="Verdana" panose="020B0604030504040204" pitchFamily="34" charset="0"/>
                <a:cs typeface="Verdana" panose="020B0604030504040204" pitchFamily="34" charset="0"/>
              </a:rPr>
              <a:t>2.0</a:t>
            </a:r>
            <a:endParaRPr lang="ru-RU" sz="1400" dirty="0">
              <a:latin typeface="Verdana" panose="020B0604030504040204" pitchFamily="34" charset="0"/>
              <a:ea typeface="Verdana" panose="020B0604030504040204" pitchFamily="34" charset="0"/>
              <a:cs typeface="Verdana" panose="020B0604030504040204" pitchFamily="34" charset="0"/>
            </a:endParaRPr>
          </a:p>
          <a:p>
            <a:endParaRPr lang="ru-RU" sz="24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23</a:t>
            </a:fld>
            <a:endParaRPr lang="en-US" dirty="0"/>
          </a:p>
        </p:txBody>
      </p:sp>
    </p:spTree>
    <p:extLst>
      <p:ext uri="{BB962C8B-B14F-4D97-AF65-F5344CB8AC3E}">
        <p14:creationId xmlns:p14="http://schemas.microsoft.com/office/powerpoint/2010/main" val="887235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Примеры </a:t>
            </a:r>
            <a:r>
              <a:rPr lang="en-US" sz="3200" b="1" dirty="0" smtClean="0">
                <a:latin typeface="Verdana" panose="020B0604030504040204" pitchFamily="34" charset="0"/>
                <a:ea typeface="Verdana" panose="020B0604030504040204" pitchFamily="34" charset="0"/>
                <a:cs typeface="Verdana" panose="020B0604030504040204" pitchFamily="34" charset="0"/>
              </a:rPr>
              <a:t>Summary</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77883" y="857251"/>
            <a:ext cx="8389891" cy="5053212"/>
          </a:xfrm>
        </p:spPr>
        <p:txBody>
          <a:bodyPr>
            <a:noAutofit/>
          </a:bodyPr>
          <a:lstStyle/>
          <a:p>
            <a:r>
              <a:rPr lang="ru-RU" sz="1400" dirty="0">
                <a:solidFill>
                  <a:srgbClr val="FF0000"/>
                </a:solidFill>
                <a:latin typeface="Verdana" panose="020B0604030504040204" pitchFamily="34" charset="0"/>
                <a:ea typeface="Verdana" panose="020B0604030504040204" pitchFamily="34" charset="0"/>
                <a:cs typeface="Verdana" panose="020B0604030504040204" pitchFamily="34" charset="0"/>
              </a:rPr>
              <a:t>Продукт не </a:t>
            </a:r>
            <a:r>
              <a:rPr lang="ru-RU" sz="1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работает</a:t>
            </a:r>
          </a:p>
          <a:p>
            <a:endParaRPr lang="ru-RU" sz="1400" dirty="0">
              <a:latin typeface="Verdana" panose="020B0604030504040204" pitchFamily="34" charset="0"/>
              <a:ea typeface="Verdana" panose="020B0604030504040204" pitchFamily="34" charset="0"/>
              <a:cs typeface="Verdana" panose="020B0604030504040204" pitchFamily="34" charset="0"/>
            </a:endParaRPr>
          </a:p>
          <a:p>
            <a:r>
              <a:rPr lang="ru-RU" sz="1400" dirty="0" smtClean="0">
                <a:solidFill>
                  <a:srgbClr val="00B050"/>
                </a:solidFill>
                <a:latin typeface="Verdana" panose="020B0604030504040204" pitchFamily="34" charset="0"/>
                <a:ea typeface="Verdana" panose="020B0604030504040204" pitchFamily="34" charset="0"/>
                <a:cs typeface="Verdana" panose="020B0604030504040204" pitchFamily="34" charset="0"/>
              </a:rPr>
              <a:t>Опечатка </a:t>
            </a:r>
            <a:r>
              <a:rPr lang="ru-RU" sz="1400" dirty="0">
                <a:solidFill>
                  <a:srgbClr val="00B050"/>
                </a:solidFill>
                <a:latin typeface="Verdana" panose="020B0604030504040204" pitchFamily="34" charset="0"/>
                <a:ea typeface="Verdana" panose="020B0604030504040204" pitchFamily="34" charset="0"/>
                <a:cs typeface="Verdana" panose="020B0604030504040204" pitchFamily="34" charset="0"/>
              </a:rPr>
              <a:t>на 14 странице мануала: поргамма </a:t>
            </a:r>
            <a:r>
              <a:rPr lang="en-US" sz="1400" dirty="0">
                <a:solidFill>
                  <a:srgbClr val="00B050"/>
                </a:solidFill>
                <a:latin typeface="Verdana" panose="020B0604030504040204" pitchFamily="34" charset="0"/>
                <a:ea typeface="Verdana" panose="020B0604030504040204" pitchFamily="34" charset="0"/>
                <a:cs typeface="Verdana" panose="020B0604030504040204" pitchFamily="34" charset="0"/>
              </a:rPr>
              <a:t>&gt; </a:t>
            </a:r>
            <a:r>
              <a:rPr lang="ru-RU" sz="1400" dirty="0" smtClean="0">
                <a:solidFill>
                  <a:srgbClr val="00B050"/>
                </a:solidFill>
                <a:latin typeface="Verdana" panose="020B0604030504040204" pitchFamily="34" charset="0"/>
                <a:ea typeface="Verdana" panose="020B0604030504040204" pitchFamily="34" charset="0"/>
                <a:cs typeface="Verdana" panose="020B0604030504040204" pitchFamily="34" charset="0"/>
              </a:rPr>
              <a:t>программа</a:t>
            </a:r>
          </a:p>
          <a:p>
            <a:endParaRPr lang="ru-RU" sz="1400" dirty="0">
              <a:latin typeface="Verdana" panose="020B0604030504040204" pitchFamily="34" charset="0"/>
              <a:ea typeface="Verdana" panose="020B0604030504040204" pitchFamily="34" charset="0"/>
              <a:cs typeface="Verdana" panose="020B0604030504040204" pitchFamily="34" charset="0"/>
            </a:endParaRPr>
          </a:p>
          <a:p>
            <a:r>
              <a:rPr lang="ru-RU" sz="1400" dirty="0" smtClean="0">
                <a:solidFill>
                  <a:srgbClr val="00B050"/>
                </a:solidFill>
                <a:latin typeface="Verdana" panose="020B0604030504040204" pitchFamily="34" charset="0"/>
                <a:ea typeface="Verdana" panose="020B0604030504040204" pitchFamily="34" charset="0"/>
                <a:cs typeface="Verdana" panose="020B0604030504040204" pitchFamily="34" charset="0"/>
              </a:rPr>
              <a:t>Опция </a:t>
            </a:r>
            <a:r>
              <a:rPr lang="en-US" sz="1400" dirty="0">
                <a:solidFill>
                  <a:srgbClr val="00B050"/>
                </a:solidFill>
                <a:latin typeface="Verdana" panose="020B0604030504040204" pitchFamily="34" charset="0"/>
                <a:ea typeface="Verdana" panose="020B0604030504040204" pitchFamily="34" charset="0"/>
                <a:cs typeface="Verdana" panose="020B0604030504040204" pitchFamily="34" charset="0"/>
              </a:rPr>
              <a:t>/F[filter1]:[fiter2]</a:t>
            </a:r>
            <a:r>
              <a:rPr lang="ru-RU" sz="1400" dirty="0">
                <a:solidFill>
                  <a:srgbClr val="00B050"/>
                </a:solidFill>
                <a:latin typeface="Verdana" panose="020B0604030504040204" pitchFamily="34" charset="0"/>
                <a:ea typeface="Verdana" panose="020B0604030504040204" pitchFamily="34" charset="0"/>
                <a:cs typeface="Verdana" panose="020B0604030504040204" pitchFamily="34" charset="0"/>
              </a:rPr>
              <a:t> выбирает файлы только по последнему </a:t>
            </a:r>
            <a:r>
              <a:rPr lang="ru-RU" sz="1400" dirty="0" smtClean="0">
                <a:solidFill>
                  <a:srgbClr val="00B050"/>
                </a:solidFill>
                <a:latin typeface="Verdana" panose="020B0604030504040204" pitchFamily="34" charset="0"/>
                <a:ea typeface="Verdana" panose="020B0604030504040204" pitchFamily="34" charset="0"/>
                <a:cs typeface="Verdana" panose="020B0604030504040204" pitchFamily="34" charset="0"/>
              </a:rPr>
              <a:t>фильтру</a:t>
            </a:r>
          </a:p>
          <a:p>
            <a:endParaRPr lang="ru-RU" sz="1400" dirty="0">
              <a:latin typeface="Verdana" panose="020B0604030504040204" pitchFamily="34" charset="0"/>
              <a:ea typeface="Verdana" panose="020B0604030504040204" pitchFamily="34" charset="0"/>
              <a:cs typeface="Verdana" panose="020B0604030504040204" pitchFamily="34" charset="0"/>
            </a:endParaRPr>
          </a:p>
          <a:p>
            <a:r>
              <a:rPr lang="ru-RU" sz="1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Программа </a:t>
            </a:r>
            <a:r>
              <a:rPr lang="ru-RU" sz="1400" dirty="0">
                <a:solidFill>
                  <a:srgbClr val="FF0000"/>
                </a:solidFill>
                <a:latin typeface="Verdana" panose="020B0604030504040204" pitchFamily="34" charset="0"/>
                <a:ea typeface="Verdana" panose="020B0604030504040204" pitchFamily="34" charset="0"/>
                <a:cs typeface="Verdana" panose="020B0604030504040204" pitchFamily="34" charset="0"/>
              </a:rPr>
              <a:t>выводит список файлов в алфавитном </a:t>
            </a:r>
            <a:r>
              <a:rPr lang="ru-RU" sz="1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порядке</a:t>
            </a:r>
          </a:p>
          <a:p>
            <a:endParaRPr lang="ru-RU" sz="1400" dirty="0">
              <a:latin typeface="Verdana" panose="020B0604030504040204" pitchFamily="34" charset="0"/>
              <a:ea typeface="Verdana" panose="020B0604030504040204" pitchFamily="34" charset="0"/>
              <a:cs typeface="Verdana" panose="020B0604030504040204" pitchFamily="34" charset="0"/>
            </a:endParaRPr>
          </a:p>
          <a:p>
            <a:r>
              <a:rPr lang="ru-RU" sz="1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Тест </a:t>
            </a:r>
            <a:r>
              <a:rPr lang="en-US" sz="1400" dirty="0">
                <a:solidFill>
                  <a:srgbClr val="FF0000"/>
                </a:solidFill>
                <a:latin typeface="Verdana" panose="020B0604030504040204" pitchFamily="34" charset="0"/>
                <a:ea typeface="Verdana" panose="020B0604030504040204" pitchFamily="34" charset="0"/>
                <a:cs typeface="Verdana" panose="020B0604030504040204" pitchFamily="34" charset="0"/>
              </a:rPr>
              <a:t>argcall </a:t>
            </a:r>
            <a:r>
              <a:rPr lang="ru-RU" sz="1400" dirty="0">
                <a:solidFill>
                  <a:srgbClr val="FF0000"/>
                </a:solidFill>
                <a:latin typeface="Verdana" panose="020B0604030504040204" pitchFamily="34" charset="0"/>
                <a:ea typeface="Verdana" panose="020B0604030504040204" pitchFamily="34" charset="0"/>
                <a:cs typeface="Verdana" panose="020B0604030504040204" pitchFamily="34" charset="0"/>
              </a:rPr>
              <a:t>не проходит на </a:t>
            </a:r>
            <a:r>
              <a:rPr lang="en-US" sz="1400" dirty="0">
                <a:solidFill>
                  <a:srgbClr val="FF0000"/>
                </a:solidFill>
                <a:latin typeface="Verdana" panose="020B0604030504040204" pitchFamily="34" charset="0"/>
                <a:ea typeface="Verdana" panose="020B0604030504040204" pitchFamily="34" charset="0"/>
                <a:cs typeface="Verdana" panose="020B0604030504040204" pitchFamily="34" charset="0"/>
              </a:rPr>
              <a:t>64-</a:t>
            </a:r>
            <a:r>
              <a:rPr lang="ru-RU" sz="1400" dirty="0">
                <a:solidFill>
                  <a:srgbClr val="FF0000"/>
                </a:solidFill>
                <a:latin typeface="Verdana" panose="020B0604030504040204" pitchFamily="34" charset="0"/>
                <a:ea typeface="Verdana" panose="020B0604030504040204" pitchFamily="34" charset="0"/>
                <a:cs typeface="Verdana" panose="020B0604030504040204" pitchFamily="34" charset="0"/>
              </a:rPr>
              <a:t>битной </a:t>
            </a:r>
            <a:r>
              <a:rPr lang="en-US" sz="1400" dirty="0">
                <a:solidFill>
                  <a:srgbClr val="FF0000"/>
                </a:solidFill>
                <a:latin typeface="Verdana" panose="020B0604030504040204" pitchFamily="34" charset="0"/>
                <a:ea typeface="Verdana" panose="020B0604030504040204" pitchFamily="34" charset="0"/>
                <a:cs typeface="Verdana" panose="020B0604030504040204" pitchFamily="34" charset="0"/>
              </a:rPr>
              <a:t>Windows 7</a:t>
            </a:r>
            <a:r>
              <a:rPr lang="ru-RU" sz="1400" dirty="0">
                <a:solidFill>
                  <a:srgbClr val="FF0000"/>
                </a:solidFill>
                <a:latin typeface="Verdana" panose="020B0604030504040204" pitchFamily="34" charset="0"/>
                <a:ea typeface="Verdana" panose="020B0604030504040204" pitchFamily="34" charset="0"/>
                <a:cs typeface="Verdana" panose="020B0604030504040204" pitchFamily="34" charset="0"/>
              </a:rPr>
              <a:t>, процессор </a:t>
            </a:r>
            <a:r>
              <a:rPr lang="en-US" sz="1400" dirty="0">
                <a:solidFill>
                  <a:srgbClr val="FF0000"/>
                </a:solidFill>
                <a:latin typeface="Verdana" panose="020B0604030504040204" pitchFamily="34" charset="0"/>
                <a:ea typeface="Verdana" panose="020B0604030504040204" pitchFamily="34" charset="0"/>
                <a:cs typeface="Verdana" panose="020B0604030504040204" pitchFamily="34" charset="0"/>
              </a:rPr>
              <a:t>Core i3,</a:t>
            </a:r>
            <a:r>
              <a:rPr lang="ru-RU" sz="1400" dirty="0">
                <a:solidFill>
                  <a:srgbClr val="FF0000"/>
                </a:solidFill>
                <a:latin typeface="Verdana" panose="020B0604030504040204" pitchFamily="34" charset="0"/>
                <a:ea typeface="Verdana" panose="020B0604030504040204" pitchFamily="34" charset="0"/>
                <a:cs typeface="Verdana" panose="020B0604030504040204" pitchFamily="34" charset="0"/>
              </a:rPr>
              <a:t> лабораторная машина </a:t>
            </a:r>
            <a:r>
              <a:rPr lang="en-US" sz="1400" dirty="0">
                <a:solidFill>
                  <a:srgbClr val="FF0000"/>
                </a:solidFill>
                <a:latin typeface="Verdana" panose="020B0604030504040204" pitchFamily="34" charset="0"/>
                <a:ea typeface="Verdana" panose="020B0604030504040204" pitchFamily="34" charset="0"/>
                <a:cs typeface="Verdana" panose="020B0604030504040204" pitchFamily="34" charset="0"/>
              </a:rPr>
              <a:t>xxxxxxxxxx, FileNotFoundException: the system cannot find the file specified: at scanFiles.cs line 355 at main.cs line 24. Exitcode 9009. I expected graceful message to user to choose folder where to search files</a:t>
            </a:r>
            <a:r>
              <a:rPr lang="en-US" sz="1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a:t>
            </a:r>
            <a:endParaRPr lang="en-US" sz="1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endParaRPr lang="ru-RU" sz="1400" dirty="0" smtClean="0">
              <a:latin typeface="Verdana" panose="020B0604030504040204" pitchFamily="34" charset="0"/>
              <a:ea typeface="Verdana" panose="020B0604030504040204" pitchFamily="34" charset="0"/>
              <a:cs typeface="Verdana" panose="020B0604030504040204" pitchFamily="34" charset="0"/>
            </a:endParaRPr>
          </a:p>
          <a:p>
            <a:r>
              <a:rPr lang="ru-RU" sz="1400" dirty="0" smtClean="0">
                <a:solidFill>
                  <a:srgbClr val="00B050"/>
                </a:solidFill>
                <a:latin typeface="Verdana" panose="020B0604030504040204" pitchFamily="34" charset="0"/>
                <a:ea typeface="Verdana" panose="020B0604030504040204" pitchFamily="34" charset="0"/>
                <a:cs typeface="Verdana" panose="020B0604030504040204" pitchFamily="34" charset="0"/>
              </a:rPr>
              <a:t>Функция </a:t>
            </a:r>
            <a:r>
              <a:rPr lang="en-US" sz="1400" dirty="0">
                <a:solidFill>
                  <a:srgbClr val="00B050"/>
                </a:solidFill>
                <a:latin typeface="Verdana" panose="020B0604030504040204" pitchFamily="34" charset="0"/>
                <a:ea typeface="Verdana" panose="020B0604030504040204" pitchFamily="34" charset="0"/>
                <a:cs typeface="Verdana" panose="020B0604030504040204" pitchFamily="34" charset="0"/>
              </a:rPr>
              <a:t>fcall() </a:t>
            </a:r>
            <a:r>
              <a:rPr lang="ru-RU" sz="1400" dirty="0">
                <a:solidFill>
                  <a:srgbClr val="00B050"/>
                </a:solidFill>
                <a:latin typeface="Verdana" panose="020B0604030504040204" pitchFamily="34" charset="0"/>
                <a:ea typeface="Verdana" panose="020B0604030504040204" pitchFamily="34" charset="0"/>
                <a:cs typeface="Verdana" panose="020B0604030504040204" pitchFamily="34" charset="0"/>
              </a:rPr>
              <a:t>в </a:t>
            </a:r>
            <a:r>
              <a:rPr lang="ru-RU" sz="1400" dirty="0" smtClean="0">
                <a:solidFill>
                  <a:srgbClr val="00B050"/>
                </a:solidFill>
                <a:latin typeface="Verdana" panose="020B0604030504040204" pitchFamily="34" charset="0"/>
                <a:ea typeface="Verdana" panose="020B0604030504040204" pitchFamily="34" charset="0"/>
                <a:cs typeface="Verdana" panose="020B0604030504040204" pitchFamily="34" charset="0"/>
              </a:rPr>
              <a:t>5.3 </a:t>
            </a:r>
            <a:r>
              <a:rPr lang="ru-RU" sz="1400" dirty="0">
                <a:solidFill>
                  <a:srgbClr val="00B050"/>
                </a:solidFill>
                <a:latin typeface="Verdana" panose="020B0604030504040204" pitchFamily="34" charset="0"/>
                <a:ea typeface="Verdana" panose="020B0604030504040204" pitchFamily="34" charset="0"/>
                <a:cs typeface="Verdana" panose="020B0604030504040204" pitchFamily="34" charset="0"/>
              </a:rPr>
              <a:t>работает медленнее , чем в </a:t>
            </a:r>
            <a:r>
              <a:rPr lang="ru-RU" sz="1400" dirty="0" smtClean="0">
                <a:solidFill>
                  <a:srgbClr val="00B050"/>
                </a:solidFill>
                <a:latin typeface="Verdana" panose="020B0604030504040204" pitchFamily="34" charset="0"/>
                <a:ea typeface="Verdana" panose="020B0604030504040204" pitchFamily="34" charset="0"/>
                <a:cs typeface="Verdana" panose="020B0604030504040204" pitchFamily="34" charset="0"/>
              </a:rPr>
              <a:t>5.2 </a:t>
            </a:r>
            <a:r>
              <a:rPr lang="ru-RU" sz="1400" dirty="0">
                <a:solidFill>
                  <a:srgbClr val="00B050"/>
                </a:solidFill>
                <a:latin typeface="Verdana" panose="020B0604030504040204" pitchFamily="34" charset="0"/>
                <a:ea typeface="Verdana" panose="020B0604030504040204" pitchFamily="34" charset="0"/>
                <a:cs typeface="Verdana" panose="020B0604030504040204" pitchFamily="34" charset="0"/>
              </a:rPr>
              <a:t>на 45%</a:t>
            </a:r>
          </a:p>
          <a:p>
            <a:endParaRPr lang="ru-RU" sz="1400" dirty="0">
              <a:latin typeface="Verdana" panose="020B0604030504040204" pitchFamily="34" charset="0"/>
              <a:ea typeface="Verdana" panose="020B0604030504040204" pitchFamily="34" charset="0"/>
              <a:cs typeface="Verdana" panose="020B0604030504040204" pitchFamily="34" charset="0"/>
            </a:endParaRPr>
          </a:p>
          <a:p>
            <a:r>
              <a:rPr lang="ru-RU" sz="1400" dirty="0">
                <a:solidFill>
                  <a:srgbClr val="FF0000"/>
                </a:solidFill>
                <a:latin typeface="Verdana" panose="020B0604030504040204" pitchFamily="34" charset="0"/>
                <a:ea typeface="Verdana" panose="020B0604030504040204" pitchFamily="34" charset="0"/>
                <a:cs typeface="Verdana" panose="020B0604030504040204" pitchFamily="34" charset="0"/>
              </a:rPr>
              <a:t>Крупный клиент отказался покупать версию </a:t>
            </a:r>
            <a:r>
              <a:rPr lang="ru-RU" sz="1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2.0</a:t>
            </a:r>
            <a:endParaRPr lang="ru-RU" sz="1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endParaRPr lang="ru-RU" sz="24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24</a:t>
            </a:fld>
            <a:endParaRPr lang="en-US" dirty="0"/>
          </a:p>
        </p:txBody>
      </p:sp>
    </p:spTree>
    <p:extLst>
      <p:ext uri="{BB962C8B-B14F-4D97-AF65-F5344CB8AC3E}">
        <p14:creationId xmlns:p14="http://schemas.microsoft.com/office/powerpoint/2010/main" val="1961315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Средства работы с дефек</a:t>
            </a:r>
            <a:r>
              <a:rPr lang="ru-RU" sz="3200" b="1" dirty="0">
                <a:latin typeface="Verdana" panose="020B0604030504040204" pitchFamily="34" charset="0"/>
                <a:ea typeface="Verdana" panose="020B0604030504040204" pitchFamily="34" charset="0"/>
                <a:cs typeface="Verdana" panose="020B0604030504040204" pitchFamily="34" charset="0"/>
              </a:rPr>
              <a:t>т</a:t>
            </a:r>
            <a:r>
              <a:rPr lang="ru-RU" sz="3200" b="1" dirty="0" smtClean="0">
                <a:latin typeface="Verdana" panose="020B0604030504040204" pitchFamily="34" charset="0"/>
                <a:ea typeface="Verdana" panose="020B0604030504040204" pitchFamily="34" charset="0"/>
                <a:cs typeface="Verdana" panose="020B0604030504040204" pitchFamily="34" charset="0"/>
              </a:rPr>
              <a:t>ами</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77883" y="857251"/>
            <a:ext cx="8389891" cy="5053212"/>
          </a:xfrm>
        </p:spPr>
        <p:txBody>
          <a:bodyPr>
            <a:noAutofit/>
          </a:bodyPr>
          <a:lstStyle/>
          <a:p>
            <a:pPr algn="just"/>
            <a:r>
              <a:rPr lang="ru-RU" sz="2400" dirty="0" smtClean="0">
                <a:latin typeface="Verdana" panose="020B0604030504040204" pitchFamily="34" charset="0"/>
                <a:ea typeface="Verdana" panose="020B0604030504040204" pitchFamily="34" charset="0"/>
                <a:cs typeface="Verdana" panose="020B0604030504040204" pitchFamily="34" charset="0"/>
              </a:rPr>
              <a:t>Система </a:t>
            </a:r>
            <a:r>
              <a:rPr lang="ru-RU" sz="2400" dirty="0">
                <a:latin typeface="Verdana" panose="020B0604030504040204" pitchFamily="34" charset="0"/>
                <a:ea typeface="Verdana" panose="020B0604030504040204" pitchFamily="34" charset="0"/>
                <a:cs typeface="Verdana" panose="020B0604030504040204" pitchFamily="34" charset="0"/>
              </a:rPr>
              <a:t>отслеживания </a:t>
            </a:r>
            <a:r>
              <a:rPr lang="ru-RU" sz="2400" dirty="0" smtClean="0">
                <a:latin typeface="Verdana" panose="020B0604030504040204" pitchFamily="34" charset="0"/>
                <a:ea typeface="Verdana" panose="020B0604030504040204" pitchFamily="34" charset="0"/>
                <a:cs typeface="Verdana" panose="020B0604030504040204" pitchFamily="34" charset="0"/>
              </a:rPr>
              <a:t>ошибок</a:t>
            </a:r>
          </a:p>
          <a:p>
            <a:pPr algn="just"/>
            <a:r>
              <a:rPr lang="ru-RU" sz="2400" dirty="0" smtClean="0">
                <a:latin typeface="Verdana" panose="020B0604030504040204" pitchFamily="34" charset="0"/>
                <a:ea typeface="Verdana" panose="020B0604030504040204" pitchFamily="34" charset="0"/>
                <a:cs typeface="Verdana" panose="020B0604030504040204" pitchFamily="34" charset="0"/>
              </a:rPr>
              <a:t>(</a:t>
            </a:r>
            <a:r>
              <a:rPr lang="en-US" sz="2400" dirty="0" smtClean="0">
                <a:latin typeface="Verdana" panose="020B0604030504040204" pitchFamily="34" charset="0"/>
                <a:ea typeface="Verdana" panose="020B0604030504040204" pitchFamily="34" charset="0"/>
                <a:cs typeface="Verdana" panose="020B0604030504040204" pitchFamily="34" charset="0"/>
              </a:rPr>
              <a:t>Defect Tracking System)</a:t>
            </a:r>
            <a:endParaRPr lang="ru-RU" sz="2400" dirty="0" smtClean="0">
              <a:latin typeface="Verdana" panose="020B0604030504040204" pitchFamily="34" charset="0"/>
              <a:ea typeface="Verdana" panose="020B0604030504040204" pitchFamily="34" charset="0"/>
              <a:cs typeface="Verdana" panose="020B0604030504040204" pitchFamily="34" charset="0"/>
            </a:endParaRPr>
          </a:p>
          <a:p>
            <a:pPr lvl="2" indent="-342900" algn="just">
              <a:spcBef>
                <a:spcPts val="600"/>
              </a:spcBef>
              <a:buFont typeface="Wingdings" panose="05000000000000000000" pitchFamily="2" charset="2"/>
              <a:buChar char="§"/>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Учет и обеспечение жизненного цикла дефектов</a:t>
            </a:r>
          </a:p>
          <a:p>
            <a:pPr lvl="2" indent="-342900" algn="just">
              <a:spcBef>
                <a:spcPts val="600"/>
              </a:spcBef>
              <a:buFont typeface="Wingdings" panose="05000000000000000000" pitchFamily="2" charset="2"/>
              <a:buChar char="§"/>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Оценка качества продукта</a:t>
            </a:r>
          </a:p>
          <a:p>
            <a:pPr lvl="2" indent="-342900" algn="just">
              <a:spcBef>
                <a:spcPts val="600"/>
              </a:spcBef>
              <a:buFont typeface="Wingdings" panose="05000000000000000000" pitchFamily="2" charset="2"/>
              <a:buChar char="§"/>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Оценка качества процессов</a:t>
            </a:r>
            <a:endParaRPr lang="en-US"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endParaRPr lang="ru-RU" sz="24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25</a:t>
            </a:fld>
            <a:endParaRPr lang="en-US" dirty="0"/>
          </a:p>
        </p:txBody>
      </p:sp>
    </p:spTree>
    <p:extLst>
      <p:ext uri="{BB962C8B-B14F-4D97-AF65-F5344CB8AC3E}">
        <p14:creationId xmlns:p14="http://schemas.microsoft.com/office/powerpoint/2010/main" val="9463094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47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917602"/>
          </a:xfrm>
        </p:spPr>
        <p:txBody>
          <a:bodyPr>
            <a:normAutofit fontScale="90000"/>
          </a:bodyPr>
          <a:lstStyle/>
          <a:p>
            <a:pPr lvl="0"/>
            <a:r>
              <a:rPr lang="ru-RU" sz="3200" b="1" dirty="0">
                <a:latin typeface="Verdana" panose="020B0604030504040204" pitchFamily="34" charset="0"/>
                <a:ea typeface="Verdana" panose="020B0604030504040204" pitchFamily="34" charset="0"/>
                <a:cs typeface="Verdana" panose="020B0604030504040204" pitchFamily="34" charset="0"/>
              </a:rPr>
              <a:t>Тестирование </a:t>
            </a:r>
            <a:r>
              <a:rPr lang="ru-RU" sz="3200" b="1" dirty="0" smtClean="0">
                <a:latin typeface="Verdana" panose="020B0604030504040204" pitchFamily="34" charset="0"/>
                <a:ea typeface="Verdana" panose="020B0604030504040204" pitchFamily="34" charset="0"/>
                <a:cs typeface="Verdana" panose="020B0604030504040204" pitchFamily="34" charset="0"/>
              </a:rPr>
              <a:t>в</a:t>
            </a:r>
            <a:r>
              <a:rPr lang="en-US" sz="3200" b="1" dirty="0" smtClean="0">
                <a:latin typeface="Verdana" panose="020B0604030504040204" pitchFamily="34" charset="0"/>
                <a:ea typeface="Verdana" panose="020B0604030504040204" pitchFamily="34" charset="0"/>
                <a:cs typeface="Verdana" panose="020B0604030504040204" pitchFamily="34" charset="0"/>
              </a:rPr>
              <a:t/>
            </a:r>
            <a:br>
              <a:rPr lang="en-US" sz="3200" b="1" dirty="0" smtClean="0">
                <a:latin typeface="Verdana" panose="020B0604030504040204" pitchFamily="34" charset="0"/>
                <a:ea typeface="Verdana" panose="020B0604030504040204" pitchFamily="34" charset="0"/>
                <a:cs typeface="Verdana" panose="020B0604030504040204" pitchFamily="34" charset="0"/>
              </a:rPr>
            </a:br>
            <a:r>
              <a:rPr lang="ru-RU" sz="3200" b="1" dirty="0" smtClean="0">
                <a:latin typeface="Verdana" panose="020B0604030504040204" pitchFamily="34" charset="0"/>
                <a:ea typeface="Verdana" panose="020B0604030504040204" pitchFamily="34" charset="0"/>
                <a:cs typeface="Verdana" panose="020B0604030504040204" pitchFamily="34" charset="0"/>
              </a:rPr>
              <a:t>производственном процессе</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4" y="1394024"/>
            <a:ext cx="8256542" cy="4525963"/>
          </a:xfrm>
        </p:spPr>
        <p:txBody>
          <a:bodyPr>
            <a:normAutofit/>
          </a:bodyPr>
          <a:lstStyle/>
          <a:p>
            <a:pPr lvl="0"/>
            <a:r>
              <a:rPr lang="ru-RU" sz="2400" b="1" dirty="0" smtClean="0">
                <a:latin typeface="Verdana" panose="020B0604030504040204" pitchFamily="34" charset="0"/>
                <a:ea typeface="Verdana" panose="020B0604030504040204" pitchFamily="34" charset="0"/>
                <a:cs typeface="Verdana" panose="020B0604030504040204" pitchFamily="34" charset="0"/>
              </a:rPr>
              <a:t>Каскадная</a:t>
            </a:r>
            <a:r>
              <a:rPr lang="ru-RU" sz="2400" dirty="0" smtClean="0">
                <a:latin typeface="Verdana" panose="020B0604030504040204" pitchFamily="34" charset="0"/>
                <a:ea typeface="Verdana" panose="020B0604030504040204" pitchFamily="34" charset="0"/>
                <a:cs typeface="Verdana" panose="020B0604030504040204" pitchFamily="34" charset="0"/>
              </a:rPr>
              <a:t>: после разработки, перед выпуском</a:t>
            </a:r>
            <a:endParaRPr lang="ru-RU" sz="2400" dirty="0">
              <a:latin typeface="Verdana" panose="020B0604030504040204" pitchFamily="34" charset="0"/>
              <a:ea typeface="Verdana" panose="020B0604030504040204" pitchFamily="34" charset="0"/>
              <a:cs typeface="Verdana" panose="020B0604030504040204" pitchFamily="34" charset="0"/>
            </a:endParaRPr>
          </a:p>
          <a:p>
            <a:pPr lvl="0"/>
            <a:endParaRPr lang="ru-RU" sz="2400" dirty="0" smtClean="0">
              <a:latin typeface="Verdana" panose="020B0604030504040204" pitchFamily="34" charset="0"/>
              <a:ea typeface="Verdana" panose="020B0604030504040204" pitchFamily="34" charset="0"/>
              <a:cs typeface="Verdana" panose="020B0604030504040204" pitchFamily="34" charset="0"/>
            </a:endParaRPr>
          </a:p>
          <a:p>
            <a:pPr lvl="0"/>
            <a:r>
              <a:rPr lang="ru-RU" sz="2400" b="1" dirty="0" smtClean="0">
                <a:latin typeface="Verdana" panose="020B0604030504040204" pitchFamily="34" charset="0"/>
                <a:ea typeface="Verdana" panose="020B0604030504040204" pitchFamily="34" charset="0"/>
                <a:cs typeface="Verdana" panose="020B0604030504040204" pitchFamily="34" charset="0"/>
              </a:rPr>
              <a:t>Спиральная</a:t>
            </a:r>
            <a:r>
              <a:rPr lang="ru-RU" sz="2400" dirty="0" smtClean="0">
                <a:latin typeface="Verdana" panose="020B0604030504040204" pitchFamily="34" charset="0"/>
                <a:ea typeface="Verdana" panose="020B0604030504040204" pitchFamily="34" charset="0"/>
                <a:cs typeface="Verdana" panose="020B0604030504040204" pitchFamily="34" charset="0"/>
              </a:rPr>
              <a:t>: Т. прототипов, модульное, интеграционное, приемочное</a:t>
            </a:r>
            <a:endParaRPr lang="ru-RU" sz="2400" dirty="0">
              <a:latin typeface="Verdana" panose="020B0604030504040204" pitchFamily="34" charset="0"/>
              <a:ea typeface="Verdana" panose="020B0604030504040204" pitchFamily="34" charset="0"/>
              <a:cs typeface="Verdana" panose="020B0604030504040204" pitchFamily="34" charset="0"/>
            </a:endParaRPr>
          </a:p>
          <a:p>
            <a:pPr lvl="0"/>
            <a:endParaRPr lang="ru-RU" sz="2400" dirty="0" smtClean="0">
              <a:latin typeface="Verdana" panose="020B0604030504040204" pitchFamily="34" charset="0"/>
              <a:ea typeface="Verdana" panose="020B0604030504040204" pitchFamily="34" charset="0"/>
              <a:cs typeface="Verdana" panose="020B0604030504040204" pitchFamily="34" charset="0"/>
            </a:endParaRPr>
          </a:p>
          <a:p>
            <a:pPr lvl="0"/>
            <a:r>
              <a:rPr lang="ru-RU" sz="2400" b="1" dirty="0" smtClean="0">
                <a:latin typeface="Verdana" panose="020B0604030504040204" pitchFamily="34" charset="0"/>
                <a:ea typeface="Verdana" panose="020B0604030504040204" pitchFamily="34" charset="0"/>
                <a:cs typeface="Verdana" panose="020B0604030504040204" pitchFamily="34" charset="0"/>
              </a:rPr>
              <a:t>Итеративная</a:t>
            </a:r>
            <a:r>
              <a:rPr lang="ru-RU" sz="2400" dirty="0" smtClean="0">
                <a:latin typeface="Verdana" panose="020B0604030504040204" pitchFamily="34" charset="0"/>
                <a:ea typeface="Verdana" panose="020B0604030504040204" pitchFamily="34" charset="0"/>
                <a:cs typeface="Verdana" panose="020B0604030504040204" pitchFamily="34" charset="0"/>
              </a:rPr>
              <a:t>: на каждой итерации (</a:t>
            </a:r>
            <a:r>
              <a:rPr lang="en-US" sz="2400" dirty="0" smtClean="0">
                <a:latin typeface="Verdana" panose="020B0604030504040204" pitchFamily="34" charset="0"/>
                <a:ea typeface="Verdana" panose="020B0604030504040204" pitchFamily="34" charset="0"/>
                <a:cs typeface="Verdana" panose="020B0604030504040204" pitchFamily="34" charset="0"/>
              </a:rPr>
              <a:t>PD</a:t>
            </a:r>
            <a:r>
              <a:rPr lang="ru-RU" sz="2400" b="1" dirty="0" smtClean="0">
                <a:latin typeface="Verdana" panose="020B0604030504040204" pitchFamily="34" charset="0"/>
                <a:ea typeface="Verdana" panose="020B0604030504040204" pitchFamily="34" charset="0"/>
                <a:cs typeface="Verdana" panose="020B0604030504040204" pitchFamily="34" charset="0"/>
              </a:rPr>
              <a:t>С</a:t>
            </a:r>
            <a:r>
              <a:rPr lang="en-US" sz="2400" dirty="0" smtClean="0">
                <a:latin typeface="Verdana" panose="020B0604030504040204" pitchFamily="34" charset="0"/>
                <a:ea typeface="Verdana" panose="020B0604030504040204" pitchFamily="34" charset="0"/>
                <a:cs typeface="Verdana" panose="020B0604030504040204" pitchFamily="34" charset="0"/>
              </a:rPr>
              <a:t>A: </a:t>
            </a:r>
            <a:r>
              <a:rPr lang="ru-RU" sz="2400" b="1" dirty="0" smtClean="0">
                <a:latin typeface="Verdana" panose="020B0604030504040204" pitchFamily="34" charset="0"/>
                <a:ea typeface="Verdana" panose="020B0604030504040204" pitchFamily="34" charset="0"/>
                <a:cs typeface="Verdana" panose="020B0604030504040204" pitchFamily="34" charset="0"/>
              </a:rPr>
              <a:t>С</a:t>
            </a:r>
            <a:r>
              <a:rPr lang="en-US" sz="2400" dirty="0" smtClean="0">
                <a:latin typeface="Verdana" panose="020B0604030504040204" pitchFamily="34" charset="0"/>
                <a:ea typeface="Verdana" panose="020B0604030504040204" pitchFamily="34" charset="0"/>
                <a:cs typeface="Verdana" panose="020B0604030504040204" pitchFamily="34" charset="0"/>
              </a:rPr>
              <a:t>heck)</a:t>
            </a:r>
            <a:endParaRPr lang="ru-RU" sz="24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3</a:t>
            </a:fld>
            <a:endParaRPr lang="en-US" dirty="0"/>
          </a:p>
        </p:txBody>
      </p:sp>
    </p:spTree>
    <p:extLst>
      <p:ext uri="{BB962C8B-B14F-4D97-AF65-F5344CB8AC3E}">
        <p14:creationId xmlns:p14="http://schemas.microsoft.com/office/powerpoint/2010/main" val="3397750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Тестирование в зависимости от</a:t>
            </a:r>
            <a:r>
              <a:rPr lang="en-US" sz="3200" b="1" dirty="0" smtClean="0">
                <a:latin typeface="Verdana" panose="020B0604030504040204" pitchFamily="34" charset="0"/>
                <a:ea typeface="Verdana" panose="020B0604030504040204" pitchFamily="34" charset="0"/>
                <a:cs typeface="Verdana" panose="020B0604030504040204" pitchFamily="34" charset="0"/>
              </a:rPr>
              <a:t/>
            </a:r>
            <a:br>
              <a:rPr lang="en-US" sz="3200" b="1" dirty="0" smtClean="0">
                <a:latin typeface="Verdana" panose="020B0604030504040204" pitchFamily="34" charset="0"/>
                <a:ea typeface="Verdana" panose="020B0604030504040204" pitchFamily="34" charset="0"/>
                <a:cs typeface="Verdana" panose="020B0604030504040204" pitchFamily="34" charset="0"/>
              </a:rPr>
            </a:br>
            <a:r>
              <a:rPr lang="ru-RU" sz="3200" b="1" dirty="0" smtClean="0">
                <a:latin typeface="Verdana" panose="020B0604030504040204" pitchFamily="34" charset="0"/>
                <a:ea typeface="Verdana" panose="020B0604030504040204" pitchFamily="34" charset="0"/>
                <a:cs typeface="Verdana" panose="020B0604030504040204" pitchFamily="34" charset="0"/>
              </a:rPr>
              <a:t>зрелости огранизации (</a:t>
            </a:r>
            <a:r>
              <a:rPr lang="en-US" sz="3200" b="1" dirty="0" smtClean="0">
                <a:latin typeface="Verdana" panose="020B0604030504040204" pitchFamily="34" charset="0"/>
                <a:ea typeface="Verdana" panose="020B0604030504040204" pitchFamily="34" charset="0"/>
                <a:cs typeface="Verdana" panose="020B0604030504040204" pitchFamily="34" charset="0"/>
              </a:rPr>
              <a:t>CMM)</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3" y="866776"/>
            <a:ext cx="8389891" cy="5053212"/>
          </a:xfrm>
        </p:spPr>
        <p:txBody>
          <a:bodyPr>
            <a:noAutofit/>
          </a:bodyPr>
          <a:lstStyle/>
          <a:p>
            <a:pPr marL="0" lvl="1" indent="0">
              <a:buNone/>
            </a:pPr>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endPar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Начальный: Т </a:t>
            </a:r>
            <a:r>
              <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отладка</a:t>
            </a:r>
            <a:r>
              <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цель: «работает?»</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Повторяемый: Т – процесс</a:t>
            </a:r>
            <a:r>
              <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Т и</a:t>
            </a:r>
            <a:r>
              <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требования</a:t>
            </a:r>
          </a:p>
          <a:p>
            <a:pPr marL="0" lvl="1"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Установленный: Т </a:t>
            </a: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обязательный этап разработки</a:t>
            </a:r>
          </a:p>
          <a:p>
            <a:pPr marL="0" lvl="1"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Управляемый: методология, работа с дефектами</a:t>
            </a:r>
          </a:p>
          <a:p>
            <a:pPr marL="0" lvl="1"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Оптимизированный: контроль рисков и качества Т</a:t>
            </a:r>
          </a:p>
        </p:txBody>
      </p:sp>
      <p:sp>
        <p:nvSpPr>
          <p:cNvPr id="4" name="Slide Number Placeholder 3"/>
          <p:cNvSpPr>
            <a:spLocks noGrp="1"/>
          </p:cNvSpPr>
          <p:nvPr>
            <p:ph type="sldNum" sz="quarter" idx="12"/>
          </p:nvPr>
        </p:nvSpPr>
        <p:spPr/>
        <p:txBody>
          <a:bodyPr/>
          <a:lstStyle/>
          <a:p>
            <a:fld id="{EE2556C5-CE8C-6547-B838-EA80C61A4AF7}" type="slidenum">
              <a:rPr lang="en-US" smtClean="0"/>
              <a:pPr/>
              <a:t>4</a:t>
            </a:fld>
            <a:endParaRPr lang="en-US" dirty="0"/>
          </a:p>
        </p:txBody>
      </p:sp>
    </p:spTree>
    <p:extLst>
      <p:ext uri="{BB962C8B-B14F-4D97-AF65-F5344CB8AC3E}">
        <p14:creationId xmlns:p14="http://schemas.microsoft.com/office/powerpoint/2010/main" val="956110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9176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Раньше нашли - дешевле исправить</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4" y="828675"/>
            <a:ext cx="8256542" cy="5091312"/>
          </a:xfrm>
        </p:spPr>
        <p:txBody>
          <a:bodyPr>
            <a:noAutofit/>
          </a:bodyPr>
          <a:lstStyle/>
          <a:p>
            <a:pPr marL="0" lvl="1"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Тестирование:</a:t>
            </a:r>
          </a:p>
          <a:p>
            <a:pPr lvl="1"/>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требований</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lvl="1"/>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дизайна</a:t>
            </a:r>
            <a:r>
              <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smtClean="0">
                <a:solidFill>
                  <a:srgbClr val="0071C5"/>
                </a:solidFill>
                <a:latin typeface="Verdana" panose="020B0604030504040204" pitchFamily="34" charset="0"/>
                <a:ea typeface="Verdana" panose="020B0604030504040204" pitchFamily="34" charset="0"/>
                <a:cs typeface="Verdana" panose="020B0604030504040204" pitchFamily="34" charset="0"/>
              </a:rPr>
              <a:t>результат проектирования)</a:t>
            </a:r>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lvl="1"/>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прототипа</a:t>
            </a:r>
          </a:p>
          <a:p>
            <a:pPr lvl="1"/>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кода</a:t>
            </a:r>
          </a:p>
          <a:p>
            <a:pPr lvl="1"/>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компонента</a:t>
            </a:r>
          </a:p>
          <a:p>
            <a:pPr lvl="1"/>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взаимодействия компонент</a:t>
            </a:r>
          </a:p>
          <a:p>
            <a:pPr lvl="1"/>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продукта</a:t>
            </a:r>
          </a:p>
        </p:txBody>
      </p:sp>
      <p:sp>
        <p:nvSpPr>
          <p:cNvPr id="4" name="Slide Number Placeholder 3"/>
          <p:cNvSpPr>
            <a:spLocks noGrp="1"/>
          </p:cNvSpPr>
          <p:nvPr>
            <p:ph type="sldNum" sz="quarter" idx="12"/>
          </p:nvPr>
        </p:nvSpPr>
        <p:spPr/>
        <p:txBody>
          <a:bodyPr/>
          <a:lstStyle/>
          <a:p>
            <a:fld id="{EE2556C5-CE8C-6547-B838-EA80C61A4AF7}" type="slidenum">
              <a:rPr lang="en-US" smtClean="0"/>
              <a:pPr/>
              <a:t>5</a:t>
            </a:fld>
            <a:endParaRPr lang="en-US" dirty="0"/>
          </a:p>
        </p:txBody>
      </p:sp>
    </p:spTree>
    <p:extLst>
      <p:ext uri="{BB962C8B-B14F-4D97-AF65-F5344CB8AC3E}">
        <p14:creationId xmlns:p14="http://schemas.microsoft.com/office/powerpoint/2010/main" val="4267085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Процесс тестирования (1)</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3" y="866776"/>
            <a:ext cx="8389891" cy="5053212"/>
          </a:xfrm>
        </p:spPr>
        <p:txBody>
          <a:bodyPr>
            <a:noAutofit/>
          </a:bodyPr>
          <a:lstStyle/>
          <a:p>
            <a:pPr marL="0" lvl="1" indent="0" algn="r">
              <a:buNone/>
            </a:pPr>
            <a:r>
              <a:rPr lang="en-US" sz="2400" i="1" dirty="0">
                <a:solidFill>
                  <a:srgbClr val="0071C5"/>
                </a:solidFill>
                <a:latin typeface="Verdana" panose="020B0604030504040204" pitchFamily="34" charset="0"/>
                <a:ea typeface="Verdana" panose="020B0604030504040204" pitchFamily="34" charset="0"/>
                <a:cs typeface="Verdana" panose="020B0604030504040204" pitchFamily="34" charset="0"/>
              </a:rPr>
              <a:t>Failing to plan is planning to fail</a:t>
            </a:r>
            <a:endParaRPr lang="ru-RU" sz="2400" i="1"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Концепт:</a:t>
            </a:r>
          </a:p>
          <a:p>
            <a:pPr marL="0" lvl="1" indent="0">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Изучение требований</a:t>
            </a:r>
          </a:p>
          <a:p>
            <a:pPr marL="0" lvl="1" indent="0">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Цели Т, границы (что покрываеся, что – нет)</a:t>
            </a:r>
          </a:p>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Планирование:</a:t>
            </a:r>
            <a:endParaRPr lang="en-US"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en-US"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Стратегия Т, типы тестов</a:t>
            </a:r>
          </a:p>
          <a:p>
            <a:pPr marL="0" lvl="1" indent="0">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Расписание Т</a:t>
            </a:r>
          </a:p>
          <a:p>
            <a:pPr marL="0" lvl="1"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Декларирование и согласование (Т план)</a:t>
            </a:r>
          </a:p>
        </p:txBody>
      </p:sp>
      <p:sp>
        <p:nvSpPr>
          <p:cNvPr id="4" name="Slide Number Placeholder 3"/>
          <p:cNvSpPr>
            <a:spLocks noGrp="1"/>
          </p:cNvSpPr>
          <p:nvPr>
            <p:ph type="sldNum" sz="quarter" idx="12"/>
          </p:nvPr>
        </p:nvSpPr>
        <p:spPr/>
        <p:txBody>
          <a:bodyPr/>
          <a:lstStyle/>
          <a:p>
            <a:fld id="{EE2556C5-CE8C-6547-B838-EA80C61A4AF7}" type="slidenum">
              <a:rPr lang="en-US" smtClean="0"/>
              <a:pPr/>
              <a:t>6</a:t>
            </a:fld>
            <a:endParaRPr lang="en-US" dirty="0"/>
          </a:p>
        </p:txBody>
      </p:sp>
    </p:spTree>
    <p:extLst>
      <p:ext uri="{BB962C8B-B14F-4D97-AF65-F5344CB8AC3E}">
        <p14:creationId xmlns:p14="http://schemas.microsoft.com/office/powerpoint/2010/main" val="1668244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Процесс тестирования (2)</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3" y="866776"/>
            <a:ext cx="8389891" cy="5053212"/>
          </a:xfrm>
        </p:spPr>
        <p:txBody>
          <a:bodyPr>
            <a:noAutofit/>
          </a:bodyPr>
          <a:lstStyle/>
          <a:p>
            <a:r>
              <a:rPr lang="ru-RU" sz="2400" b="1" dirty="0" smtClean="0">
                <a:latin typeface="Verdana" panose="020B0604030504040204" pitchFamily="34" charset="0"/>
                <a:ea typeface="Verdana" panose="020B0604030504040204" pitchFamily="34" charset="0"/>
                <a:cs typeface="Verdana" panose="020B0604030504040204" pitchFamily="34" charset="0"/>
              </a:rPr>
              <a:t>Разработка</a:t>
            </a:r>
          </a:p>
          <a:p>
            <a:r>
              <a:rPr lang="en-US"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Инфраструктура</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Условия </a:t>
            </a: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Т (автоматизация)</a:t>
            </a:r>
          </a:p>
          <a:p>
            <a:r>
              <a:rPr lang="ru-RU" sz="2400" b="1" dirty="0" smtClean="0">
                <a:latin typeface="Verdana" panose="020B0604030504040204" pitchFamily="34" charset="0"/>
                <a:ea typeface="Verdana" panose="020B0604030504040204" pitchFamily="34" charset="0"/>
                <a:cs typeface="Verdana" panose="020B0604030504040204" pitchFamily="34" charset="0"/>
              </a:rPr>
              <a:t>Исполнение</a:t>
            </a:r>
            <a:endParaRPr lang="en-US" sz="2400" b="1" dirty="0">
              <a:latin typeface="Verdana" panose="020B0604030504040204" pitchFamily="34" charset="0"/>
              <a:ea typeface="Verdana" panose="020B0604030504040204" pitchFamily="34" charset="0"/>
              <a:cs typeface="Verdana" panose="020B0604030504040204" pitchFamily="34" charset="0"/>
            </a:endParaRPr>
          </a:p>
          <a:p>
            <a:r>
              <a:rPr lang="en-US"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Запуск тестов, проверка результатов</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r>
              <a:rPr lang="ru-RU" sz="2400" b="1" dirty="0" smtClean="0">
                <a:latin typeface="Verdana" panose="020B0604030504040204" pitchFamily="34" charset="0"/>
                <a:ea typeface="Verdana" panose="020B0604030504040204" pitchFamily="34" charset="0"/>
                <a:cs typeface="Verdana" panose="020B0604030504040204" pitchFamily="34" charset="0"/>
              </a:rPr>
              <a:t>Оценка </a:t>
            </a:r>
            <a:r>
              <a:rPr lang="ru-RU" sz="2400" b="1" dirty="0">
                <a:latin typeface="Verdana" panose="020B0604030504040204" pitchFamily="34" charset="0"/>
                <a:ea typeface="Verdana" panose="020B0604030504040204" pitchFamily="34" charset="0"/>
                <a:cs typeface="Verdana" panose="020B0604030504040204" pitchFamily="34" charset="0"/>
              </a:rPr>
              <a:t>качества </a:t>
            </a:r>
            <a:endParaRPr lang="en-US" sz="2400" b="1" dirty="0" smtClean="0">
              <a:latin typeface="Verdana" panose="020B0604030504040204" pitchFamily="34" charset="0"/>
              <a:ea typeface="Verdana" panose="020B0604030504040204" pitchFamily="34" charset="0"/>
              <a:cs typeface="Verdana" panose="020B0604030504040204" pitchFamily="34" charset="0"/>
            </a:endParaRPr>
          </a:p>
          <a:p>
            <a:r>
              <a:rPr lang="en-US" sz="2400" b="1"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Продукта</a:t>
            </a:r>
          </a:p>
          <a:p>
            <a:r>
              <a:rPr lang="ru-RU" sz="2400" dirty="0">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Процесса Т и разработки</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7</a:t>
            </a:fld>
            <a:endParaRPr lang="en-US" dirty="0"/>
          </a:p>
        </p:txBody>
      </p:sp>
    </p:spTree>
    <p:extLst>
      <p:ext uri="{BB962C8B-B14F-4D97-AF65-F5344CB8AC3E}">
        <p14:creationId xmlns:p14="http://schemas.microsoft.com/office/powerpoint/2010/main" val="980260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Стратегия тестирования</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3" y="866776"/>
            <a:ext cx="8389891" cy="5053212"/>
          </a:xfrm>
        </p:spPr>
        <p:txBody>
          <a:bodyPr>
            <a:noAutofit/>
          </a:bodyPr>
          <a:lstStyle/>
          <a:p>
            <a:endParaRPr lang="ru-RU" sz="2400" dirty="0" smtClean="0">
              <a:latin typeface="Verdana" panose="020B0604030504040204" pitchFamily="34" charset="0"/>
              <a:ea typeface="Verdana" panose="020B0604030504040204" pitchFamily="34" charset="0"/>
              <a:cs typeface="Verdana" panose="020B0604030504040204" pitchFamily="34" charset="0"/>
            </a:endParaRPr>
          </a:p>
          <a:p>
            <a:r>
              <a:rPr lang="ru-RU" sz="2400" dirty="0" smtClean="0">
                <a:latin typeface="Verdana" panose="020B0604030504040204" pitchFamily="34" charset="0"/>
                <a:ea typeface="Verdana" panose="020B0604030504040204" pitchFamily="34" charset="0"/>
                <a:cs typeface="Verdana" panose="020B0604030504040204" pitchFamily="34" charset="0"/>
              </a:rPr>
              <a:t>Стратегия тестирования ПО – общий недетализированный </a:t>
            </a:r>
            <a:r>
              <a:rPr lang="ru-RU" sz="2400" b="1" dirty="0" smtClean="0">
                <a:latin typeface="Verdana" panose="020B0604030504040204" pitchFamily="34" charset="0"/>
                <a:ea typeface="Verdana" panose="020B0604030504040204" pitchFamily="34" charset="0"/>
                <a:cs typeface="Verdana" panose="020B0604030504040204" pitchFamily="34" charset="0"/>
              </a:rPr>
              <a:t>план</a:t>
            </a:r>
            <a:r>
              <a:rPr lang="ru-RU" sz="2400" dirty="0" smtClean="0">
                <a:latin typeface="Verdana" panose="020B0604030504040204" pitchFamily="34" charset="0"/>
                <a:ea typeface="Verdana" panose="020B0604030504040204" pitchFamily="34" charset="0"/>
                <a:cs typeface="Verdana" panose="020B0604030504040204" pitchFamily="34" charset="0"/>
              </a:rPr>
              <a:t> контроля качества ПО</a:t>
            </a:r>
          </a:p>
          <a:p>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r>
              <a:rPr lang="ru-RU" sz="2400" dirty="0" smtClean="0">
                <a:latin typeface="Verdana" panose="020B0604030504040204" pitchFamily="34" charset="0"/>
                <a:ea typeface="Verdana" panose="020B0604030504040204" pitchFamily="34" charset="0"/>
                <a:cs typeface="Verdana" panose="020B0604030504040204" pitchFamily="34" charset="0"/>
              </a:rPr>
              <a:t>Цель – достижение и контроль высокого качества ПО</a:t>
            </a:r>
          </a:p>
          <a:p>
            <a:endParaRPr lang="ru-RU" sz="2400" dirty="0">
              <a:latin typeface="Verdana" panose="020B0604030504040204" pitchFamily="34" charset="0"/>
              <a:ea typeface="Verdana" panose="020B0604030504040204" pitchFamily="34" charset="0"/>
              <a:cs typeface="Verdana" panose="020B0604030504040204" pitchFamily="34" charset="0"/>
            </a:endParaRPr>
          </a:p>
          <a:p>
            <a:r>
              <a:rPr lang="ru-RU" sz="2400" dirty="0" smtClean="0">
                <a:latin typeface="Verdana" panose="020B0604030504040204" pitchFamily="34" charset="0"/>
                <a:ea typeface="Verdana" panose="020B0604030504040204" pitchFamily="34" charset="0"/>
                <a:cs typeface="Verdana" panose="020B0604030504040204" pitchFamily="34" charset="0"/>
              </a:rPr>
              <a:t>Применим на длительном интервале времени</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8</a:t>
            </a:fld>
            <a:endParaRPr lang="en-US" dirty="0"/>
          </a:p>
        </p:txBody>
      </p:sp>
    </p:spTree>
    <p:extLst>
      <p:ext uri="{BB962C8B-B14F-4D97-AF65-F5344CB8AC3E}">
        <p14:creationId xmlns:p14="http://schemas.microsoft.com/office/powerpoint/2010/main" val="1070135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Стратегия тестирования</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3" y="866776"/>
            <a:ext cx="8389891" cy="5053212"/>
          </a:xfrm>
        </p:spPr>
        <p:txBody>
          <a:bodyPr>
            <a:noAutofit/>
          </a:bodyPr>
          <a:lstStyle/>
          <a:p>
            <a:pPr algn="ctr"/>
            <a:endParaRPr lang="ru-RU" sz="2400" dirty="0" smtClean="0">
              <a:latin typeface="Verdana" panose="020B0604030504040204" pitchFamily="34" charset="0"/>
              <a:ea typeface="Verdana" panose="020B0604030504040204" pitchFamily="34" charset="0"/>
              <a:cs typeface="Verdana" panose="020B0604030504040204" pitchFamily="34" charset="0"/>
            </a:endParaRPr>
          </a:p>
          <a:p>
            <a:pPr algn="ctr"/>
            <a:r>
              <a:rPr lang="ru-RU" sz="2400" dirty="0" smtClean="0">
                <a:latin typeface="Verdana" panose="020B0604030504040204" pitchFamily="34" charset="0"/>
                <a:ea typeface="Verdana" panose="020B0604030504040204" pitchFamily="34" charset="0"/>
                <a:cs typeface="Verdana" panose="020B0604030504040204" pitchFamily="34" charset="0"/>
              </a:rPr>
              <a:t>Требования и функцонал</a:t>
            </a:r>
            <a:r>
              <a:rPr lang="en-US" sz="2400" dirty="0" smtClean="0">
                <a:latin typeface="Verdana" panose="020B0604030504040204" pitchFamily="34" charset="0"/>
                <a:ea typeface="Verdana" panose="020B0604030504040204" pitchFamily="34" charset="0"/>
                <a:cs typeface="Verdana" panose="020B0604030504040204" pitchFamily="34" charset="0"/>
              </a:rPr>
              <a:t>,</a:t>
            </a:r>
            <a:r>
              <a:rPr lang="ru-RU" sz="2400" dirty="0" smtClean="0">
                <a:latin typeface="Verdana" panose="020B0604030504040204" pitchFamily="34" charset="0"/>
                <a:ea typeface="Verdana" panose="020B0604030504040204" pitchFamily="34" charset="0"/>
                <a:cs typeface="Verdana" panose="020B0604030504040204" pitchFamily="34" charset="0"/>
              </a:rPr>
              <a:t> цели Т</a:t>
            </a:r>
          </a:p>
          <a:p>
            <a:pPr algn="ctr"/>
            <a:r>
              <a:rPr lang="ru-RU" sz="2400" dirty="0" smtClean="0">
                <a:latin typeface="Verdana" panose="020B0604030504040204" pitchFamily="34" charset="0"/>
                <a:ea typeface="Verdana" panose="020B0604030504040204" pitchFamily="34" charset="0"/>
                <a:cs typeface="Verdana" panose="020B0604030504040204" pitchFamily="34" charset="0"/>
              </a:rPr>
              <a:t>внешние и</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внутр зависимости, доступные ресурсы</a:t>
            </a:r>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algn="ctr"/>
            <a:endParaRPr lang="en-US" sz="2400" b="1" dirty="0" smtClean="0">
              <a:latin typeface="Verdana" panose="020B0604030504040204" pitchFamily="34" charset="0"/>
              <a:ea typeface="Verdana" panose="020B0604030504040204" pitchFamily="34" charset="0"/>
              <a:cs typeface="Verdana" panose="020B0604030504040204" pitchFamily="34" charset="0"/>
            </a:endParaRPr>
          </a:p>
          <a:p>
            <a:pPr algn="ctr"/>
            <a:r>
              <a:rPr lang="ru-RU" sz="2400" b="1" dirty="0" smtClean="0">
                <a:latin typeface="Verdana" panose="020B0604030504040204" pitchFamily="34" charset="0"/>
                <a:ea typeface="Verdana" panose="020B0604030504040204" pitchFamily="34" charset="0"/>
                <a:cs typeface="Verdana" panose="020B0604030504040204" pitchFamily="34" charset="0"/>
              </a:rPr>
              <a:t>ТЕСТОВАЯ СТРАТЕГИЯ</a:t>
            </a:r>
          </a:p>
          <a:p>
            <a:pPr algn="ctr"/>
            <a:endParaRPr lang="ru-RU" sz="2400" b="1"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algn="ctr"/>
            <a:r>
              <a:rPr lang="ru-RU" sz="2400" dirty="0" smtClean="0">
                <a:latin typeface="Verdana" panose="020B0604030504040204" pitchFamily="34" charset="0"/>
                <a:ea typeface="Verdana" panose="020B0604030504040204" pitchFamily="34" charset="0"/>
                <a:cs typeface="Verdana" panose="020B0604030504040204" pitchFamily="34" charset="0"/>
              </a:rPr>
              <a:t>Типы тестов, методология и подходы к Т</a:t>
            </a:r>
          </a:p>
          <a:p>
            <a:pPr algn="ct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требования к инструментам и инфраструктуре Т</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9</a:t>
            </a:fld>
            <a:endParaRPr lang="en-US" dirty="0"/>
          </a:p>
        </p:txBody>
      </p:sp>
      <p:sp>
        <p:nvSpPr>
          <p:cNvPr id="5" name="Down Arrow 4"/>
          <p:cNvSpPr/>
          <p:nvPr/>
        </p:nvSpPr>
        <p:spPr>
          <a:xfrm>
            <a:off x="4319586" y="2333624"/>
            <a:ext cx="542925" cy="600075"/>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 name="Down Arrow 5"/>
          <p:cNvSpPr/>
          <p:nvPr/>
        </p:nvSpPr>
        <p:spPr>
          <a:xfrm>
            <a:off x="4319585" y="3352799"/>
            <a:ext cx="542925" cy="600075"/>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64931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intel_PPT_LgtTmplt_Stndrd_v13</Template>
  <TotalTime>894</TotalTime>
  <Words>623</Words>
  <Application>Microsoft Office PowerPoint</Application>
  <PresentationFormat>On-screen Show (4:3)</PresentationFormat>
  <Paragraphs>220</Paragraphs>
  <Slides>26</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Lucida Grande</vt:lpstr>
      <vt:lpstr>Neo Sans Intel</vt:lpstr>
      <vt:lpstr>Neo Sans Intel Light</vt:lpstr>
      <vt:lpstr>Neo Sans Intel Medium</vt:lpstr>
      <vt:lpstr>Verdana</vt:lpstr>
      <vt:lpstr>Wingdings</vt:lpstr>
      <vt:lpstr>intel_PPT_LgtTmplt_Stndrd_v13</vt:lpstr>
      <vt:lpstr>Тема 3:  Процесс тестирования. Дефекты</vt:lpstr>
      <vt:lpstr>Содержание</vt:lpstr>
      <vt:lpstr>Тестирование в производственном процессе</vt:lpstr>
      <vt:lpstr>Тестирование в зависимости от зрелости огранизации (CMM)</vt:lpstr>
      <vt:lpstr>Раньше нашли - дешевле исправить</vt:lpstr>
      <vt:lpstr>Процесс тестирования (1)</vt:lpstr>
      <vt:lpstr>Процесс тестирования (2)</vt:lpstr>
      <vt:lpstr>Стратегия тестирования</vt:lpstr>
      <vt:lpstr>Стратегия тестирования</vt:lpstr>
      <vt:lpstr>Тестовая инфраструктура</vt:lpstr>
      <vt:lpstr>Критерии выбора инфраструктуры</vt:lpstr>
      <vt:lpstr>Дефекты. Жизненный цикл</vt:lpstr>
      <vt:lpstr>Дефекты. Жизненный цикл</vt:lpstr>
      <vt:lpstr>Дефекты. Жизненный цикл</vt:lpstr>
      <vt:lpstr>Дефекты. Жизненный цикл</vt:lpstr>
      <vt:lpstr>Дефекты. Жизненный цикл</vt:lpstr>
      <vt:lpstr>Классификация ошибок (1)</vt:lpstr>
      <vt:lpstr>Классификация ошибок (2)</vt:lpstr>
      <vt:lpstr>Классификация ошибок (3)</vt:lpstr>
      <vt:lpstr>Классификация ошибок (4)</vt:lpstr>
      <vt:lpstr>Критичность. Важность для клиента. Приоритет</vt:lpstr>
      <vt:lpstr>Требования к дефекту</vt:lpstr>
      <vt:lpstr>Примеры Summary</vt:lpstr>
      <vt:lpstr>Примеры Summary</vt:lpstr>
      <vt:lpstr>Средства работы с дефектами</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36pt Light Title of Presentation Title of Presentation Line Two</dc:title>
  <dc:creator>ioodints</dc:creator>
  <cp:keywords>CTPClassification=CTP_PUBLIC:VisualMarkings=</cp:keywords>
  <cp:lastModifiedBy>Kryukov, Alexey</cp:lastModifiedBy>
  <cp:revision>171</cp:revision>
  <dcterms:created xsi:type="dcterms:W3CDTF">2014-02-04T11:03:18Z</dcterms:created>
  <dcterms:modified xsi:type="dcterms:W3CDTF">2016-03-15T13:50:46Z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007c5573-8872-4675-b38e-1c0ff918c980</vt:lpwstr>
  </property>
  <property fmtid="{D5CDD505-2E9C-101B-9397-08002B2CF9AE}" pid="3" name="CTP_TimeStamp">
    <vt:lpwstr>2016-03-15 13:50:45Z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