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6"/>
  </p:notesMasterIdLst>
  <p:handoutMasterIdLst>
    <p:handoutMasterId r:id="rId27"/>
  </p:handoutMasterIdLst>
  <p:sldIdLst>
    <p:sldId id="256" r:id="rId5"/>
    <p:sldId id="293" r:id="rId6"/>
    <p:sldId id="335" r:id="rId7"/>
    <p:sldId id="338" r:id="rId8"/>
    <p:sldId id="353" r:id="rId9"/>
    <p:sldId id="340" r:id="rId10"/>
    <p:sldId id="342" r:id="rId11"/>
    <p:sldId id="343" r:id="rId12"/>
    <p:sldId id="354" r:id="rId13"/>
    <p:sldId id="355" r:id="rId14"/>
    <p:sldId id="344" r:id="rId15"/>
    <p:sldId id="347" r:id="rId16"/>
    <p:sldId id="348" r:id="rId17"/>
    <p:sldId id="349" r:id="rId18"/>
    <p:sldId id="350" r:id="rId19"/>
    <p:sldId id="345" r:id="rId20"/>
    <p:sldId id="346" r:id="rId21"/>
    <p:sldId id="339" r:id="rId22"/>
    <p:sldId id="337" r:id="rId23"/>
    <p:sldId id="336" r:id="rId24"/>
    <p:sldId id="27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0">
          <p15:clr>
            <a:srgbClr val="A4A3A4"/>
          </p15:clr>
        </p15:guide>
        <p15:guide id="2" orient="horz" pos="2162">
          <p15:clr>
            <a:srgbClr val="A4A3A4"/>
          </p15:clr>
        </p15:guide>
        <p15:guide id="3" orient="horz" pos="2730">
          <p15:clr>
            <a:srgbClr val="A4A3A4"/>
          </p15:clr>
        </p15:guide>
        <p15:guide id="4" pos="5470">
          <p15:clr>
            <a:srgbClr val="A4A3A4"/>
          </p15:clr>
        </p15:guide>
        <p15:guide id="5" pos="2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9388" autoAdjust="0"/>
    <p:restoredTop sz="66517" autoAdjust="0"/>
  </p:normalViewPr>
  <p:slideViewPr>
    <p:cSldViewPr snapToGrid="0">
      <p:cViewPr varScale="1">
        <p:scale>
          <a:sx n="146" d="100"/>
          <a:sy n="146" d="100"/>
        </p:scale>
        <p:origin x="1428" y="108"/>
      </p:cViewPr>
      <p:guideLst>
        <p:guide orient="horz" pos="430"/>
        <p:guide orient="horz" pos="2162"/>
        <p:guide orient="horz" pos="2730"/>
        <p:guide pos="5470"/>
        <p:guide pos="287"/>
      </p:guideLst>
    </p:cSldViewPr>
  </p:slideViewPr>
  <p:notesTextViewPr>
    <p:cViewPr>
      <p:scale>
        <a:sx n="100" d="100"/>
        <a:sy n="100" d="100"/>
      </p:scale>
      <p:origin x="0" y="0"/>
    </p:cViewPr>
  </p:notesTextViewPr>
  <p:sorterViewPr>
    <p:cViewPr>
      <p:scale>
        <a:sx n="163" d="100"/>
        <a:sy n="16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3/10/2016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3/10/2016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codespeak.net/py" TargetMode="External"/><Relationship Id="rId3" Type="http://schemas.openxmlformats.org/officeDocument/2006/relationships/hyperlink" Target="http://junit.org/" TargetMode="External"/><Relationship Id="rId7" Type="http://schemas.openxmlformats.org/officeDocument/2006/relationships/hyperlink" Target="http://www.python.org/doc/current/library/unittest.html"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code.google.com/p/googletest/" TargetMode="External"/><Relationship Id="rId5" Type="http://schemas.openxmlformats.org/officeDocument/2006/relationships/hyperlink" Target="http://cunit.sourceforge.net/" TargetMode="External"/><Relationship Id="rId4" Type="http://schemas.openxmlformats.org/officeDocument/2006/relationships/hyperlink" Target="http://testng.or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Отличие санитарного тестирования от дымового (Sanity vs Smoke testing)</a:t>
            </a:r>
          </a:p>
          <a:p>
            <a:r>
              <a:rPr lang="ru-RU" sz="1200" b="0" i="0" kern="1200" dirty="0" smtClean="0">
                <a:solidFill>
                  <a:schemeClr val="tx1"/>
                </a:solidFill>
                <a:effectLst/>
                <a:latin typeface="+mn-lt"/>
                <a:ea typeface="+mn-ea"/>
                <a:cs typeface="+mn-cs"/>
              </a:rPr>
              <a:t>В некоторых источниках ошибочно полагают, что санитарное и</a:t>
            </a:r>
            <a:r>
              <a:rPr lang="ru-RU" sz="1200" b="0" i="0" kern="1200" baseline="0" dirty="0" smtClean="0">
                <a:solidFill>
                  <a:schemeClr val="tx1"/>
                </a:solidFill>
                <a:effectLst/>
                <a:latin typeface="+mn-lt"/>
                <a:ea typeface="+mn-ea"/>
                <a:cs typeface="+mn-cs"/>
              </a:rPr>
              <a:t> дымовое тестирование</a:t>
            </a:r>
            <a:r>
              <a:rPr lang="ru-RU" sz="1200" b="0" i="0" kern="1200" dirty="0" smtClean="0">
                <a:solidFill>
                  <a:schemeClr val="tx1"/>
                </a:solidFill>
                <a:effectLst/>
                <a:latin typeface="+mn-lt"/>
                <a:ea typeface="+mn-ea"/>
                <a:cs typeface="+mn-cs"/>
              </a:rPr>
              <a:t> - это одно и тоже. Мы же полагаем, что эти виды тестирования имеют "вектора движения", направления в разные стороны. В отличии от дымового (</a:t>
            </a:r>
            <a:r>
              <a:rPr lang="ru-RU" sz="1200" b="0" i="1" kern="1200" dirty="0" smtClean="0">
                <a:solidFill>
                  <a:schemeClr val="tx1"/>
                </a:solidFill>
                <a:effectLst/>
                <a:latin typeface="+mn-lt"/>
                <a:ea typeface="+mn-ea"/>
                <a:cs typeface="+mn-cs"/>
              </a:rPr>
              <a:t>Smoke testing</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санитарное тестирование</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Sanity testing</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направлено вглубь</a:t>
            </a:r>
            <a:r>
              <a:rPr lang="ru-RU" sz="1200" b="0" i="0" kern="1200" dirty="0" smtClean="0">
                <a:solidFill>
                  <a:schemeClr val="tx1"/>
                </a:solidFill>
                <a:effectLst/>
                <a:latin typeface="+mn-lt"/>
                <a:ea typeface="+mn-ea"/>
                <a:cs typeface="+mn-cs"/>
              </a:rPr>
              <a:t> проверяемой функции, в то время как </a:t>
            </a:r>
            <a:r>
              <a:rPr lang="ru-RU" sz="1200" b="1" i="0" kern="1200" dirty="0" smtClean="0">
                <a:solidFill>
                  <a:schemeClr val="tx1"/>
                </a:solidFill>
                <a:effectLst/>
                <a:latin typeface="+mn-lt"/>
                <a:ea typeface="+mn-ea"/>
                <a:cs typeface="+mn-cs"/>
              </a:rPr>
              <a:t>дымовое направлено вширь</a:t>
            </a:r>
            <a:r>
              <a:rPr lang="ru-RU" sz="1200" b="0" i="0" kern="1200" dirty="0" smtClean="0">
                <a:solidFill>
                  <a:schemeClr val="tx1"/>
                </a:solidFill>
                <a:effectLst/>
                <a:latin typeface="+mn-lt"/>
                <a:ea typeface="+mn-ea"/>
                <a:cs typeface="+mn-cs"/>
              </a:rPr>
              <a:t>, для покрытия тестами как можно большего функционала в кратчайшие сроки.</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3217300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Различие целей влияет на выбор наиболее эффективных методов тестирования для их реализации. Наиболее широкий спектр методов тестирования применяется для обнаружения ошибок. Основной целью такого тестирования является выявление отклонений результатов функционирования реальной программы от заданных эталонных значений. При этом задача состоит в обнаружении максимального числа ошибок, в качестве которых принимается любое отклонение результатов от эталонов. Успешным является тестирование, которое приводит к обнаружению существования ошибок. Если в результате тестирования ошибка не выявлена, то проведенные операции не дали сведений, позволяющих повысить качество программ, и тем самым не оправдали затрат. В этом случае эффективными являются операции тестирования, обладающие высокой способностью по обнаружению ошибок в программе. С этих позиций тесты, не способствующие обнаружению ошибок и только подтверждающие корректность функционирования программ, являются неэффективными, так как приводят к бесполезным затратам.</a:t>
            </a:r>
          </a:p>
          <a:p>
            <a:r>
              <a:rPr lang="ru-RU" sz="1200" b="0" i="0" kern="1200" dirty="0" smtClean="0">
                <a:solidFill>
                  <a:schemeClr val="tx1"/>
                </a:solidFill>
                <a:effectLst/>
                <a:latin typeface="+mn-lt"/>
                <a:ea typeface="+mn-ea"/>
                <a:cs typeface="+mn-cs"/>
              </a:rPr>
              <a:t>Цель тестирования для диагностики и локализации ошибок — точно установить первичное место искажения программ или данных, являющееся причиной отклонения результатов от эталонных, выявленного при тестировании для обнаружения ошибок. Эффективными являются тесты, способствующие быстрой и точной локализации первичных ошибок. На этой стадии затраты оправданы, и тестирование можно считать успешным, если оно привело к определению элементов программы, подлежащих корректировке.</a:t>
            </a:r>
          </a:p>
          <a:p>
            <a:r>
              <a:rPr lang="ru-RU" sz="1200" b="0" i="0" kern="1200" dirty="0" smtClean="0">
                <a:solidFill>
                  <a:schemeClr val="tx1"/>
                </a:solidFill>
                <a:effectLst/>
                <a:latin typeface="+mn-lt"/>
                <a:ea typeface="+mn-ea"/>
                <a:cs typeface="+mn-cs"/>
              </a:rPr>
              <a:t>После локализации и устранения обнаруженных ошибок применяется контрольное тестирование, цель которого состоит в подтверждении правильности выполненной корректировки программы и в отсутствии проявления ранее обнаруженной ошибки. Успешность тестирования определяется отсутствием устранявшейся ошибки, а также отсутствием вторичных ошибок, которые могут появиться после проведенной корректировки.</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ru-RU" dirty="0" smtClean="0"/>
              <a:t>Под жизненным циклом программного обеспечения обычно понимают весь интервал времени от момента зарождения идеи о том, чтобы создать или приобрести программную систему для решения определенных задач, до момента полного прекращения использования последней ее версии. </a:t>
            </a:r>
          </a:p>
          <a:p>
            <a:pPr>
              <a:lnSpc>
                <a:spcPct val="80000"/>
              </a:lnSpc>
            </a:pPr>
            <a:endParaRPr lang="ru-RU" dirty="0" smtClean="0"/>
          </a:p>
          <a:p>
            <a:pPr>
              <a:lnSpc>
                <a:spcPct val="80000"/>
              </a:lnSpc>
            </a:pPr>
            <a:r>
              <a:rPr lang="ru-RU" dirty="0" smtClean="0"/>
              <a:t>Артефактами жизненного цикла ПО называются различные информационные сущности, документы и модели, создаваемые или используемые в ходе разработки и сопровождения ПО. Так, артефактами являются техническое задание, описание архитектуры, модель предметной области на каком-либо графическом языке, исходный код, пользовательская документация и т.д. Различные модели, используемые 7 отдельными разработчиками при создании и анализе ПО, но не зафиксированные в виде доступных другим людям документов, не могут считаться артефактами. </a:t>
            </a:r>
          </a:p>
          <a:p>
            <a:pPr>
              <a:lnSpc>
                <a:spcPct val="80000"/>
              </a:lnSpc>
            </a:pPr>
            <a:endParaRPr lang="en-US" dirty="0" smtClean="0"/>
          </a:p>
          <a:p>
            <a:pPr>
              <a:lnSpc>
                <a:spcPct val="80000"/>
              </a:lnSpc>
            </a:pPr>
            <a:r>
              <a:rPr lang="ru-RU" dirty="0" smtClean="0"/>
              <a:t>Верификация и валидация являются видами деятельности, направленными на контроль качества программного обеспечения и обнаружение ошибок в нем. Имея общую цель, они отличаются источниками проверяемых в их ходе свойств, правил и ограничений, нарушение которых считается ошибкой. </a:t>
            </a:r>
          </a:p>
          <a:p>
            <a:pPr>
              <a:lnSpc>
                <a:spcPct val="80000"/>
              </a:lnSpc>
            </a:pPr>
            <a:endParaRPr lang="ru-RU" dirty="0" smtClean="0"/>
          </a:p>
          <a:p>
            <a:pPr>
              <a:lnSpc>
                <a:spcPct val="80000"/>
              </a:lnSpc>
            </a:pPr>
            <a:r>
              <a:rPr lang="ru-RU" dirty="0" smtClean="0"/>
              <a:t>Верификация проверяет соответствие одних создаваемых в ходе разработки и сопровождения ПО артефактов другим, ранее созданным или используемым в качестве исходных данных, а также соответствие этих артефактов и процессов их разработки правилам и стандартам. В частности, верификация проверяет соответствие между нормами стандартов, описанием требований (техническим заданием) к ПО, проектными решениями, исходным кодом, пользовательской документацией и функционированием самого ПО. Кроме того, проверяется, что требования, проектные решения, документация и код оформлены в соответствии с нормами и стандартами, принятыми в данной стране, отрасли и организации при разработке ПО, а также — что при их создании выполнялись все указанные в стандартах операции, в нужной последовательности. Обнаруживаемые при верификации ошибки и дефекты являются расхождениями или противоречиями между несколькими из перечисленных документов, между документами и реальной работой программы, между нормами стандартов и реальным процессами разработки и сопровождения ПО. При этом принятие решения о том, какой именно документ подлежит исправлению (может быть, и оба) является отдельной задачей. </a:t>
            </a:r>
          </a:p>
          <a:p>
            <a:pPr>
              <a:lnSpc>
                <a:spcPct val="80000"/>
              </a:lnSpc>
            </a:pPr>
            <a:endParaRPr lang="en-US" dirty="0" smtClean="0"/>
          </a:p>
          <a:p>
            <a:pPr>
              <a:lnSpc>
                <a:spcPct val="80000"/>
              </a:lnSpc>
            </a:pPr>
            <a:r>
              <a:rPr lang="ru-RU" dirty="0" smtClean="0"/>
              <a:t>Валидация проверяет соответствие любых создаваемых или используемых в ходе разработки и сопровождения ПО артефактов нуждам и потребностям пользователей и заказчиков этого ПО, с учетом законов предметной области и ограничений контекста использования ПО. Эти нужды и потребности чаще всего не зафиксированы документально — при фиксации они превращаются в описание требований, один из артефактов процесса разработки ПО. Поэтому валидация </a:t>
            </a:r>
            <a:r>
              <a:rPr lang="ru-RU" dirty="0" smtClean="0"/>
              <a:t>является </a:t>
            </a:r>
            <a:r>
              <a:rPr lang="ru-RU" dirty="0" smtClean="0"/>
              <a:t>менее формализованной деятельностью, чем верификация. Она всегда проводится с участием представителей заказчиков, пользователей, бизнес-аналитиков или экспертов в предметной области — тех, чье мнение можно считать достаточно хорошим выражением реальных нужд и потребностей пользователей, заказчиков и других заинтересованных лиц. Методы ее выполнения часто используют специфические техники выявления знаний и действительных потребностей участников. </a:t>
            </a:r>
            <a:endParaRPr lang="en-US" sz="1200" dirty="0" smtClean="0"/>
          </a:p>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«Верификация отвечает на вопрос "Делаем ли мы продукт правильно?", а валидация — на вопрос "Делаем ли мы правильный продукт?"»</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1343615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b="1" i="1" dirty="0" smtClean="0"/>
              <a:t>Модульное тестирование</a:t>
            </a:r>
            <a:r>
              <a:rPr lang="ru-RU" sz="1200" dirty="0" smtClean="0"/>
              <a:t> - это тестирование программы на уровне отдельно взятых модулей, функций или классов. </a:t>
            </a:r>
          </a:p>
          <a:p>
            <a:pPr marL="0" indent="0">
              <a:buNone/>
            </a:pPr>
            <a:endParaRPr lang="ru-RU" sz="1200" dirty="0" smtClean="0"/>
          </a:p>
          <a:p>
            <a:pPr marL="0" indent="0">
              <a:buNone/>
            </a:pPr>
            <a:r>
              <a:rPr lang="ru-RU" sz="1200" dirty="0" smtClean="0"/>
              <a:t>Цель </a:t>
            </a:r>
            <a:r>
              <a:rPr lang="ru-RU" sz="1200" i="1" dirty="0" smtClean="0"/>
              <a:t>модульного тестирования -</a:t>
            </a:r>
            <a:r>
              <a:rPr lang="ru-RU" sz="1200" dirty="0" smtClean="0"/>
              <a:t> выявление локализованных в модуле ошибок в реализации алгоритмов, а также в определение степени готовности системы к переходу на следующий уровень разработки и тестирования</a:t>
            </a:r>
            <a:endParaRPr lang="en-US" sz="1200" dirty="0" smtClean="0"/>
          </a:p>
          <a:p>
            <a:pPr marL="0" indent="0">
              <a:buNone/>
            </a:pPr>
            <a:endParaRPr lang="en-US" sz="1200" dirty="0" smtClean="0"/>
          </a:p>
          <a:p>
            <a:pPr marL="0" indent="0">
              <a:buNone/>
            </a:pPr>
            <a:r>
              <a:rPr lang="ru-RU" sz="1200" dirty="0" smtClean="0"/>
              <a:t>Для большинства популярных языков программирования существуют инструменты модульного тестирования:</a:t>
            </a:r>
          </a:p>
          <a:p>
            <a:r>
              <a:rPr lang="en-US" sz="1200" dirty="0" smtClean="0"/>
              <a:t>Java: </a:t>
            </a:r>
            <a:r>
              <a:rPr lang="en-US" sz="1200" dirty="0" err="1" smtClean="0">
                <a:hlinkClick r:id="rId3"/>
              </a:rPr>
              <a:t>JUnit</a:t>
            </a:r>
            <a:r>
              <a:rPr lang="en-US" sz="1200" dirty="0" smtClean="0"/>
              <a:t>, </a:t>
            </a:r>
            <a:r>
              <a:rPr lang="en-US" sz="1200" dirty="0" err="1" smtClean="0">
                <a:hlinkClick r:id="rId4"/>
              </a:rPr>
              <a:t>testNG</a:t>
            </a:r>
            <a:endParaRPr lang="en-US" sz="1200" dirty="0" smtClean="0"/>
          </a:p>
          <a:p>
            <a:r>
              <a:rPr lang="en-US" sz="1200" dirty="0" smtClean="0"/>
              <a:t>C: </a:t>
            </a:r>
            <a:r>
              <a:rPr lang="en-US" sz="1200" dirty="0" err="1" smtClean="0">
                <a:hlinkClick r:id="rId5"/>
              </a:rPr>
              <a:t>CUnit</a:t>
            </a:r>
            <a:endParaRPr lang="en-US" sz="1200" dirty="0" smtClean="0"/>
          </a:p>
          <a:p>
            <a:r>
              <a:rPr lang="en-US" sz="1200" dirty="0" smtClean="0"/>
              <a:t>C++: </a:t>
            </a:r>
            <a:r>
              <a:rPr lang="en-US" sz="1200" dirty="0" smtClean="0">
                <a:hlinkClick r:id="rId6"/>
              </a:rPr>
              <a:t>Google C++ Testing Framework</a:t>
            </a:r>
            <a:endParaRPr lang="en-US" sz="1200" dirty="0" smtClean="0"/>
          </a:p>
          <a:p>
            <a:r>
              <a:rPr lang="en-US" sz="1200" dirty="0" smtClean="0"/>
              <a:t>Python: </a:t>
            </a:r>
            <a:r>
              <a:rPr lang="en-US" sz="1200" dirty="0" err="1" smtClean="0">
                <a:hlinkClick r:id="rId7"/>
              </a:rPr>
              <a:t>PyUnit</a:t>
            </a:r>
            <a:r>
              <a:rPr lang="en-US" sz="1200" dirty="0" smtClean="0"/>
              <a:t>, </a:t>
            </a:r>
            <a:r>
              <a:rPr lang="en-US" sz="1200" dirty="0" err="1" smtClean="0">
                <a:hlinkClick r:id="rId8"/>
              </a:rPr>
              <a:t>PyTest</a:t>
            </a:r>
            <a:endParaRPr lang="en-US" sz="1200" dirty="0" smtClean="0"/>
          </a:p>
          <a:p>
            <a:pPr marL="0" indent="0">
              <a:buNone/>
            </a:pPr>
            <a:endParaRPr lang="en-US" sz="1200" dirty="0" smtClean="0"/>
          </a:p>
          <a:p>
            <a:r>
              <a:rPr lang="ru-RU" sz="1200" b="1" i="0" kern="1200" dirty="0" smtClean="0">
                <a:solidFill>
                  <a:schemeClr val="tx1"/>
                </a:solidFill>
                <a:effectLst/>
                <a:latin typeface="+mn-lt"/>
                <a:ea typeface="+mn-ea"/>
                <a:cs typeface="+mn-cs"/>
              </a:rPr>
              <a:t>Разница между компонентным и модульным тестированием</a:t>
            </a:r>
          </a:p>
          <a:p>
            <a:r>
              <a:rPr lang="ru-RU" sz="1200" b="0" i="0" kern="1200" dirty="0" smtClean="0">
                <a:solidFill>
                  <a:schemeClr val="tx1"/>
                </a:solidFill>
                <a:effectLst/>
                <a:latin typeface="+mn-lt"/>
                <a:ea typeface="+mn-ea"/>
                <a:cs typeface="+mn-cs"/>
              </a:rPr>
              <a:t>По-существу эти уровни тестирования представляют одно и тоже, разница лишь в том, что в компонентном тестировании в качестве параметров функций используют реальные объекты и драйверы, а в модульном тестировании - конкретные значения.</a:t>
            </a:r>
          </a:p>
          <a:p>
            <a:endParaRPr lang="en-US" sz="1200" dirty="0" smtClean="0"/>
          </a:p>
          <a:p>
            <a:pPr marL="0" indent="0">
              <a:buNone/>
            </a:pPr>
            <a:endParaRPr lang="en-US" sz="1200" dirty="0" smtClean="0"/>
          </a:p>
          <a:p>
            <a:r>
              <a:rPr lang="ru-RU" sz="1800" i="1" dirty="0" smtClean="0"/>
              <a:t>Интеграционное тестирование (</a:t>
            </a:r>
            <a:r>
              <a:rPr lang="en-US" sz="1800" i="1" dirty="0" smtClean="0"/>
              <a:t>integration testing</a:t>
            </a:r>
            <a:r>
              <a:rPr lang="ru-RU" sz="1800" i="1" dirty="0" smtClean="0"/>
              <a:t>)</a:t>
            </a:r>
            <a:r>
              <a:rPr lang="ru-RU" sz="1800" dirty="0" smtClean="0"/>
              <a:t> - это тестирование части системы, состоящей из двух и более модулей. </a:t>
            </a:r>
            <a:endParaRPr lang="en-US" sz="1800" dirty="0" smtClean="0"/>
          </a:p>
          <a:p>
            <a:r>
              <a:rPr lang="ru-RU" sz="1800" dirty="0" smtClean="0"/>
              <a:t>Основная задача </a:t>
            </a:r>
            <a:r>
              <a:rPr lang="ru-RU" sz="1800" i="1" dirty="0" smtClean="0"/>
              <a:t>интеграционного тестирования</a:t>
            </a:r>
            <a:r>
              <a:rPr lang="ru-RU" sz="1800" dirty="0" smtClean="0"/>
              <a:t> - поиск дефектов, связанных с ошибками в реализации и интерпретации интерфейсного взаимодействия между модулями. </a:t>
            </a:r>
          </a:p>
          <a:p>
            <a:endParaRPr lang="ru-RU" sz="1800" dirty="0" smtClean="0"/>
          </a:p>
          <a:p>
            <a:endParaRPr lang="ru-RU" sz="1800" dirty="0" smtClean="0"/>
          </a:p>
          <a:p>
            <a:r>
              <a:rPr lang="ru-RU" sz="1800" dirty="0" smtClean="0"/>
              <a:t>Подходы к интеграционному тестированию:</a:t>
            </a:r>
          </a:p>
          <a:p>
            <a:pPr lvl="1"/>
            <a:r>
              <a:rPr lang="ru-RU" sz="1800" dirty="0" smtClean="0"/>
              <a:t>Монолитный (одновременное объединение всех модулей в тестируемый комплекс)</a:t>
            </a:r>
          </a:p>
          <a:p>
            <a:pPr lvl="1"/>
            <a:r>
              <a:rPr lang="ru-RU" sz="1800" dirty="0" smtClean="0"/>
              <a:t>Инкрементальный (помодульное наращивание комплекса программ с </a:t>
            </a:r>
            <a:r>
              <a:rPr lang="ru-RU" sz="1800" b="1" dirty="0" smtClean="0"/>
              <a:t>пошаговым тестированием</a:t>
            </a:r>
            <a:r>
              <a:rPr lang="ru-RU" sz="1800" dirty="0" smtClean="0"/>
              <a:t> собираемого комплекса)</a:t>
            </a:r>
          </a:p>
          <a:p>
            <a:pPr lvl="2"/>
            <a:r>
              <a:rPr lang="ru-RU" sz="1800" dirty="0" smtClean="0"/>
              <a:t>Снизу вверх </a:t>
            </a:r>
          </a:p>
          <a:p>
            <a:pPr lvl="2"/>
            <a:r>
              <a:rPr lang="ru-RU" sz="1800" dirty="0" smtClean="0"/>
              <a:t>Сверху вниз</a:t>
            </a:r>
          </a:p>
          <a:p>
            <a:pPr marL="0" indent="0">
              <a:buNone/>
            </a:pPr>
            <a:endParaRPr lang="en-US" sz="1200" dirty="0" smtClean="0"/>
          </a:p>
          <a:p>
            <a:pPr marL="0" indent="0">
              <a:buNone/>
            </a:pPr>
            <a:endParaRPr lang="ru-RU" sz="1200" dirty="0" smtClean="0"/>
          </a:p>
          <a:p>
            <a:pPr>
              <a:lnSpc>
                <a:spcPct val="80000"/>
              </a:lnSpc>
            </a:pPr>
            <a:endParaRPr lang="en-US" sz="1200" dirty="0" smtClean="0"/>
          </a:p>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1424907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3827169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2682150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8AC0E0-2A54-F34C-B777-EEF3612697C5}" type="datetime1">
              <a:rPr lang="en-US" smtClean="0"/>
              <a:pPr/>
              <a:t>3/10/2016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72300-43C6-E744-B71F-D9EF15CA3C49}" type="datetime1">
              <a:rPr lang="en-US" smtClean="0"/>
              <a:pPr/>
              <a:t>3/10/2016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FF972300-43C6-E744-B71F-D9EF15CA3C49}" type="datetime1">
              <a:rPr lang="en-US" smtClean="0"/>
              <a:pPr/>
              <a:t>3/10/2016</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5" name="Freeform 4"/>
          <p:cNvSpPr/>
          <p:nvPr userDrawn="1"/>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966F50F-74B7-8640-8DA3-AAAA0044A327}" type="datetime1">
              <a:rPr lang="en-US" smtClean="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966F50F-74B7-8640-8DA3-AAAA0044A327}" type="datetime1">
              <a:rPr lang="en-US" smtClean="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67584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EA138E-B478-4D47-9F13-076A10A3FA8C}" type="datetime1">
              <a:rPr lang="en-US" smtClean="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EA138E-B478-4D47-9F13-076A10A3FA8C}" type="datetime1">
              <a:rPr lang="en-US" smtClean="0"/>
              <a:pPr/>
              <a:t>3/10/2016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dirty="0"/>
          </a:p>
        </p:txBody>
      </p:sp>
      <p:cxnSp>
        <p:nvCxnSpPr>
          <p:cNvPr id="8" name="Straight Connector 7"/>
          <p:cNvCxnSpPr/>
          <p:nvPr userDrawn="1"/>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dirty="0"/>
          </a:p>
        </p:txBody>
      </p:sp>
      <p:cxnSp>
        <p:nvCxnSpPr>
          <p:cNvPr id="8" name="Straight Connector 7"/>
          <p:cNvCxnSpPr/>
          <p:nvPr userDrawn="1"/>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F769F9-66CD-434C-A703-2B0E4350A45E}" type="datetime1">
              <a:rPr lang="en-US" smtClean="0"/>
              <a:pPr/>
              <a:t>3/10/2016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06206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C8B5CA9C-FFAE-734D-8488-685557D6D07F}" type="datetime1">
              <a:rPr lang="en-US" smtClean="0"/>
              <a:pPr/>
              <a:t>3/10/2016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EE2556C5-CE8C-6547-B838-EA80C61A4AF7}"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60" r:id="rId5"/>
    <p:sldLayoutId id="2147483664" r:id="rId6"/>
    <p:sldLayoutId id="2147483651" r:id="rId7"/>
    <p:sldLayoutId id="2147483665" r:id="rId8"/>
    <p:sldLayoutId id="2147483652" r:id="rId9"/>
    <p:sldLayoutId id="2147483654" r:id="rId10"/>
    <p:sldLayoutId id="2147483655" r:id="rId11"/>
    <p:sldLayoutId id="2147483666" r:id="rId12"/>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5988" y="2961596"/>
            <a:ext cx="7863637" cy="1505629"/>
          </a:xfrm>
        </p:spPr>
        <p:txBody>
          <a:bodyPr>
            <a:noAutofit/>
          </a:bodyPr>
          <a:lstStyle/>
          <a:p>
            <a:r>
              <a:rPr lang="ru-RU" dirty="0" smtClean="0">
                <a:latin typeface="Verdana" panose="020B0604030504040204" pitchFamily="34" charset="0"/>
                <a:ea typeface="Verdana" panose="020B0604030504040204" pitchFamily="34" charset="0"/>
                <a:cs typeface="Verdana" panose="020B0604030504040204" pitchFamily="34" charset="0"/>
              </a:rPr>
              <a:t>Тема </a:t>
            </a:r>
            <a:r>
              <a:rPr lang="en-US" dirty="0" smtClean="0">
                <a:latin typeface="Verdana" panose="020B0604030504040204" pitchFamily="34" charset="0"/>
                <a:ea typeface="Verdana" panose="020B0604030504040204" pitchFamily="34" charset="0"/>
                <a:cs typeface="Verdana" panose="020B0604030504040204" pitchFamily="34" charset="0"/>
              </a:rPr>
              <a:t>4</a:t>
            </a:r>
            <a:r>
              <a:rPr lang="ru-RU" dirty="0" smtClean="0">
                <a:latin typeface="Verdana" panose="020B0604030504040204" pitchFamily="34" charset="0"/>
                <a:ea typeface="Verdana" panose="020B0604030504040204" pitchFamily="34" charset="0"/>
                <a:cs typeface="Verdana" panose="020B0604030504040204" pitchFamily="34" charset="0"/>
              </a:rPr>
              <a:t>: Виды Тестирования</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5" name="Subtitle 4"/>
          <p:cNvSpPr>
            <a:spLocks noGrp="1"/>
          </p:cNvSpPr>
          <p:nvPr>
            <p:ph type="subTitle" idx="1"/>
          </p:nvPr>
        </p:nvSpPr>
        <p:spPr>
          <a:xfrm>
            <a:off x="481013" y="5066657"/>
            <a:ext cx="6330212" cy="765758"/>
          </a:xfrm>
        </p:spPr>
        <p:txBody>
          <a:bodyPr>
            <a:noAutofit/>
          </a:bodyPr>
          <a:lstStyle/>
          <a:p>
            <a:r>
              <a:rPr lang="ru-RU" dirty="0"/>
              <a:t>Боциев </a:t>
            </a:r>
            <a:r>
              <a:rPr lang="ru-RU" dirty="0" smtClean="0"/>
              <a:t>А.Я., Виценко </a:t>
            </a:r>
            <a:r>
              <a:rPr lang="ru-RU" dirty="0"/>
              <a:t>А.Ю., Крюков А.К., Моренов О.А</a:t>
            </a:r>
            <a:r>
              <a:rPr lang="en-US" dirty="0"/>
              <a:t>.</a:t>
            </a:r>
            <a:r>
              <a:rPr lang="ru-RU" dirty="0"/>
              <a:t>, Пряхин И.В., Семенов Д.С</a:t>
            </a:r>
            <a:r>
              <a:rPr lang="en-US" dirty="0"/>
              <a:t>.</a:t>
            </a:r>
            <a:r>
              <a:rPr lang="ru-RU" dirty="0"/>
              <a:t>, Чиликин Е.В</a:t>
            </a:r>
            <a:r>
              <a:rPr lang="ru-RU" dirty="0" smtClean="0"/>
              <a:t>.</a:t>
            </a:r>
            <a:r>
              <a:rPr lang="en-US" smtClean="0"/>
              <a:t>,</a:t>
            </a:r>
            <a:r>
              <a:rPr lang="ru-RU" smtClean="0"/>
              <a:t> </a:t>
            </a:r>
            <a:r>
              <a:rPr lang="ru-RU" dirty="0" smtClean="0"/>
              <a:t>Генералова Е. С.</a:t>
            </a:r>
            <a:endParaRPr lang="en-US" dirty="0"/>
          </a:p>
          <a:p>
            <a:r>
              <a:rPr lang="en-US" dirty="0" smtClean="0">
                <a:latin typeface="Verdana" panose="020B0604030504040204" pitchFamily="34" charset="0"/>
                <a:ea typeface="Verdana" panose="020B0604030504040204" pitchFamily="34" charset="0"/>
                <a:cs typeface="Verdana" panose="020B0604030504040204" pitchFamily="34" charset="0"/>
              </a:rPr>
              <a:t>Intel</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264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10</a:t>
            </a:fld>
            <a:endParaRPr lang="en-US" dirty="0"/>
          </a:p>
        </p:txBody>
      </p:sp>
      <p:sp>
        <p:nvSpPr>
          <p:cNvPr id="5" name="Rectangle 4"/>
          <p:cNvSpPr/>
          <p:nvPr/>
        </p:nvSpPr>
        <p:spPr>
          <a:xfrm>
            <a:off x="457200" y="1233194"/>
            <a:ext cx="8229600" cy="1015663"/>
          </a:xfrm>
          <a:prstGeom prst="rect">
            <a:avLst/>
          </a:prstGeom>
        </p:spPr>
        <p:txBody>
          <a:bodyPr wrap="square">
            <a:spAutoFit/>
          </a:bodyPr>
          <a:lstStyle/>
          <a:p>
            <a:r>
              <a:rPr lang="ru-RU" sz="2000" b="1" kern="0" dirty="0">
                <a:latin typeface="Verdana" panose="020B0604030504040204" pitchFamily="34" charset="0"/>
                <a:ea typeface="Verdana" panose="020B0604030504040204" pitchFamily="34" charset="0"/>
                <a:cs typeface="Verdana" panose="020B0604030504040204" pitchFamily="34" charset="0"/>
              </a:rPr>
              <a:t>Регрессионное тестирование</a:t>
            </a:r>
            <a:r>
              <a:rPr lang="en-US" sz="2000" b="1" kern="0" dirty="0" smtClean="0">
                <a:latin typeface="Verdana" panose="020B0604030504040204" pitchFamily="34" charset="0"/>
                <a:ea typeface="Verdana" panose="020B0604030504040204" pitchFamily="34" charset="0"/>
                <a:cs typeface="Verdana" panose="020B0604030504040204" pitchFamily="34" charset="0"/>
              </a:rPr>
              <a:t>:</a:t>
            </a:r>
            <a:r>
              <a:rPr lang="ru-RU" sz="2000" kern="0" dirty="0" smtClean="0">
                <a:latin typeface="Verdana" panose="020B0604030504040204" pitchFamily="34" charset="0"/>
                <a:ea typeface="Verdana" panose="020B0604030504040204" pitchFamily="34" charset="0"/>
                <a:cs typeface="Verdana" panose="020B0604030504040204" pitchFamily="34" charset="0"/>
              </a:rPr>
              <a:t> </a:t>
            </a:r>
            <a:r>
              <a:rPr lang="ru-RU" sz="2000" kern="0" dirty="0">
                <a:latin typeface="Verdana" panose="020B0604030504040204" pitchFamily="34" charset="0"/>
                <a:ea typeface="Verdana" panose="020B0604030504040204" pitchFamily="34" charset="0"/>
                <a:cs typeface="Verdana" panose="020B0604030504040204" pitchFamily="34" charset="0"/>
              </a:rPr>
              <a:t>производится при внесении изменений на фазе системного тестирования или сопровождения продукта. </a:t>
            </a:r>
            <a:endParaRPr lang="en-US" sz="2000" kern="0" dirty="0">
              <a:latin typeface="Verdana" panose="020B0604030504040204" pitchFamily="34" charset="0"/>
              <a:ea typeface="Verdana" panose="020B0604030504040204" pitchFamily="34" charset="0"/>
              <a:cs typeface="Verdana" panose="020B0604030504040204" pitchFamily="34" charset="0"/>
            </a:endParaRPr>
          </a:p>
        </p:txBody>
      </p:sp>
      <p:sp>
        <p:nvSpPr>
          <p:cNvPr id="7" name="Content Placeholder 2"/>
          <p:cNvSpPr>
            <a:spLocks noGrp="1"/>
          </p:cNvSpPr>
          <p:nvPr>
            <p:ph idx="1"/>
          </p:nvPr>
        </p:nvSpPr>
        <p:spPr>
          <a:xfrm>
            <a:off x="457200" y="1699368"/>
            <a:ext cx="8229600" cy="4525963"/>
          </a:xfrm>
        </p:spPr>
        <p:txBody>
          <a:bodyPr>
            <a:normAutofit fontScale="92500"/>
          </a:bodyPr>
          <a:lstStyle/>
          <a:p>
            <a:endParaRPr lang="en-US" sz="2400" i="1" dirty="0" smtClean="0"/>
          </a:p>
          <a:p>
            <a:endParaRPr lang="ru-RU" sz="2400" i="1" dirty="0" smtClean="0"/>
          </a:p>
          <a:p>
            <a:r>
              <a:rPr lang="ru-RU"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Виды</a:t>
            </a:r>
            <a:r>
              <a:rPr lang="ru-RU" b="1"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342900" indent="-342900">
              <a:buFont typeface="Arial" panose="020B0604020202020204" pitchFamily="34" charset="0"/>
              <a:buChar char="•"/>
            </a:pPr>
            <a:r>
              <a:rPr lang="ru-RU" b="1" dirty="0">
                <a:solidFill>
                  <a:schemeClr val="tx1"/>
                </a:solidFill>
                <a:latin typeface="Verdana" panose="020B0604030504040204" pitchFamily="34" charset="0"/>
                <a:ea typeface="Verdana" panose="020B0604030504040204" pitchFamily="34" charset="0"/>
                <a:cs typeface="Verdana" panose="020B0604030504040204" pitchFamily="34" charset="0"/>
              </a:rPr>
              <a:t>Корректирующее сопровождение </a:t>
            </a:r>
            <a:r>
              <a:rPr lang="ru-RU" dirty="0">
                <a:solidFill>
                  <a:schemeClr val="tx1"/>
                </a:solidFill>
                <a:latin typeface="Verdana" panose="020B0604030504040204" pitchFamily="34" charset="0"/>
                <a:ea typeface="Verdana" panose="020B0604030504040204" pitchFamily="34" charset="0"/>
                <a:cs typeface="Verdana" panose="020B0604030504040204" pitchFamily="34" charset="0"/>
              </a:rPr>
              <a:t>(исправление ошибок, выполняется в ответ на обнаружение ошибки, не требующей изменения спецификации требований)</a:t>
            </a:r>
          </a:p>
          <a:p>
            <a:pPr marL="342900" indent="-342900">
              <a:buFont typeface="Arial" panose="020B0604020202020204" pitchFamily="34" charset="0"/>
              <a:buChar char="•"/>
            </a:pPr>
            <a:r>
              <a:rPr lang="ru-RU" b="1" dirty="0">
                <a:solidFill>
                  <a:schemeClr val="tx1"/>
                </a:solidFill>
                <a:latin typeface="Verdana" panose="020B0604030504040204" pitchFamily="34" charset="0"/>
                <a:ea typeface="Verdana" panose="020B0604030504040204" pitchFamily="34" charset="0"/>
                <a:cs typeface="Verdana" panose="020B0604030504040204" pitchFamily="34" charset="0"/>
              </a:rPr>
              <a:t>Адаптивное сопровождение </a:t>
            </a:r>
            <a:r>
              <a:rPr lang="ru-RU" dirty="0">
                <a:solidFill>
                  <a:schemeClr val="tx1"/>
                </a:solidFill>
                <a:latin typeface="Verdana" panose="020B0604030504040204" pitchFamily="34" charset="0"/>
                <a:ea typeface="Verdana" panose="020B0604030504040204" pitchFamily="34" charset="0"/>
                <a:cs typeface="Verdana" panose="020B0604030504040204" pitchFamily="34" charset="0"/>
              </a:rPr>
              <a:t>(осуществляется в ответ на требования изменения данных или среды исполнения)</a:t>
            </a:r>
          </a:p>
          <a:p>
            <a:pPr marL="342900" indent="-342900">
              <a:buFont typeface="Arial" panose="020B0604020202020204" pitchFamily="34" charset="0"/>
              <a:buChar char="•"/>
            </a:pPr>
            <a:r>
              <a:rPr lang="ru-RU" b="1" dirty="0">
                <a:solidFill>
                  <a:schemeClr val="tx1"/>
                </a:solidFill>
                <a:latin typeface="Verdana" panose="020B0604030504040204" pitchFamily="34" charset="0"/>
                <a:ea typeface="Verdana" panose="020B0604030504040204" pitchFamily="34" charset="0"/>
                <a:cs typeface="Verdana" panose="020B0604030504040204" pitchFamily="34" charset="0"/>
              </a:rPr>
              <a:t>Прогрессивное сопровождение </a:t>
            </a:r>
            <a:r>
              <a:rPr lang="ru-RU" dirty="0">
                <a:solidFill>
                  <a:schemeClr val="tx1"/>
                </a:solidFill>
                <a:latin typeface="Verdana" panose="020B0604030504040204" pitchFamily="34" charset="0"/>
                <a:ea typeface="Verdana" panose="020B0604030504040204" pitchFamily="34" charset="0"/>
                <a:cs typeface="Verdana" panose="020B0604030504040204" pitchFamily="34" charset="0"/>
              </a:rPr>
              <a:t>(включает любую обработку с целью повышения эффективности работы системы или эффективности ее сопровождения</a:t>
            </a:r>
            <a:r>
              <a:rPr lang="ru-RU"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ru-RU"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2337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82" y="742950"/>
            <a:ext cx="79914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657225" y="2320843"/>
            <a:ext cx="4572000" cy="923330"/>
          </a:xfrm>
          <a:prstGeom prst="rect">
            <a:avLst/>
          </a:prstGeom>
        </p:spPr>
        <p:txBody>
          <a:bodyPr>
            <a:spAutoFit/>
          </a:bodyPr>
          <a:lstStyle/>
          <a:p>
            <a:pPr lvl="0">
              <a:defRPr/>
            </a:pPr>
            <a:r>
              <a:rPr lang="ru-RU" b="1" kern="0" dirty="0" smtClean="0">
                <a:latin typeface="Verdana" panose="020B0604030504040204" pitchFamily="34" charset="0"/>
                <a:ea typeface="Verdana" panose="020B0604030504040204" pitchFamily="34" charset="0"/>
                <a:cs typeface="Verdana" panose="020B0604030504040204" pitchFamily="34" charset="0"/>
              </a:rPr>
              <a:t>Тестирование инсталляции</a:t>
            </a:r>
            <a:r>
              <a:rPr lang="en-US" kern="0" dirty="0" smtClean="0">
                <a:latin typeface="Verdana" panose="020B0604030504040204" pitchFamily="34" charset="0"/>
                <a:ea typeface="Verdana" panose="020B0604030504040204" pitchFamily="34" charset="0"/>
                <a:cs typeface="Verdana" panose="020B0604030504040204" pitchFamily="34" charset="0"/>
              </a:rPr>
              <a:t>:</a:t>
            </a:r>
            <a:r>
              <a:rPr lang="ru-RU" kern="0" dirty="0" smtClean="0">
                <a:latin typeface="Verdana" panose="020B0604030504040204" pitchFamily="34" charset="0"/>
                <a:ea typeface="Verdana" panose="020B0604030504040204" pitchFamily="34" charset="0"/>
                <a:cs typeface="Verdana" panose="020B0604030504040204" pitchFamily="34" charset="0"/>
              </a:rPr>
              <a:t> Установка, активация удаление, модификация продукта</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1377272" y="1132860"/>
            <a:ext cx="5844283" cy="646331"/>
          </a:xfrm>
          <a:prstGeom prst="rect">
            <a:avLst/>
          </a:prstGeom>
        </p:spPr>
        <p:txBody>
          <a:bodyPr wrap="square">
            <a:spAutoFit/>
          </a:bodyPr>
          <a:lstStyle/>
          <a:p>
            <a:r>
              <a:rPr lang="ru-RU" b="1" kern="0" dirty="0" smtClean="0">
                <a:latin typeface="Verdana" panose="020B0604030504040204" pitchFamily="34" charset="0"/>
                <a:ea typeface="Verdana" panose="020B0604030504040204" pitchFamily="34" charset="0"/>
                <a:cs typeface="Verdana" panose="020B0604030504040204" pitchFamily="34" charset="0"/>
              </a:rPr>
              <a:t>Функциональное тестирование</a:t>
            </a:r>
            <a:r>
              <a:rPr lang="en-US" b="1" kern="0" dirty="0" smtClean="0">
                <a:latin typeface="Verdana" panose="020B0604030504040204" pitchFamily="34" charset="0"/>
                <a:ea typeface="Verdana" panose="020B0604030504040204" pitchFamily="34" charset="0"/>
                <a:cs typeface="Verdana" panose="020B0604030504040204" pitchFamily="34" charset="0"/>
              </a:rPr>
              <a:t>:</a:t>
            </a:r>
            <a:r>
              <a:rPr lang="ru-RU"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smtClean="0">
                <a:latin typeface="Verdana" panose="020B0604030504040204" pitchFamily="34" charset="0"/>
                <a:ea typeface="Verdana" panose="020B0604030504040204" pitchFamily="34" charset="0"/>
                <a:cs typeface="Verdana" panose="020B0604030504040204" pitchFamily="34" charset="0"/>
              </a:rPr>
              <a:t>покрытие тестами функциональности продукта</a:t>
            </a:r>
            <a:endParaRPr lang="en-US" kern="0"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930166" y="3785825"/>
            <a:ext cx="5553074" cy="923330"/>
          </a:xfrm>
          <a:prstGeom prst="rect">
            <a:avLst/>
          </a:prstGeom>
        </p:spPr>
        <p:txBody>
          <a:bodyPr wrap="square">
            <a:spAutoFit/>
          </a:bodyPr>
          <a:lstStyle/>
          <a:p>
            <a:pPr lvl="0">
              <a:defRPr/>
            </a:pPr>
            <a:r>
              <a:rPr lang="ru-RU" b="1" kern="0" dirty="0" smtClean="0">
                <a:latin typeface="Verdana" panose="020B0604030504040204" pitchFamily="34" charset="0"/>
                <a:ea typeface="Verdana" panose="020B0604030504040204" pitchFamily="34" charset="0"/>
                <a:cs typeface="Verdana" panose="020B0604030504040204" pitchFamily="34" charset="0"/>
              </a:rPr>
              <a:t>Тестирование документации</a:t>
            </a:r>
            <a:r>
              <a:rPr lang="en-US" kern="0" dirty="0" smtClean="0">
                <a:latin typeface="Verdana" panose="020B0604030504040204" pitchFamily="34" charset="0"/>
                <a:ea typeface="Verdana" panose="020B0604030504040204" pitchFamily="34" charset="0"/>
                <a:cs typeface="Verdana" panose="020B0604030504040204" pitchFamily="34" charset="0"/>
              </a:rPr>
              <a:t>:</a:t>
            </a:r>
            <a:r>
              <a:rPr lang="ru-RU" kern="0" dirty="0" smtClean="0">
                <a:latin typeface="Verdana" panose="020B0604030504040204" pitchFamily="34" charset="0"/>
                <a:ea typeface="Verdana" panose="020B0604030504040204" pitchFamily="34" charset="0"/>
                <a:cs typeface="Verdana" panose="020B0604030504040204" pitchFamily="34" charset="0"/>
              </a:rPr>
              <a:t> Проверка полноты документации, целостности и правильности представленной информации</a:t>
            </a:r>
          </a:p>
        </p:txBody>
      </p:sp>
    </p:spTree>
    <p:extLst>
      <p:ext uri="{BB962C8B-B14F-4D97-AF65-F5344CB8AC3E}">
        <p14:creationId xmlns:p14="http://schemas.microsoft.com/office/powerpoint/2010/main" val="2785424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dirty="0"/>
          </a:p>
        </p:txBody>
      </p:sp>
      <p:sp>
        <p:nvSpPr>
          <p:cNvPr id="7"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37" y="771738"/>
            <a:ext cx="79914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txBox="1">
            <a:spLocks/>
          </p:cNvSpPr>
          <p:nvPr/>
        </p:nvSpPr>
        <p:spPr bwMode="auto">
          <a:xfrm>
            <a:off x="671185" y="771738"/>
            <a:ext cx="7801627" cy="259080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fontAlgn="base">
              <a:spcAft>
                <a:spcPct val="0"/>
              </a:spcAft>
              <a:defRPr/>
            </a:pPr>
            <a:endParaRPr lang="en-US" sz="1800" b="1" kern="0" dirty="0" smtClean="0">
              <a:latin typeface="Verdana" panose="020B0604030504040204" pitchFamily="34" charset="0"/>
              <a:ea typeface="Verdana" panose="020B0604030504040204" pitchFamily="34" charset="0"/>
              <a:cs typeface="Verdana" panose="020B0604030504040204" pitchFamily="34" charset="0"/>
            </a:endParaRPr>
          </a:p>
          <a:p>
            <a:pPr lvl="0" fontAlgn="base">
              <a:spcAft>
                <a:spcPct val="0"/>
              </a:spcAft>
              <a:defRPr/>
            </a:pPr>
            <a:r>
              <a:rPr lang="ru-RU" sz="1800" b="1" kern="0" dirty="0" smtClean="0">
                <a:latin typeface="Verdana" panose="020B0604030504040204" pitchFamily="34" charset="0"/>
                <a:ea typeface="Verdana" panose="020B0604030504040204" pitchFamily="34" charset="0"/>
                <a:cs typeface="Verdana" panose="020B0604030504040204" pitchFamily="34" charset="0"/>
              </a:rPr>
              <a:t>Стабильность</a:t>
            </a:r>
            <a:r>
              <a:rPr lang="en-US" sz="1800" kern="0" dirty="0" smtClean="0">
                <a:latin typeface="Verdana" panose="020B0604030504040204" pitchFamily="34" charset="0"/>
                <a:ea typeface="Verdana" panose="020B0604030504040204" pitchFamily="34" charset="0"/>
                <a:cs typeface="Verdana" panose="020B0604030504040204" pitchFamily="34" charset="0"/>
              </a:rPr>
              <a:t>: </a:t>
            </a:r>
            <a:r>
              <a:rPr lang="ru-RU" sz="1800" kern="0" dirty="0" smtClean="0">
                <a:latin typeface="Verdana" panose="020B0604030504040204" pitchFamily="34" charset="0"/>
                <a:ea typeface="Verdana" panose="020B0604030504040204" pitchFamily="34" charset="0"/>
                <a:cs typeface="Verdana" panose="020B0604030504040204" pitchFamily="34" charset="0"/>
              </a:rPr>
              <a:t>тестирование на предмет падений</a:t>
            </a:r>
            <a:r>
              <a:rPr lang="en-US" sz="1800" kern="0" dirty="0" smtClean="0">
                <a:latin typeface="Verdana" panose="020B0604030504040204" pitchFamily="34" charset="0"/>
                <a:ea typeface="Verdana" panose="020B0604030504040204" pitchFamily="34" charset="0"/>
                <a:cs typeface="Verdana" panose="020B0604030504040204" pitchFamily="34" charset="0"/>
              </a:rPr>
              <a:t>, </a:t>
            </a:r>
            <a:r>
              <a:rPr lang="ru-RU" sz="1800" kern="0" dirty="0" smtClean="0">
                <a:latin typeface="Verdana" panose="020B0604030504040204" pitchFamily="34" charset="0"/>
                <a:ea typeface="Verdana" panose="020B0604030504040204" pitchFamily="34" charset="0"/>
                <a:cs typeface="Verdana" panose="020B0604030504040204" pitchFamily="34" charset="0"/>
              </a:rPr>
              <a:t>зависаний</a:t>
            </a:r>
            <a:r>
              <a:rPr lang="en-US" sz="1800" kern="0" dirty="0" smtClean="0">
                <a:latin typeface="Verdana" panose="020B0604030504040204" pitchFamily="34" charset="0"/>
                <a:ea typeface="Verdana" panose="020B0604030504040204" pitchFamily="34" charset="0"/>
                <a:cs typeface="Verdana" panose="020B0604030504040204" pitchFamily="34" charset="0"/>
              </a:rPr>
              <a:t>, </a:t>
            </a:r>
            <a:r>
              <a:rPr lang="ru-RU" sz="1800" kern="0" dirty="0" smtClean="0">
                <a:latin typeface="Verdana" panose="020B0604030504040204" pitchFamily="34" charset="0"/>
                <a:ea typeface="Verdana" panose="020B0604030504040204" pitchFamily="34" charset="0"/>
                <a:cs typeface="Verdana" panose="020B0604030504040204" pitchFamily="34" charset="0"/>
              </a:rPr>
              <a:t>ошибочных сообщений пользователю</a:t>
            </a:r>
            <a:r>
              <a:rPr lang="en-US" sz="1800" kern="0" dirty="0" smtClean="0">
                <a:latin typeface="Verdana" panose="020B0604030504040204" pitchFamily="34" charset="0"/>
                <a:ea typeface="Verdana" panose="020B0604030504040204" pitchFamily="34" charset="0"/>
                <a:cs typeface="Verdana" panose="020B0604030504040204" pitchFamily="34" charset="0"/>
              </a:rPr>
              <a:t>. </a:t>
            </a:r>
            <a:r>
              <a:rPr lang="ru-RU" sz="1800" kern="0" dirty="0" smtClean="0">
                <a:latin typeface="Verdana" panose="020B0604030504040204" pitchFamily="34" charset="0"/>
                <a:ea typeface="Verdana" panose="020B0604030504040204" pitchFamily="34" charset="0"/>
                <a:cs typeface="Verdana" panose="020B0604030504040204" pitchFamily="34" charset="0"/>
              </a:rPr>
              <a:t>Задекларированная функциональность должна работать</a:t>
            </a: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a:p>
            <a:pPr lvl="0" algn="l" eaLnBrk="1" hangingPunct="1">
              <a:spcBef>
                <a:spcPts val="0"/>
              </a:spcBef>
              <a:defRPr/>
            </a:pPr>
            <a:r>
              <a:rPr lang="ru-RU" b="1" kern="0" dirty="0" smtClean="0">
                <a:latin typeface="Verdana" panose="020B0604030504040204" pitchFamily="34" charset="0"/>
                <a:ea typeface="Verdana" panose="020B0604030504040204" pitchFamily="34" charset="0"/>
                <a:cs typeface="Verdana" panose="020B0604030504040204" pitchFamily="34" charset="0"/>
              </a:rPr>
              <a:t>Правильность данных</a:t>
            </a:r>
            <a:r>
              <a:rPr lang="en-US" sz="1800" b="1" kern="0" dirty="0" smtClean="0">
                <a:latin typeface="Verdana" panose="020B0604030504040204" pitchFamily="34" charset="0"/>
                <a:ea typeface="Verdana" panose="020B0604030504040204" pitchFamily="34" charset="0"/>
                <a:cs typeface="Verdana" panose="020B0604030504040204" pitchFamily="34" charset="0"/>
              </a:rPr>
              <a:t>: </a:t>
            </a:r>
            <a:r>
              <a:rPr lang="ru-RU" kern="0" dirty="0" smtClean="0">
                <a:latin typeface="Verdana" panose="020B0604030504040204" pitchFamily="34" charset="0"/>
                <a:ea typeface="Verdana" panose="020B0604030504040204" pitchFamily="34" charset="0"/>
                <a:cs typeface="Verdana" panose="020B0604030504040204" pitchFamily="34" charset="0"/>
              </a:rPr>
              <a:t>продукт должен возвращать </a:t>
            </a:r>
            <a:r>
              <a:rPr lang="ru-RU" i="1" kern="0" dirty="0" smtClean="0">
                <a:latin typeface="Verdana" panose="020B0604030504040204" pitchFamily="34" charset="0"/>
                <a:ea typeface="Verdana" panose="020B0604030504040204" pitchFamily="34" charset="0"/>
                <a:cs typeface="Verdana" panose="020B0604030504040204" pitchFamily="34" charset="0"/>
              </a:rPr>
              <a:t>корректные</a:t>
            </a:r>
            <a:r>
              <a:rPr lang="ru-RU" kern="0" dirty="0" smtClean="0">
                <a:latin typeface="Verdana" panose="020B0604030504040204" pitchFamily="34" charset="0"/>
                <a:ea typeface="Verdana" panose="020B0604030504040204" pitchFamily="34" charset="0"/>
                <a:cs typeface="Verdana" panose="020B0604030504040204" pitchFamily="34" charset="0"/>
              </a:rPr>
              <a:t> данные</a:t>
            </a: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a:p>
            <a:pPr lvl="0" algn="l" eaLnBrk="1" hangingPunct="1">
              <a:spcBef>
                <a:spcPts val="0"/>
              </a:spcBef>
              <a:defRPr/>
            </a:pP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a:p>
            <a:pPr lvl="0" fontAlgn="base">
              <a:spcAft>
                <a:spcPct val="0"/>
              </a:spcAft>
              <a:defRPr/>
            </a:pPr>
            <a:r>
              <a:rPr lang="ru-RU" sz="1800" b="1" kern="0" baseline="0" dirty="0" smtClean="0">
                <a:latin typeface="Verdana" panose="020B0604030504040204" pitchFamily="34" charset="0"/>
                <a:ea typeface="Verdana" panose="020B0604030504040204" pitchFamily="34" charset="0"/>
                <a:cs typeface="Verdana" panose="020B0604030504040204" pitchFamily="34" charset="0"/>
              </a:rPr>
              <a:t>Скорость</a:t>
            </a:r>
            <a:r>
              <a:rPr lang="en-US" sz="1800" kern="0" baseline="0" dirty="0" smtClean="0">
                <a:latin typeface="Verdana" panose="020B0604030504040204" pitchFamily="34" charset="0"/>
                <a:ea typeface="Verdana" panose="020B0604030504040204" pitchFamily="34" charset="0"/>
                <a:cs typeface="Verdana" panose="020B0604030504040204" pitchFamily="34" charset="0"/>
              </a:rPr>
              <a:t>: </a:t>
            </a:r>
            <a:r>
              <a:rPr lang="ru-RU" sz="1800" kern="0" baseline="0" dirty="0" smtClean="0">
                <a:latin typeface="Verdana" panose="020B0604030504040204" pitchFamily="34" charset="0"/>
                <a:ea typeface="Verdana" panose="020B0604030504040204" pitchFamily="34" charset="0"/>
                <a:cs typeface="Verdana" panose="020B0604030504040204" pitchFamily="34" charset="0"/>
              </a:rPr>
              <a:t>тестирование скорости</a:t>
            </a:r>
            <a:r>
              <a:rPr lang="ru-RU" sz="1800" kern="0" dirty="0" smtClean="0">
                <a:latin typeface="Verdana" panose="020B0604030504040204" pitchFamily="34" charset="0"/>
                <a:ea typeface="Verdana" panose="020B0604030504040204" pitchFamily="34" charset="0"/>
                <a:cs typeface="Verdana" panose="020B0604030504040204" pitchFamily="34" charset="0"/>
              </a:rPr>
              <a:t> работы продукта на </a:t>
            </a:r>
            <a:r>
              <a:rPr lang="ru-RU" kern="0" dirty="0">
                <a:latin typeface="Verdana" panose="020B0604030504040204" pitchFamily="34" charset="0"/>
                <a:ea typeface="Verdana" panose="020B0604030504040204" pitchFamily="34" charset="0"/>
                <a:cs typeface="Verdana" panose="020B0604030504040204" pitchFamily="34" charset="0"/>
              </a:rPr>
              <a:t>соответствие</a:t>
            </a:r>
            <a:r>
              <a:rPr lang="ru-RU" sz="1800" kern="0" dirty="0" smtClean="0">
                <a:latin typeface="Verdana" panose="020B0604030504040204" pitchFamily="34" charset="0"/>
                <a:ea typeface="Verdana" panose="020B0604030504040204" pitchFamily="34" charset="0"/>
                <a:cs typeface="Verdana" panose="020B0604030504040204" pitchFamily="34" charset="0"/>
              </a:rPr>
              <a:t> заявленным целям</a:t>
            </a:r>
            <a:endParaRPr kumimoji="0" lang="en-US" sz="1800" u="none" strike="noStrike" kern="0" cap="none" spc="0" normalizeH="0" baseline="0" noProof="0" dirty="0" smtClean="0">
              <a:ln>
                <a:noFill/>
              </a:ln>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6077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13</a:t>
            </a:fld>
            <a:endParaRPr lang="en-US" dirty="0"/>
          </a:p>
        </p:txBody>
      </p:sp>
      <p:sp>
        <p:nvSpPr>
          <p:cNvPr id="7"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 y="752689"/>
            <a:ext cx="79914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685799" y="752689"/>
            <a:ext cx="7772401" cy="2667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0"/>
              </a:spcBef>
              <a:spcAft>
                <a:spcPct val="0"/>
              </a:spcAft>
              <a:buClrTx/>
              <a:buSzTx/>
              <a:buFontTx/>
              <a:buNone/>
              <a:tabLst/>
              <a:defRPr/>
            </a:pPr>
            <a:endParaRPr lang="en-US" sz="1800" b="1" kern="0" dirty="0" smtClean="0">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ts val="0"/>
              </a:spcBef>
              <a:spcAft>
                <a:spcPct val="0"/>
              </a:spcAft>
              <a:buClrTx/>
              <a:buSzTx/>
              <a:buFontTx/>
              <a:buNone/>
              <a:tabLst/>
              <a:defRPr/>
            </a:pPr>
            <a:r>
              <a:rPr lang="ru-RU" sz="1800" b="1" kern="0" dirty="0" smtClean="0">
                <a:latin typeface="Verdana" panose="020B0604030504040204" pitchFamily="34" charset="0"/>
                <a:ea typeface="Verdana" panose="020B0604030504040204" pitchFamily="34" charset="0"/>
                <a:cs typeface="Verdana" panose="020B0604030504040204" pitchFamily="34" charset="0"/>
              </a:rPr>
              <a:t>Конфигурационное тестирование</a:t>
            </a:r>
            <a:r>
              <a:rPr lang="en-US" sz="1800" kern="0" dirty="0" smtClean="0">
                <a:latin typeface="Verdana" panose="020B0604030504040204" pitchFamily="34" charset="0"/>
                <a:ea typeface="Verdana" panose="020B0604030504040204" pitchFamily="34" charset="0"/>
                <a:cs typeface="Verdana" panose="020B0604030504040204" pitchFamily="34" charset="0"/>
              </a:rPr>
              <a:t>: </a:t>
            </a:r>
            <a:r>
              <a:rPr lang="ru-RU" sz="1800" kern="0" dirty="0" smtClean="0">
                <a:latin typeface="Verdana" panose="020B0604030504040204" pitchFamily="34" charset="0"/>
                <a:ea typeface="Verdana" panose="020B0604030504040204" pitchFamily="34" charset="0"/>
                <a:cs typeface="Verdana" panose="020B0604030504040204" pitchFamily="34" charset="0"/>
              </a:rPr>
              <a:t>проверка работы при различных конфигурациях системы (архитектура, железо, драйвера, операционные системы)</a:t>
            </a: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a:p>
            <a:pPr algn="l" eaLnBrk="1" hangingPunct="1">
              <a:spcBef>
                <a:spcPts val="0"/>
              </a:spcBef>
            </a:pPr>
            <a:r>
              <a:rPr lang="ru-RU" sz="1800" b="1" kern="0" dirty="0" smtClean="0">
                <a:latin typeface="Verdana" panose="020B0604030504040204" pitchFamily="34" charset="0"/>
                <a:ea typeface="Verdana" panose="020B0604030504040204" pitchFamily="34" charset="0"/>
                <a:cs typeface="Verdana" panose="020B0604030504040204" pitchFamily="34" charset="0"/>
              </a:rPr>
              <a:t>Совместимость</a:t>
            </a:r>
            <a:r>
              <a:rPr lang="en-US" sz="1800" kern="0" dirty="0" smtClean="0">
                <a:latin typeface="Verdana" panose="020B0604030504040204" pitchFamily="34" charset="0"/>
                <a:ea typeface="Verdana" panose="020B0604030504040204" pitchFamily="34" charset="0"/>
                <a:cs typeface="Verdana" panose="020B0604030504040204" pitchFamily="34" charset="0"/>
              </a:rPr>
              <a:t>: </a:t>
            </a:r>
            <a:r>
              <a:rPr lang="ru-RU" sz="1800" kern="0" dirty="0" smtClean="0">
                <a:latin typeface="Verdana" panose="020B0604030504040204" pitchFamily="34" charset="0"/>
                <a:ea typeface="Verdana" panose="020B0604030504040204" pitchFamily="34" charset="0"/>
                <a:cs typeface="Verdana" panose="020B0604030504040204" pitchFamily="34" charset="0"/>
              </a:rPr>
              <a:t>проверка сосуществования и корректности взаимодействия продукта с другими продуктами</a:t>
            </a: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a:p>
            <a:pPr algn="l" eaLnBrk="1" hangingPunct="1">
              <a:spcBef>
                <a:spcPts val="0"/>
              </a:spcBef>
            </a:pP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a:p>
            <a:pPr lvl="0" algn="l" eaLnBrk="1" hangingPunct="1">
              <a:spcBef>
                <a:spcPts val="0"/>
              </a:spcBef>
            </a:pPr>
            <a:r>
              <a:rPr lang="ru-RU" sz="1800" b="1" kern="0" dirty="0" smtClean="0">
                <a:latin typeface="Verdana" panose="020B0604030504040204" pitchFamily="34" charset="0"/>
                <a:ea typeface="Verdana" panose="020B0604030504040204" pitchFamily="34" charset="0"/>
                <a:cs typeface="Verdana" panose="020B0604030504040204" pitchFamily="34" charset="0"/>
              </a:rPr>
              <a:t>Безопасность</a:t>
            </a:r>
            <a:r>
              <a:rPr lang="en-US" sz="1800" b="1" kern="0" dirty="0" smtClean="0">
                <a:latin typeface="Verdana" panose="020B0604030504040204" pitchFamily="34" charset="0"/>
                <a:ea typeface="Verdana" panose="020B0604030504040204" pitchFamily="34" charset="0"/>
                <a:cs typeface="Verdana" panose="020B0604030504040204" pitchFamily="34" charset="0"/>
              </a:rPr>
              <a:t>: </a:t>
            </a:r>
            <a:r>
              <a:rPr lang="ru-RU" kern="0" dirty="0" smtClean="0">
                <a:latin typeface="Verdana" panose="020B0604030504040204" pitchFamily="34" charset="0"/>
                <a:ea typeface="Verdana" panose="020B0604030504040204" pitchFamily="34" charset="0"/>
                <a:cs typeface="Verdana" panose="020B0604030504040204" pitchFamily="34" charset="0"/>
              </a:rPr>
              <a:t>отсутствие вредоносного кода, защита персональных данных, поиск уязвимостей</a:t>
            </a: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a:p>
            <a:pPr algn="l" eaLnBrk="1" hangingPunct="1">
              <a:spcBef>
                <a:spcPts val="0"/>
              </a:spcBef>
            </a:pPr>
            <a:endParaRPr kumimoji="0" lang="en-US" sz="1800" u="none" strike="noStrike" kern="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73805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14</a:t>
            </a:fld>
            <a:endParaRPr lang="en-US" dirty="0"/>
          </a:p>
        </p:txBody>
      </p:sp>
      <p:sp>
        <p:nvSpPr>
          <p:cNvPr id="7"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 y="752689"/>
            <a:ext cx="79914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799" y="752689"/>
            <a:ext cx="7772400" cy="2585323"/>
          </a:xfrm>
          <a:prstGeom prst="rect">
            <a:avLst/>
          </a:prstGeom>
        </p:spPr>
        <p:txBody>
          <a:bodyPr wrap="square">
            <a:spAutoFit/>
          </a:bodyPr>
          <a:lstStyle/>
          <a:p>
            <a:pPr lvl="0" fontAlgn="base">
              <a:spcAft>
                <a:spcPct val="0"/>
              </a:spcAft>
              <a:defRPr/>
            </a:pPr>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0" fontAlgn="base">
              <a:spcAft>
                <a:spcPct val="0"/>
              </a:spcAft>
              <a:defRPr/>
            </a:pPr>
            <a:r>
              <a:rPr lang="ru-RU" b="1" dirty="0" smtClean="0">
                <a:latin typeface="Verdana" panose="020B0604030504040204" pitchFamily="34" charset="0"/>
                <a:ea typeface="Verdana" panose="020B0604030504040204" pitchFamily="34" charset="0"/>
                <a:cs typeface="Verdana" panose="020B0604030504040204" pitchFamily="34" charset="0"/>
              </a:rPr>
              <a:t>Законность (</a:t>
            </a:r>
            <a:r>
              <a:rPr lang="en-US" b="1" dirty="0" smtClean="0">
                <a:latin typeface="Verdana" panose="020B0604030504040204" pitchFamily="34" charset="0"/>
                <a:ea typeface="Verdana" panose="020B0604030504040204" pitchFamily="34" charset="0"/>
                <a:cs typeface="Verdana" panose="020B0604030504040204" pitchFamily="34" charset="0"/>
              </a:rPr>
              <a:t>Legal)</a:t>
            </a:r>
            <a:r>
              <a:rPr lang="en-US" b="1" kern="0" dirty="0" smtClean="0">
                <a:latin typeface="Verdana" panose="020B0604030504040204" pitchFamily="34" charset="0"/>
                <a:ea typeface="Verdana" panose="020B0604030504040204" pitchFamily="34" charset="0"/>
                <a:cs typeface="Verdana" panose="020B0604030504040204" pitchFamily="34" charset="0"/>
              </a:rPr>
              <a:t>: </a:t>
            </a:r>
            <a:r>
              <a:rPr lang="ru-RU" kern="0" dirty="0" smtClean="0">
                <a:latin typeface="Verdana" panose="020B0604030504040204" pitchFamily="34" charset="0"/>
                <a:ea typeface="Verdana" panose="020B0604030504040204" pitchFamily="34" charset="0"/>
                <a:cs typeface="Verdana" panose="020B0604030504040204" pitchFamily="34" charset="0"/>
              </a:rPr>
              <a:t>проверка того, что продукт не содержит вещей, конфликрующих с  законодательством и не противоречит законным интересам производителя</a:t>
            </a:r>
            <a:endParaRPr lang="en-US" kern="0" dirty="0">
              <a:latin typeface="Verdana" panose="020B0604030504040204" pitchFamily="34" charset="0"/>
              <a:ea typeface="Verdana" panose="020B0604030504040204" pitchFamily="34" charset="0"/>
              <a:cs typeface="Verdana" panose="020B0604030504040204" pitchFamily="34" charset="0"/>
            </a:endParaRPr>
          </a:p>
          <a:p>
            <a:pPr lvl="0" fontAlgn="base">
              <a:spcAft>
                <a:spcPct val="0"/>
              </a:spcAft>
              <a:defRPr/>
            </a:pPr>
            <a:endParaRPr lang="en-US" kern="0" dirty="0">
              <a:latin typeface="Verdana" panose="020B0604030504040204" pitchFamily="34" charset="0"/>
              <a:ea typeface="Verdana" panose="020B0604030504040204" pitchFamily="34" charset="0"/>
              <a:cs typeface="Verdana" panose="020B0604030504040204" pitchFamily="34" charset="0"/>
            </a:endParaRPr>
          </a:p>
          <a:p>
            <a:r>
              <a:rPr lang="ru-RU" b="1" kern="0" dirty="0" smtClean="0">
                <a:latin typeface="Verdana" panose="020B0604030504040204" pitchFamily="34" charset="0"/>
                <a:ea typeface="Verdana" panose="020B0604030504040204" pitchFamily="34" charset="0"/>
                <a:cs typeface="Verdana" panose="020B0604030504040204" pitchFamily="34" charset="0"/>
              </a:rPr>
              <a:t>Устойчивость к сбоям и восстановление при ошибках</a:t>
            </a:r>
            <a:r>
              <a:rPr lang="en-US" b="1" kern="0" dirty="0" smtClean="0">
                <a:latin typeface="Verdana" panose="020B0604030504040204" pitchFamily="34" charset="0"/>
                <a:ea typeface="Verdana" panose="020B0604030504040204" pitchFamily="34" charset="0"/>
                <a:cs typeface="Verdana" panose="020B0604030504040204" pitchFamily="34" charset="0"/>
              </a:rPr>
              <a:t>:</a:t>
            </a:r>
            <a:r>
              <a:rPr lang="ru-RU" b="1" kern="0" dirty="0" smtClean="0">
                <a:latin typeface="Verdana" panose="020B0604030504040204" pitchFamily="34" charset="0"/>
                <a:ea typeface="Verdana" panose="020B0604030504040204" pitchFamily="34" charset="0"/>
                <a:cs typeface="Verdana" panose="020B0604030504040204" pitchFamily="34" charset="0"/>
              </a:rPr>
              <a:t> </a:t>
            </a:r>
            <a:r>
              <a:rPr lang="ru-RU" kern="0" dirty="0" smtClean="0">
                <a:latin typeface="Verdana" panose="020B0604030504040204" pitchFamily="34" charset="0"/>
                <a:ea typeface="Verdana" panose="020B0604030504040204" pitchFamily="34" charset="0"/>
                <a:cs typeface="Verdana" panose="020B0604030504040204" pitchFamily="34" charset="0"/>
              </a:rPr>
              <a:t>отключение питания, сбой сетевого соединения, остановка сервиса или процесса должны вызывать минимальные последствия</a:t>
            </a:r>
            <a:endParaRPr lang="en-US"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94660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dirty="0"/>
          </a:p>
        </p:txBody>
      </p:sp>
      <p:sp>
        <p:nvSpPr>
          <p:cNvPr id="7"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 y="752689"/>
            <a:ext cx="79914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799" y="762347"/>
            <a:ext cx="7772400" cy="2529923"/>
          </a:xfrm>
          <a:prstGeom prst="rect">
            <a:avLst/>
          </a:prstGeom>
        </p:spPr>
        <p:txBody>
          <a:bodyPr wrap="square">
            <a:spAutoFit/>
          </a:bodyPr>
          <a:lstStyle/>
          <a:p>
            <a:pPr lvl="0" fontAlgn="base">
              <a:spcBef>
                <a:spcPct val="60000"/>
              </a:spcBef>
              <a:spcAft>
                <a:spcPct val="0"/>
              </a:spcAft>
              <a:defRPr/>
            </a:pPr>
            <a:endParaRPr lang="ru-RU" b="1" kern="0" dirty="0" smtClean="0">
              <a:latin typeface="Verdana" panose="020B0604030504040204" pitchFamily="34" charset="0"/>
              <a:ea typeface="Verdana" panose="020B0604030504040204" pitchFamily="34" charset="0"/>
              <a:cs typeface="Verdana" panose="020B0604030504040204" pitchFamily="34" charset="0"/>
            </a:endParaRPr>
          </a:p>
          <a:p>
            <a:pPr lvl="0" fontAlgn="base">
              <a:spcBef>
                <a:spcPct val="60000"/>
              </a:spcBef>
              <a:spcAft>
                <a:spcPct val="0"/>
              </a:spcAft>
              <a:defRPr/>
            </a:pPr>
            <a:r>
              <a:rPr lang="ru-RU" b="1" kern="0" dirty="0" smtClean="0">
                <a:latin typeface="Verdana" panose="020B0604030504040204" pitchFamily="34" charset="0"/>
                <a:ea typeface="Verdana" panose="020B0604030504040204" pitchFamily="34" charset="0"/>
                <a:cs typeface="Verdana" panose="020B0604030504040204" pitchFamily="34" charset="0"/>
              </a:rPr>
              <a:t>Удобство использования</a:t>
            </a:r>
            <a:r>
              <a:rPr lang="en-US" b="1" kern="0" dirty="0" smtClean="0">
                <a:latin typeface="Verdana" panose="020B0604030504040204" pitchFamily="34" charset="0"/>
                <a:ea typeface="Verdana" panose="020B0604030504040204" pitchFamily="34" charset="0"/>
                <a:cs typeface="Verdana" panose="020B0604030504040204" pitchFamily="34" charset="0"/>
              </a:rPr>
              <a:t>: </a:t>
            </a:r>
            <a:r>
              <a:rPr lang="ru-RU" kern="0" dirty="0" smtClean="0">
                <a:latin typeface="Verdana" panose="020B0604030504040204" pitchFamily="34" charset="0"/>
                <a:ea typeface="Verdana" panose="020B0604030504040204" pitchFamily="34" charset="0"/>
                <a:cs typeface="Verdana" panose="020B0604030504040204" pitchFamily="34" charset="0"/>
              </a:rPr>
              <a:t>работа с продуктом должна быть интуитивной, интерфейсы – единообразными </a:t>
            </a:r>
            <a:endParaRPr lang="en-US" kern="0" dirty="0">
              <a:latin typeface="Verdana" panose="020B0604030504040204" pitchFamily="34" charset="0"/>
              <a:ea typeface="Verdana" panose="020B0604030504040204" pitchFamily="34" charset="0"/>
              <a:cs typeface="Verdana" panose="020B0604030504040204" pitchFamily="34" charset="0"/>
            </a:endParaRPr>
          </a:p>
          <a:p>
            <a:pPr lvl="0">
              <a:spcBef>
                <a:spcPct val="60000"/>
              </a:spcBef>
              <a:defRPr/>
            </a:pPr>
            <a:endParaRPr lang="en-US" b="1" kern="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endParaRPr>
          </a:p>
          <a:p>
            <a:pPr lvl="0">
              <a:spcBef>
                <a:spcPct val="60000"/>
              </a:spcBef>
              <a:defRPr/>
            </a:pPr>
            <a:r>
              <a:rPr lang="ru-RU" b="1" kern="0" dirty="0" smtClean="0">
                <a:latin typeface="Verdana" panose="020B0604030504040204" pitchFamily="34" charset="0"/>
                <a:ea typeface="Verdana" panose="020B0604030504040204" pitchFamily="34" charset="0"/>
                <a:cs typeface="Verdana" panose="020B0604030504040204" pitchFamily="34" charset="0"/>
              </a:rPr>
              <a:t>Доступность</a:t>
            </a:r>
            <a:r>
              <a:rPr lang="en-US" b="1" kern="0" dirty="0" smtClean="0">
                <a:latin typeface="Verdana" panose="020B0604030504040204" pitchFamily="34" charset="0"/>
                <a:ea typeface="Verdana" panose="020B0604030504040204" pitchFamily="34" charset="0"/>
                <a:cs typeface="Verdana" panose="020B0604030504040204" pitchFamily="34" charset="0"/>
              </a:rPr>
              <a:t>: </a:t>
            </a:r>
            <a:r>
              <a:rPr lang="ru-RU" kern="0" dirty="0" smtClean="0">
                <a:latin typeface="Verdana" panose="020B0604030504040204" pitchFamily="34" charset="0"/>
                <a:ea typeface="Verdana" panose="020B0604030504040204" pitchFamily="34" charset="0"/>
                <a:cs typeface="Verdana" panose="020B0604030504040204" pitchFamily="34" charset="0"/>
              </a:rPr>
              <a:t>насколько использование продукта может быть доступно людям с ограниченными физическими возможностями</a:t>
            </a:r>
            <a:endParaRPr lang="en-US"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94660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dirty="0"/>
          </a:p>
        </p:txBody>
      </p:sp>
      <p:sp>
        <p:nvSpPr>
          <p:cNvPr id="7"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 y="1135116"/>
            <a:ext cx="7991475" cy="494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857250" y="2457450"/>
            <a:ext cx="7429500" cy="3416320"/>
          </a:xfrm>
          <a:prstGeom prst="rect">
            <a:avLst/>
          </a:prstGeom>
        </p:spPr>
        <p:txBody>
          <a:bodyPr wrap="square">
            <a:spAutoFit/>
          </a:bodyPr>
          <a:lstStyle/>
          <a:p>
            <a:endParaRPr lang="en-US" b="1" dirty="0" smtClean="0">
              <a:solidFill>
                <a:srgbClr val="000000"/>
              </a:solidFill>
              <a:latin typeface="Verdana" panose="020B0604030504040204" pitchFamily="34" charset="0"/>
              <a:ea typeface="Verdana" panose="020B0604030504040204" pitchFamily="34" charset="0"/>
              <a:cs typeface="Verdana" panose="020B0604030504040204" pitchFamily="34" charset="0"/>
            </a:endParaRPr>
          </a:p>
          <a:p>
            <a:endParaRPr lang="en-US"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US" b="1"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Нагрузочное</a:t>
            </a:r>
            <a:r>
              <a:rPr lang="en-US" b="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rgbClr val="000000"/>
                </a:solidFill>
                <a:latin typeface="Verdana" panose="020B0604030504040204" pitchFamily="34" charset="0"/>
                <a:ea typeface="Verdana" panose="020B0604030504040204" pitchFamily="34" charset="0"/>
                <a:cs typeface="Verdana" panose="020B0604030504040204" pitchFamily="34" charset="0"/>
              </a:rPr>
              <a:t>тестирование</a:t>
            </a:r>
            <a:r>
              <a:rPr lang="en-US" b="1"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dirty="0" err="1">
                <a:solidFill>
                  <a:srgbClr val="000000"/>
                </a:solidFill>
                <a:latin typeface="Verdana" panose="020B0604030504040204" pitchFamily="34" charset="0"/>
                <a:ea typeface="Verdana" panose="020B0604030504040204" pitchFamily="34" charset="0"/>
                <a:cs typeface="Verdana" panose="020B0604030504040204" pitchFamily="34" charset="0"/>
              </a:rPr>
              <a:t>поиск</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dirty="0" err="1">
                <a:solidFill>
                  <a:srgbClr val="000000"/>
                </a:solidFill>
                <a:latin typeface="Verdana" panose="020B0604030504040204" pitchFamily="34" charset="0"/>
                <a:ea typeface="Verdana" panose="020B0604030504040204" pitchFamily="34" charset="0"/>
                <a:cs typeface="Verdana" panose="020B0604030504040204" pitchFamily="34" charset="0"/>
              </a:rPr>
              <a:t>ошибок</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 в </a:t>
            </a:r>
            <a:r>
              <a:rPr lang="en-US" dirty="0" err="1">
                <a:solidFill>
                  <a:srgbClr val="000000"/>
                </a:solidFill>
                <a:latin typeface="Verdana" panose="020B0604030504040204" pitchFamily="34" charset="0"/>
                <a:ea typeface="Verdana" panose="020B0604030504040204" pitchFamily="34" charset="0"/>
                <a:cs typeface="Verdana" panose="020B0604030504040204" pitchFamily="34" charset="0"/>
              </a:rPr>
              <a:t>системе</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dirty="0" err="1">
                <a:solidFill>
                  <a:srgbClr val="000000"/>
                </a:solidFill>
                <a:latin typeface="Verdana" panose="020B0604030504040204" pitchFamily="34" charset="0"/>
                <a:ea typeface="Verdana" panose="020B0604030504040204" pitchFamily="34" charset="0"/>
                <a:cs typeface="Verdana" panose="020B0604030504040204" pitchFamily="34" charset="0"/>
              </a:rPr>
              <a:t>при</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dirty="0" err="1">
                <a:solidFill>
                  <a:srgbClr val="000000"/>
                </a:solidFill>
                <a:latin typeface="Verdana" panose="020B0604030504040204" pitchFamily="34" charset="0"/>
                <a:ea typeface="Verdana" panose="020B0604030504040204" pitchFamily="34" charset="0"/>
                <a:cs typeface="Verdana" panose="020B0604030504040204" pitchFamily="34" charset="0"/>
              </a:rPr>
              <a:t>различных</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dirty="0" err="1">
                <a:solidFill>
                  <a:srgbClr val="000000"/>
                </a:solidFill>
                <a:latin typeface="Verdana" panose="020B0604030504040204" pitchFamily="34" charset="0"/>
                <a:ea typeface="Verdana" panose="020B0604030504040204" pitchFamily="34" charset="0"/>
                <a:cs typeface="Verdana" panose="020B0604030504040204" pitchFamily="34" charset="0"/>
              </a:rPr>
              <a:t>запросах</a:t>
            </a:r>
            <a:endParaRPr lang="en-US"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endParaRPr lang="en-US" b="1" dirty="0">
              <a:latin typeface="Verdana" panose="020B0604030504040204" pitchFamily="34" charset="0"/>
              <a:ea typeface="Verdana" panose="020B0604030504040204" pitchFamily="34" charset="0"/>
              <a:cs typeface="Verdana" panose="020B0604030504040204" pitchFamily="34" charset="0"/>
            </a:endParaRPr>
          </a:p>
          <a:p>
            <a:r>
              <a:rPr lang="en-US" b="1" dirty="0">
                <a:latin typeface="Verdana" panose="020B0604030504040204" pitchFamily="34" charset="0"/>
                <a:ea typeface="Verdana" panose="020B0604030504040204" pitchFamily="34" charset="0"/>
                <a:cs typeface="Verdana" panose="020B0604030504040204" pitchFamily="34" charset="0"/>
              </a:rPr>
              <a:t>Smoke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легкая</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нагрузка</a:t>
            </a:r>
            <a:r>
              <a:rPr lang="en-US" dirty="0">
                <a:latin typeface="Verdana" panose="020B0604030504040204" pitchFamily="34" charset="0"/>
                <a:ea typeface="Verdana" panose="020B0604030504040204" pitchFamily="34" charset="0"/>
                <a:cs typeface="Verdana" panose="020B0604030504040204" pitchFamily="34" charset="0"/>
              </a:rPr>
              <a:t> с </a:t>
            </a:r>
            <a:r>
              <a:rPr lang="en-US" dirty="0" err="1">
                <a:latin typeface="Verdana" panose="020B0604030504040204" pitchFamily="34" charset="0"/>
                <a:ea typeface="Verdana" panose="020B0604030504040204" pitchFamily="34" charset="0"/>
                <a:cs typeface="Verdana" panose="020B0604030504040204" pitchFamily="34" charset="0"/>
              </a:rPr>
              <a:t>целью</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поиска</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простых</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err="1">
                <a:latin typeface="Verdana" panose="020B0604030504040204" pitchFamily="34" charset="0"/>
                <a:ea typeface="Verdana" panose="020B0604030504040204" pitchFamily="34" charset="0"/>
                <a:cs typeface="Verdana" panose="020B0604030504040204" pitchFamily="34" charset="0"/>
              </a:rPr>
              <a:t>но</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серьезных</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дефектов</a:t>
            </a:r>
            <a:endParaRPr lang="ru-RU" dirty="0" smtClean="0">
              <a:latin typeface="Verdana" panose="020B0604030504040204" pitchFamily="34" charset="0"/>
              <a:ea typeface="Verdana" panose="020B0604030504040204" pitchFamily="34" charset="0"/>
              <a:cs typeface="Verdana" panose="020B0604030504040204" pitchFamily="34" charset="0"/>
            </a:endParaRPr>
          </a:p>
          <a:p>
            <a:endParaRPr lang="ru-RU" dirty="0">
              <a:latin typeface="Verdana" panose="020B0604030504040204" pitchFamily="34" charset="0"/>
              <a:ea typeface="Verdana" panose="020B0604030504040204" pitchFamily="34" charset="0"/>
              <a:cs typeface="Verdana" panose="020B0604030504040204" pitchFamily="34" charset="0"/>
            </a:endParaRPr>
          </a:p>
          <a:p>
            <a:r>
              <a:rPr lang="en-US" b="1" dirty="0" err="1" smtClean="0">
                <a:latin typeface="Verdana" panose="020B0604030504040204" pitchFamily="34" charset="0"/>
                <a:ea typeface="Verdana" panose="020B0604030504040204" pitchFamily="34" charset="0"/>
                <a:cs typeface="Verdana" panose="020B0604030504040204" pitchFamily="34" charset="0"/>
              </a:rPr>
              <a:t>Бизнес</a:t>
            </a:r>
            <a:r>
              <a:rPr lang="ru-RU" b="1" dirty="0">
                <a:latin typeface="Verdana" panose="020B0604030504040204" pitchFamily="34" charset="0"/>
                <a:ea typeface="Verdana" panose="020B0604030504040204" pitchFamily="34" charset="0"/>
                <a:cs typeface="Verdana" panose="020B0604030504040204" pitchFamily="34" charset="0"/>
              </a:rPr>
              <a:t>-</a:t>
            </a:r>
            <a:r>
              <a:rPr lang="en-US" b="1" dirty="0" err="1" smtClean="0">
                <a:latin typeface="Verdana" panose="020B0604030504040204" pitchFamily="34" charset="0"/>
                <a:ea typeface="Verdana" panose="020B0604030504040204" pitchFamily="34" charset="0"/>
                <a:cs typeface="Verdana" panose="020B0604030504040204" pitchFamily="34" charset="0"/>
              </a:rPr>
              <a:t>цикл</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оценка</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способности</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продукта</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отвечать</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требованиям</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реальных</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пользователей</a:t>
            </a:r>
            <a:r>
              <a:rPr lang="en-US" dirty="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М</a:t>
            </a:r>
            <a:r>
              <a:rPr lang="en-US" dirty="0" err="1">
                <a:latin typeface="Verdana" panose="020B0604030504040204" pitchFamily="34" charset="0"/>
                <a:ea typeface="Verdana" panose="020B0604030504040204" pitchFamily="34" charset="0"/>
                <a:cs typeface="Verdana" panose="020B0604030504040204" pitchFamily="34" charset="0"/>
              </a:rPr>
              <a:t>оделирование</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нагрузки</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ожидаемой</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при</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обычном</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использовании</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продукта</a:t>
            </a:r>
            <a:endParaRPr lang="en-US" b="1"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endParaRPr>
          </a:p>
          <a:p>
            <a:endParaRPr lang="en-US" dirty="0"/>
          </a:p>
        </p:txBody>
      </p:sp>
    </p:spTree>
    <p:extLst>
      <p:ext uri="{BB962C8B-B14F-4D97-AF65-F5344CB8AC3E}">
        <p14:creationId xmlns:p14="http://schemas.microsoft.com/office/powerpoint/2010/main" val="357645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dirty="0"/>
          </a:p>
        </p:txBody>
      </p:sp>
      <p:sp>
        <p:nvSpPr>
          <p:cNvPr id="7"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1" y="1122190"/>
            <a:ext cx="79914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857249" y="2937629"/>
            <a:ext cx="7429500" cy="3139321"/>
          </a:xfrm>
          <a:prstGeom prst="rect">
            <a:avLst/>
          </a:prstGeom>
        </p:spPr>
        <p:txBody>
          <a:bodyPr wrap="square">
            <a:spAutoFit/>
          </a:bodyPr>
          <a:lstStyle/>
          <a:p>
            <a:pPr algn="l"/>
            <a:r>
              <a:rPr lang="en-US" sz="1800" b="1" dirty="0" err="1" smtClean="0">
                <a:latin typeface="Verdana" panose="020B0604030504040204" pitchFamily="34" charset="0"/>
                <a:ea typeface="Verdana" panose="020B0604030504040204" pitchFamily="34" charset="0"/>
                <a:cs typeface="Verdana" panose="020B0604030504040204" pitchFamily="34" charset="0"/>
              </a:rPr>
              <a:t>Ресурсное</a:t>
            </a:r>
            <a:r>
              <a:rPr lang="en-US" sz="1800" b="1" dirty="0" smtClean="0">
                <a:latin typeface="Verdana" panose="020B0604030504040204" pitchFamily="34" charset="0"/>
                <a:ea typeface="Verdana" panose="020B0604030504040204" pitchFamily="34" charset="0"/>
                <a:cs typeface="Verdana" panose="020B0604030504040204" pitchFamily="34" charset="0"/>
              </a:rPr>
              <a:t> </a:t>
            </a:r>
            <a:r>
              <a:rPr lang="en-US" sz="1800" b="1" dirty="0" err="1" smtClean="0">
                <a:latin typeface="Verdana" panose="020B0604030504040204" pitchFamily="34" charset="0"/>
                <a:ea typeface="Verdana" panose="020B0604030504040204" pitchFamily="34" charset="0"/>
                <a:cs typeface="Verdana" panose="020B0604030504040204" pitchFamily="34" charset="0"/>
              </a:rPr>
              <a:t>тестирование</a:t>
            </a:r>
            <a:r>
              <a:rPr lang="en-US" sz="1800" b="1"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продукт</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должен</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быть</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стабилен</a:t>
            </a:r>
            <a:r>
              <a:rPr lang="en-US" sz="1800" dirty="0" smtClean="0">
                <a:latin typeface="Verdana" panose="020B0604030504040204" pitchFamily="34" charset="0"/>
                <a:ea typeface="Verdana" panose="020B0604030504040204" pitchFamily="34" charset="0"/>
                <a:cs typeface="Verdana" panose="020B0604030504040204" pitchFamily="34" charset="0"/>
              </a:rPr>
              <a:t> на </a:t>
            </a:r>
            <a:r>
              <a:rPr lang="en-US" sz="1800" dirty="0" err="1" smtClean="0">
                <a:latin typeface="Verdana" panose="020B0604030504040204" pitchFamily="34" charset="0"/>
                <a:ea typeface="Verdana" panose="020B0604030504040204" pitchFamily="34" charset="0"/>
                <a:cs typeface="Verdana" panose="020B0604030504040204" pitchFamily="34" charset="0"/>
              </a:rPr>
              <a:t>протяжении</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определенного</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временного</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периода</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при</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заданной</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err="1" smtClean="0">
                <a:latin typeface="Verdana" panose="020B0604030504040204" pitchFamily="34" charset="0"/>
                <a:ea typeface="Verdana" panose="020B0604030504040204" pitchFamily="34" charset="0"/>
                <a:cs typeface="Verdana" panose="020B0604030504040204" pitchFamily="34" charset="0"/>
              </a:rPr>
              <a:t>нагрузке</a:t>
            </a:r>
            <a:endParaRPr lang="en-US" sz="1800" b="1" dirty="0" smtClean="0">
              <a:latin typeface="Verdana" panose="020B0604030504040204" pitchFamily="34" charset="0"/>
              <a:ea typeface="Verdana" panose="020B0604030504040204" pitchFamily="34" charset="0"/>
              <a:cs typeface="Verdana" panose="020B0604030504040204" pitchFamily="34" charset="0"/>
            </a:endParaRPr>
          </a:p>
          <a:p>
            <a:pPr algn="l"/>
            <a:endParaRPr lang="en-US" sz="1800" b="1" dirty="0" smtClean="0">
              <a:latin typeface="Verdana" panose="020B0604030504040204" pitchFamily="34" charset="0"/>
              <a:ea typeface="Verdana" panose="020B0604030504040204" pitchFamily="34" charset="0"/>
              <a:cs typeface="Verdana" panose="020B0604030504040204" pitchFamily="34" charset="0"/>
            </a:endParaRPr>
          </a:p>
          <a:p>
            <a:pPr algn="l"/>
            <a:r>
              <a:rPr lang="ru-RU" b="1" kern="0" dirty="0" smtClean="0">
                <a:latin typeface="Verdana" panose="020B0604030504040204" pitchFamily="34" charset="0"/>
                <a:ea typeface="Verdana" panose="020B0604030504040204" pitchFamily="34" charset="0"/>
                <a:cs typeface="Verdana" panose="020B0604030504040204" pitchFamily="34" charset="0"/>
              </a:rPr>
              <a:t>Стресс тестирование</a:t>
            </a:r>
            <a:r>
              <a:rPr lang="en-US" sz="1800" b="1" kern="0" dirty="0" smtClean="0">
                <a:latin typeface="Verdana" panose="020B0604030504040204" pitchFamily="34" charset="0"/>
                <a:ea typeface="Verdana" panose="020B0604030504040204" pitchFamily="34" charset="0"/>
                <a:cs typeface="Verdana" panose="020B0604030504040204" pitchFamily="34" charset="0"/>
              </a:rPr>
              <a:t>:</a:t>
            </a: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оценка</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способности</a:t>
            </a:r>
            <a:r>
              <a:rPr lang="en-US" kern="0" dirty="0" smtClean="0">
                <a:latin typeface="Verdana" panose="020B0604030504040204" pitchFamily="34" charset="0"/>
                <a:ea typeface="Verdana" panose="020B0604030504040204" pitchFamily="34" charset="0"/>
                <a:cs typeface="Verdana" panose="020B0604030504040204" pitchFamily="34" charset="0"/>
              </a:rPr>
              <a:t> продукта </a:t>
            </a:r>
            <a:r>
              <a:rPr lang="en-US" kern="0" dirty="0" err="1" smtClean="0">
                <a:latin typeface="Verdana" panose="020B0604030504040204" pitchFamily="34" charset="0"/>
                <a:ea typeface="Verdana" panose="020B0604030504040204" pitchFamily="34" charset="0"/>
                <a:cs typeface="Verdana" panose="020B0604030504040204" pitchFamily="34" charset="0"/>
              </a:rPr>
              <a:t>работать</a:t>
            </a:r>
            <a:r>
              <a:rPr lang="en-US" kern="0" dirty="0" smtClean="0">
                <a:latin typeface="Verdana" panose="020B0604030504040204" pitchFamily="34" charset="0"/>
                <a:ea typeface="Verdana" panose="020B0604030504040204" pitchFamily="34" charset="0"/>
                <a:cs typeface="Verdana" panose="020B0604030504040204" pitchFamily="34" charset="0"/>
              </a:rPr>
              <a:t> в </a:t>
            </a:r>
            <a:r>
              <a:rPr lang="en-US" kern="0" dirty="0" err="1" smtClean="0">
                <a:latin typeface="Verdana" panose="020B0604030504040204" pitchFamily="34" charset="0"/>
                <a:ea typeface="Verdana" panose="020B0604030504040204" pitchFamily="34" charset="0"/>
                <a:cs typeface="Verdana" panose="020B0604030504040204" pitchFamily="34" charset="0"/>
              </a:rPr>
              <a:t>более</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тяжелых</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условиях</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чем</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рассчитано</a:t>
            </a: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a:p>
            <a:pPr algn="l"/>
            <a:endParaRPr lang="en-US" sz="1800" dirty="0" smtClean="0">
              <a:latin typeface="Verdana" panose="020B0604030504040204" pitchFamily="34" charset="0"/>
              <a:ea typeface="Verdana" panose="020B0604030504040204" pitchFamily="34" charset="0"/>
              <a:cs typeface="Verdana" panose="020B0604030504040204" pitchFamily="34" charset="0"/>
            </a:endParaRPr>
          </a:p>
          <a:p>
            <a:pPr algn="l"/>
            <a:r>
              <a:rPr lang="en-US" sz="1800" b="1" kern="0" dirty="0" err="1" smtClean="0">
                <a:latin typeface="Verdana" panose="020B0604030504040204" pitchFamily="34" charset="0"/>
                <a:ea typeface="Verdana" panose="020B0604030504040204" pitchFamily="34" charset="0"/>
                <a:cs typeface="Verdana" panose="020B0604030504040204" pitchFamily="34" charset="0"/>
              </a:rPr>
              <a:t>Объемное</a:t>
            </a:r>
            <a:r>
              <a:rPr lang="en-US" sz="1800" b="1" kern="0" dirty="0" smtClean="0">
                <a:latin typeface="Verdana" panose="020B0604030504040204" pitchFamily="34" charset="0"/>
                <a:ea typeface="Verdana" panose="020B0604030504040204" pitchFamily="34" charset="0"/>
                <a:cs typeface="Verdana" panose="020B0604030504040204" pitchFamily="34" charset="0"/>
              </a:rPr>
              <a:t> </a:t>
            </a:r>
            <a:r>
              <a:rPr lang="en-US" sz="1800" b="1" kern="0" dirty="0" err="1" smtClean="0">
                <a:latin typeface="Verdana" panose="020B0604030504040204" pitchFamily="34" charset="0"/>
                <a:ea typeface="Verdana" panose="020B0604030504040204" pitchFamily="34" charset="0"/>
                <a:cs typeface="Verdana" panose="020B0604030504040204" pitchFamily="34" charset="0"/>
              </a:rPr>
              <a:t>тестирование</a:t>
            </a:r>
            <a:r>
              <a:rPr lang="en-US" sz="1800" b="1"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оценка</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способности</a:t>
            </a:r>
            <a:r>
              <a:rPr lang="en-US" kern="0" dirty="0" smtClean="0">
                <a:latin typeface="Verdana" panose="020B0604030504040204" pitchFamily="34" charset="0"/>
                <a:ea typeface="Verdana" panose="020B0604030504040204" pitchFamily="34" charset="0"/>
                <a:cs typeface="Verdana" panose="020B0604030504040204" pitchFamily="34" charset="0"/>
              </a:rPr>
              <a:t> продукта </a:t>
            </a:r>
            <a:r>
              <a:rPr lang="en-US" kern="0" dirty="0" err="1" smtClean="0">
                <a:latin typeface="Verdana" panose="020B0604030504040204" pitchFamily="34" charset="0"/>
                <a:ea typeface="Verdana" panose="020B0604030504040204" pitchFamily="34" charset="0"/>
                <a:cs typeface="Verdana" panose="020B0604030504040204" pitchFamily="34" charset="0"/>
              </a:rPr>
              <a:t>работать</a:t>
            </a:r>
            <a:r>
              <a:rPr lang="en-US" kern="0" dirty="0" smtClean="0">
                <a:latin typeface="Verdana" panose="020B0604030504040204" pitchFamily="34" charset="0"/>
                <a:ea typeface="Verdana" panose="020B0604030504040204" pitchFamily="34" charset="0"/>
                <a:cs typeface="Verdana" panose="020B0604030504040204" pitchFamily="34" charset="0"/>
              </a:rPr>
              <a:t> с </a:t>
            </a:r>
            <a:r>
              <a:rPr lang="en-US" kern="0" dirty="0" err="1" smtClean="0">
                <a:latin typeface="Verdana" panose="020B0604030504040204" pitchFamily="34" charset="0"/>
                <a:ea typeface="Verdana" panose="020B0604030504040204" pitchFamily="34" charset="0"/>
                <a:cs typeface="Verdana" panose="020B0604030504040204" pitchFamily="34" charset="0"/>
              </a:rPr>
              <a:t>большими</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объемами</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данных</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например</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билд</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большого</a:t>
            </a:r>
            <a:r>
              <a:rPr lang="en-US" kern="0" dirty="0" smtClean="0">
                <a:latin typeface="Verdana" panose="020B0604030504040204" pitchFamily="34" charset="0"/>
                <a:ea typeface="Verdana" panose="020B0604030504040204" pitchFamily="34" charset="0"/>
                <a:cs typeface="Verdana" panose="020B0604030504040204" pitchFamily="34" charset="0"/>
              </a:rPr>
              <a:t> продукта, </a:t>
            </a:r>
            <a:r>
              <a:rPr lang="en-US" kern="0" dirty="0" err="1" smtClean="0">
                <a:latin typeface="Verdana" panose="020B0604030504040204" pitchFamily="34" charset="0"/>
                <a:ea typeface="Verdana" panose="020B0604030504040204" pitchFamily="34" charset="0"/>
                <a:cs typeface="Verdana" panose="020B0604030504040204" pitchFamily="34" charset="0"/>
              </a:rPr>
              <a:t>распаковка</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тяжелого</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архива</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сбор</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гигабайт</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en-US" kern="0" dirty="0" err="1" smtClean="0">
                <a:latin typeface="Verdana" panose="020B0604030504040204" pitchFamily="34" charset="0"/>
                <a:ea typeface="Verdana" panose="020B0604030504040204" pitchFamily="34" charset="0"/>
                <a:cs typeface="Verdana" panose="020B0604030504040204" pitchFamily="34" charset="0"/>
              </a:rPr>
              <a:t>данных</a:t>
            </a:r>
            <a:r>
              <a:rPr lang="en-US" kern="0" dirty="0" smtClean="0">
                <a:latin typeface="Verdana" panose="020B0604030504040204" pitchFamily="34" charset="0"/>
                <a:ea typeface="Verdana" panose="020B0604030504040204" pitchFamily="34" charset="0"/>
                <a:cs typeface="Verdana" panose="020B0604030504040204" pitchFamily="34" charset="0"/>
              </a:rPr>
              <a:t> …</a:t>
            </a:r>
            <a:endParaRPr lang="en-US" sz="1800" kern="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6140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488977"/>
          </a:xfrm>
        </p:spPr>
        <p:txBody>
          <a:bodyPr>
            <a:normAutofit/>
          </a:bodyPr>
          <a:lstStyle/>
          <a:p>
            <a:pPr lvl="0"/>
            <a:r>
              <a:rPr lang="ru-RU" sz="3200" b="1" dirty="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endParaRPr lang="en-US" sz="2400" b="1" dirty="0" smtClean="0">
              <a:latin typeface="Verdana" panose="020B0604030504040204" pitchFamily="34" charset="0"/>
              <a:ea typeface="Verdana" panose="020B0604030504040204" pitchFamily="34" charset="0"/>
              <a:cs typeface="Verdana" panose="020B0604030504040204" pitchFamily="34" charset="0"/>
            </a:endParaRPr>
          </a:p>
          <a:p>
            <a:r>
              <a:rPr lang="en-US" sz="2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Beta: </a:t>
            </a:r>
            <a:r>
              <a:rPr lang="ru-RU"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Продукт почти готов, надо выявить ошибки до выхода релиза на рынок и старта продаж</a:t>
            </a:r>
            <a:r>
              <a:rPr lang="en-US"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ru-RU" sz="24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2"/>
            <a:r>
              <a:rPr lang="ru-RU"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Проверка </a:t>
            </a:r>
            <a:r>
              <a:rPr lang="ru-RU" sz="2400" dirty="0">
                <a:solidFill>
                  <a:schemeClr val="tx1"/>
                </a:solidFill>
                <a:latin typeface="Verdana" panose="020B0604030504040204" pitchFamily="34" charset="0"/>
                <a:ea typeface="Verdana" panose="020B0604030504040204" pitchFamily="34" charset="0"/>
                <a:cs typeface="Verdana" panose="020B0604030504040204" pitchFamily="34" charset="0"/>
              </a:rPr>
              <a:t>программного обеспечения в условиях реального мира</a:t>
            </a:r>
          </a:p>
          <a:p>
            <a:pPr lvl="2"/>
            <a:r>
              <a:rPr lang="ru-RU" sz="2400" dirty="0">
                <a:solidFill>
                  <a:schemeClr val="tx1"/>
                </a:solidFill>
                <a:latin typeface="Verdana" panose="020B0604030504040204" pitchFamily="34" charset="0"/>
                <a:ea typeface="Verdana" panose="020B0604030504040204" pitchFamily="34" charset="0"/>
                <a:cs typeface="Verdana" panose="020B0604030504040204" pitchFamily="34" charset="0"/>
              </a:rPr>
              <a:t>Оценка работы программного обеспечения</a:t>
            </a:r>
          </a:p>
          <a:p>
            <a:pPr lvl="2"/>
            <a:r>
              <a:rPr lang="ru-RU" sz="2400" dirty="0">
                <a:solidFill>
                  <a:schemeClr val="tx1"/>
                </a:solidFill>
                <a:latin typeface="Verdana" panose="020B0604030504040204" pitchFamily="34" charset="0"/>
                <a:ea typeface="Verdana" panose="020B0604030504040204" pitchFamily="34" charset="0"/>
                <a:cs typeface="Verdana" panose="020B0604030504040204" pitchFamily="34" charset="0"/>
              </a:rPr>
              <a:t>Помощь в </a:t>
            </a:r>
            <a:r>
              <a:rPr lang="ru-RU"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продвижении продукта</a:t>
            </a:r>
            <a:endPar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0" lvl="1" indent="-3175">
              <a:buNone/>
            </a:pPr>
            <a:endParaRPr lang="ru-RU" sz="2400" b="1"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0" lvl="1" indent="-3175">
              <a:buNone/>
            </a:pPr>
            <a:r>
              <a:rPr lang="en-US" sz="2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Post Release</a:t>
            </a:r>
            <a:r>
              <a:rPr lang="en-US" sz="2400" b="1"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Продукт</a:t>
            </a:r>
            <a:r>
              <a:rPr lang="ru-RU" sz="24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ru-RU"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на рынке</a:t>
            </a:r>
          </a:p>
          <a:p>
            <a:pPr marL="685800" lvl="2" indent="-342900"/>
            <a:r>
              <a:rPr lang="ru-RU"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Лояльность клиентов (патчи и обновления)</a:t>
            </a:r>
          </a:p>
          <a:p>
            <a:pPr marL="685800" lvl="2" indent="-342900"/>
            <a:r>
              <a:rPr lang="ru-RU" sz="2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Репутация компании</a:t>
            </a:r>
            <a:endParaRPr lang="ru-RU" sz="24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18</a:t>
            </a:fld>
            <a:endParaRPr lang="en-US" dirty="0"/>
          </a:p>
        </p:txBody>
      </p:sp>
    </p:spTree>
    <p:extLst>
      <p:ext uri="{BB962C8B-B14F-4D97-AF65-F5344CB8AC3E}">
        <p14:creationId xmlns:p14="http://schemas.microsoft.com/office/powerpoint/2010/main" val="980260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Рецензирование Кода</a:t>
            </a:r>
            <a:r>
              <a:rPr lang="en-US" sz="3200" b="1" dirty="0" smtClean="0">
                <a:latin typeface="Verdana" panose="020B0604030504040204" pitchFamily="34" charset="0"/>
                <a:ea typeface="Verdana" panose="020B0604030504040204" pitchFamily="34" charset="0"/>
                <a:cs typeface="Verdana" panose="020B0604030504040204" pitchFamily="34" charset="0"/>
              </a:rPr>
              <a:t/>
            </a:r>
            <a:br>
              <a:rPr lang="en-US" sz="3200" b="1" dirty="0" smtClean="0">
                <a:latin typeface="Verdana" panose="020B0604030504040204" pitchFamily="34" charset="0"/>
                <a:ea typeface="Verdana" panose="020B0604030504040204" pitchFamily="34" charset="0"/>
                <a:cs typeface="Verdana" panose="020B0604030504040204" pitchFamily="34" charset="0"/>
              </a:rPr>
            </a:br>
            <a:r>
              <a:rPr lang="ru-RU" sz="3200" b="1" dirty="0" smtClean="0">
                <a:latin typeface="Verdana" panose="020B0604030504040204" pitchFamily="34" charset="0"/>
                <a:ea typeface="Verdana" panose="020B0604030504040204" pitchFamily="34" charset="0"/>
                <a:cs typeface="Verdana" panose="020B0604030504040204" pitchFamily="34" charset="0"/>
              </a:rPr>
              <a:t>(</a:t>
            </a:r>
            <a:r>
              <a:rPr lang="en-US" sz="3200" b="1" dirty="0" smtClean="0">
                <a:latin typeface="Verdana" panose="020B0604030504040204" pitchFamily="34" charset="0"/>
                <a:ea typeface="Verdana" panose="020B0604030504040204" pitchFamily="34" charset="0"/>
                <a:cs typeface="Verdana" panose="020B0604030504040204" pitchFamily="34" charset="0"/>
              </a:rPr>
              <a:t>Code Review)</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pPr marL="0" lvl="1" indent="0">
              <a:buNone/>
            </a:pP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r>
              <a:rPr lang="ru-RU" sz="2400" dirty="0" smtClean="0">
                <a:latin typeface="Verdana" panose="020B0604030504040204" pitchFamily="34" charset="0"/>
                <a:ea typeface="Verdana" panose="020B0604030504040204" pitchFamily="34" charset="0"/>
                <a:cs typeface="Verdana" panose="020B0604030504040204" pitchFamily="34" charset="0"/>
              </a:rPr>
              <a:t>Систематическая </a:t>
            </a:r>
            <a:r>
              <a:rPr lang="ru-RU" sz="2400" dirty="0">
                <a:latin typeface="Verdana" panose="020B0604030504040204" pitchFamily="34" charset="0"/>
                <a:ea typeface="Verdana" panose="020B0604030504040204" pitchFamily="34" charset="0"/>
                <a:cs typeface="Verdana" panose="020B0604030504040204" pitchFamily="34" charset="0"/>
              </a:rPr>
              <a:t>проверка исходного кода программы с целью обнаружения и исправления </a:t>
            </a:r>
            <a:r>
              <a:rPr lang="ru-RU" sz="2400" dirty="0" smtClean="0">
                <a:latin typeface="Verdana" panose="020B0604030504040204" pitchFamily="34" charset="0"/>
                <a:ea typeface="Verdana" panose="020B0604030504040204" pitchFamily="34" charset="0"/>
                <a:cs typeface="Verdana" panose="020B0604030504040204" pitchFamily="34" charset="0"/>
              </a:rPr>
              <a:t>ошибок</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r>
              <a:rPr lang="ru-RU" sz="2400" dirty="0" smtClean="0">
                <a:latin typeface="Verdana" panose="020B0604030504040204" pitchFamily="34" charset="0"/>
                <a:ea typeface="Verdana" panose="020B0604030504040204" pitchFamily="34" charset="0"/>
                <a:cs typeface="Verdana" panose="020B0604030504040204" pitchFamily="34" charset="0"/>
              </a:rPr>
              <a:t>Цели: </a:t>
            </a:r>
            <a:endParaRPr lang="ru-RU" sz="2400" dirty="0">
              <a:latin typeface="Verdana" panose="020B0604030504040204" pitchFamily="34" charset="0"/>
              <a:ea typeface="Verdana" panose="020B0604030504040204" pitchFamily="34" charset="0"/>
              <a:cs typeface="Verdana" panose="020B0604030504040204" pitchFamily="34" charset="0"/>
            </a:endParaRPr>
          </a:p>
          <a:p>
            <a:pPr lvl="2"/>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Улучшение качества программного продукта</a:t>
            </a:r>
          </a:p>
          <a:p>
            <a:pPr lvl="2"/>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Совершенствование навыков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разработчика</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lvl="2"/>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Приведение кода к стандартам</a:t>
            </a:r>
          </a:p>
        </p:txBody>
      </p:sp>
      <p:sp>
        <p:nvSpPr>
          <p:cNvPr id="4" name="Slide Number Placeholder 3"/>
          <p:cNvSpPr>
            <a:spLocks noGrp="1"/>
          </p:cNvSpPr>
          <p:nvPr>
            <p:ph type="sldNum" sz="quarter" idx="12"/>
          </p:nvPr>
        </p:nvSpPr>
        <p:spPr/>
        <p:txBody>
          <a:bodyPr/>
          <a:lstStyle/>
          <a:p>
            <a:fld id="{EE2556C5-CE8C-6547-B838-EA80C61A4AF7}" type="slidenum">
              <a:rPr lang="en-US" smtClean="0"/>
              <a:pPr/>
              <a:t>19</a:t>
            </a:fld>
            <a:endParaRPr lang="en-US" dirty="0"/>
          </a:p>
        </p:txBody>
      </p:sp>
      <p:sp>
        <p:nvSpPr>
          <p:cNvPr id="5" name="Rectangle 4"/>
          <p:cNvSpPr/>
          <p:nvPr/>
        </p:nvSpPr>
        <p:spPr>
          <a:xfrm>
            <a:off x="400050" y="5172426"/>
            <a:ext cx="8207922" cy="461665"/>
          </a:xfrm>
          <a:prstGeom prst="rect">
            <a:avLst/>
          </a:prstGeom>
        </p:spPr>
        <p:txBody>
          <a:bodyPr wrap="square">
            <a:spAutoFit/>
          </a:bodyPr>
          <a:lstStyle/>
          <a:p>
            <a:pPr marL="0" lvl="1" indent="-3175">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Средства</a:t>
            </a:r>
            <a:r>
              <a:rPr lang="ru-RU"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en-US" sz="2000" dirty="0" err="1">
                <a:solidFill>
                  <a:srgbClr val="0071C5"/>
                </a:solidFill>
                <a:latin typeface="Verdana" panose="020B0604030504040204" pitchFamily="34" charset="0"/>
                <a:ea typeface="Verdana" panose="020B0604030504040204" pitchFamily="34" charset="0"/>
                <a:cs typeface="Verdana" panose="020B0604030504040204" pitchFamily="34" charset="0"/>
              </a:rPr>
              <a:t>Gerrit</a:t>
            </a:r>
            <a:r>
              <a:rPr lang="en-US" sz="2000" dirty="0">
                <a:solidFill>
                  <a:srgbClr val="0071C5"/>
                </a:solidFill>
                <a:latin typeface="Verdana" panose="020B0604030504040204" pitchFamily="34" charset="0"/>
                <a:ea typeface="Verdana" panose="020B0604030504040204" pitchFamily="34" charset="0"/>
                <a:cs typeface="Verdana" panose="020B0604030504040204" pitchFamily="34" charset="0"/>
              </a:rPr>
              <a:t> Code </a:t>
            </a:r>
            <a:r>
              <a:rPr lang="en-US"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Review, Review </a:t>
            </a:r>
            <a:r>
              <a:rPr lang="en-US" sz="2000" dirty="0">
                <a:solidFill>
                  <a:srgbClr val="0071C5"/>
                </a:solidFill>
                <a:latin typeface="Verdana" panose="020B0604030504040204" pitchFamily="34" charset="0"/>
                <a:ea typeface="Verdana" panose="020B0604030504040204" pitchFamily="34" charset="0"/>
                <a:cs typeface="Verdana" panose="020B0604030504040204" pitchFamily="34" charset="0"/>
              </a:rPr>
              <a:t>Board</a:t>
            </a:r>
          </a:p>
        </p:txBody>
      </p:sp>
    </p:spTree>
    <p:extLst>
      <p:ext uri="{BB962C8B-B14F-4D97-AF65-F5344CB8AC3E}">
        <p14:creationId xmlns:p14="http://schemas.microsoft.com/office/powerpoint/2010/main" val="956110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244448"/>
            <a:ext cx="8315325" cy="488977"/>
          </a:xfrm>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Содержание</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2" y="1051124"/>
            <a:ext cx="8723267" cy="4525963"/>
          </a:xfrm>
        </p:spPr>
        <p:txBody>
          <a:bodyPr>
            <a:normAutofit/>
          </a:bodyPr>
          <a:lstStyle/>
          <a:p>
            <a:pPr lvl="0"/>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lvl="0"/>
            <a:r>
              <a:rPr lang="ru-RU" sz="2400" dirty="0" smtClean="0">
                <a:latin typeface="Verdana" panose="020B0604030504040204" pitchFamily="34" charset="0"/>
                <a:ea typeface="Verdana" panose="020B0604030504040204" pitchFamily="34" charset="0"/>
                <a:cs typeface="Verdana" panose="020B0604030504040204" pitchFamily="34" charset="0"/>
              </a:rPr>
              <a:t>Цели тестирования</a:t>
            </a:r>
          </a:p>
          <a:p>
            <a:pPr lvl="0"/>
            <a:endParaRPr lang="en-US" sz="2400" dirty="0">
              <a:latin typeface="Verdana" panose="020B0604030504040204" pitchFamily="34" charset="0"/>
              <a:ea typeface="Verdana" panose="020B0604030504040204" pitchFamily="34" charset="0"/>
              <a:cs typeface="Verdana" panose="020B0604030504040204" pitchFamily="34" charset="0"/>
            </a:endParaRPr>
          </a:p>
          <a:p>
            <a:pPr lvl="0"/>
            <a:r>
              <a:rPr lang="ru-RU" sz="2400" dirty="0">
                <a:latin typeface="Verdana" panose="020B0604030504040204" pitchFamily="34" charset="0"/>
                <a:ea typeface="Verdana" panose="020B0604030504040204" pitchFamily="34" charset="0"/>
                <a:cs typeface="Verdana" panose="020B0604030504040204" pitchFamily="34" charset="0"/>
              </a:rPr>
              <a:t>Артефакты, Верификация, </a:t>
            </a:r>
            <a:r>
              <a:rPr lang="ru-RU" sz="2400" dirty="0" smtClean="0">
                <a:latin typeface="Verdana" panose="020B0604030504040204" pitchFamily="34" charset="0"/>
                <a:ea typeface="Verdana" panose="020B0604030504040204" pitchFamily="34" charset="0"/>
                <a:cs typeface="Verdana" panose="020B0604030504040204" pitchFamily="34" charset="0"/>
              </a:rPr>
              <a:t>Валидация</a:t>
            </a:r>
          </a:p>
          <a:p>
            <a:pPr lvl="0"/>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lvl="0"/>
            <a:r>
              <a:rPr lang="ru-RU" sz="2400"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lvl="0"/>
            <a:endParaRPr lang="en-US" sz="2400" dirty="0">
              <a:latin typeface="Verdana" panose="020B0604030504040204" pitchFamily="34" charset="0"/>
              <a:ea typeface="Verdana" panose="020B0604030504040204" pitchFamily="34" charset="0"/>
              <a:cs typeface="Verdana" panose="020B0604030504040204" pitchFamily="34" charset="0"/>
            </a:endParaRPr>
          </a:p>
          <a:p>
            <a:r>
              <a:rPr lang="ru-RU" sz="2400" dirty="0">
                <a:latin typeface="Verdana" panose="020B0604030504040204" pitchFamily="34" charset="0"/>
                <a:ea typeface="Verdana" panose="020B0604030504040204" pitchFamily="34" charset="0"/>
                <a:cs typeface="Verdana" panose="020B0604030504040204" pitchFamily="34" charset="0"/>
              </a:rPr>
              <a:t>Инспекция и анализ кода</a:t>
            </a:r>
          </a:p>
          <a:p>
            <a:pPr lvl="0"/>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lvl="0"/>
            <a:endParaRPr lang="ru-RU" sz="2400" dirty="0">
              <a:latin typeface="Verdana" panose="020B0604030504040204" pitchFamily="34" charset="0"/>
              <a:ea typeface="Verdana" panose="020B0604030504040204" pitchFamily="34" charset="0"/>
              <a:cs typeface="Verdana" panose="020B0604030504040204" pitchFamily="34" charset="0"/>
            </a:endParaRPr>
          </a:p>
          <a:p>
            <a:pPr lvl="0"/>
            <a:endParaRPr lang="ru-RU" sz="24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a:t>
            </a:fld>
            <a:endParaRPr lang="en-US" dirty="0"/>
          </a:p>
        </p:txBody>
      </p:sp>
    </p:spTree>
    <p:extLst>
      <p:ext uri="{BB962C8B-B14F-4D97-AF65-F5344CB8AC3E}">
        <p14:creationId xmlns:p14="http://schemas.microsoft.com/office/powerpoint/2010/main" val="50741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9176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Статический Анализ Кода</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4" y="828675"/>
            <a:ext cx="8256542" cy="5091312"/>
          </a:xfrm>
        </p:spPr>
        <p:txBody>
          <a:bodyPr>
            <a:noAutofit/>
          </a:bodyPr>
          <a:lstStyle/>
          <a:p>
            <a:pPr marL="0" lvl="1" indent="0">
              <a:buNone/>
            </a:pPr>
            <a:endPar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Без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реального выполнения исследуемых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программ</a:t>
            </a:r>
            <a:endPar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Обнаруживаемые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ошибки</a:t>
            </a:r>
            <a:r>
              <a:rPr lang="en-US"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lvl="2"/>
            <a:r>
              <a:rPr lang="ru-RU" sz="2000" dirty="0">
                <a:solidFill>
                  <a:srgbClr val="0071C5"/>
                </a:solidFill>
                <a:latin typeface="Verdana" panose="020B0604030504040204" pitchFamily="34" charset="0"/>
                <a:ea typeface="Verdana" panose="020B0604030504040204" pitchFamily="34" charset="0"/>
                <a:cs typeface="Verdana" panose="020B0604030504040204" pitchFamily="34" charset="0"/>
              </a:rPr>
              <a:t>Использование неинициализированных переменных</a:t>
            </a:r>
          </a:p>
          <a:p>
            <a:pPr lvl="2"/>
            <a:r>
              <a:rPr lang="ru-RU"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Переполнения</a:t>
            </a:r>
            <a:endParaRPr lang="ru-RU" sz="20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lvl="2"/>
            <a:r>
              <a:rPr lang="ru-RU"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Неиспользуемый </a:t>
            </a:r>
            <a:r>
              <a:rPr lang="ru-RU" sz="2000" dirty="0">
                <a:solidFill>
                  <a:srgbClr val="0071C5"/>
                </a:solidFill>
                <a:latin typeface="Verdana" panose="020B0604030504040204" pitchFamily="34" charset="0"/>
                <a:ea typeface="Verdana" panose="020B0604030504040204" pitchFamily="34" charset="0"/>
                <a:cs typeface="Verdana" panose="020B0604030504040204" pitchFamily="34" charset="0"/>
              </a:rPr>
              <a:t>код</a:t>
            </a:r>
          </a:p>
          <a:p>
            <a:pPr lvl="2"/>
            <a:r>
              <a:rPr lang="ru-RU" sz="2000" dirty="0">
                <a:solidFill>
                  <a:srgbClr val="0071C5"/>
                </a:solidFill>
                <a:latin typeface="Verdana" panose="020B0604030504040204" pitchFamily="34" charset="0"/>
                <a:ea typeface="Verdana" panose="020B0604030504040204" pitchFamily="34" charset="0"/>
                <a:cs typeface="Verdana" panose="020B0604030504040204" pitchFamily="34" charset="0"/>
              </a:rPr>
              <a:t>Использование небезопасных функций</a:t>
            </a:r>
          </a:p>
          <a:p>
            <a:pPr lvl="2"/>
            <a:r>
              <a:rPr lang="ru-RU" sz="2000" dirty="0">
                <a:solidFill>
                  <a:srgbClr val="0071C5"/>
                </a:solidFill>
                <a:latin typeface="Verdana" panose="020B0604030504040204" pitchFamily="34" charset="0"/>
                <a:ea typeface="Verdana" panose="020B0604030504040204" pitchFamily="34" charset="0"/>
                <a:cs typeface="Verdana" panose="020B0604030504040204" pitchFamily="34" charset="0"/>
              </a:rPr>
              <a:t>Ошибки работы с </a:t>
            </a:r>
            <a:r>
              <a:rPr lang="ru-RU"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памятью</a:t>
            </a:r>
            <a:endParaRPr lang="en-US"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lvl="2"/>
            <a:r>
              <a:rPr lang="ru-RU"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Неосвобождение ресурса</a:t>
            </a:r>
          </a:p>
          <a:p>
            <a:pPr lvl="2"/>
            <a:endParaRPr lang="ru-RU" sz="20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3175">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Средства</a:t>
            </a:r>
            <a:r>
              <a:rPr lang="ru-RU"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en-US"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en-US" sz="2000" dirty="0" err="1" smtClean="0">
                <a:solidFill>
                  <a:srgbClr val="0071C5"/>
                </a:solidFill>
                <a:latin typeface="Verdana" panose="020B0604030504040204" pitchFamily="34" charset="0"/>
                <a:ea typeface="Verdana" panose="020B0604030504040204" pitchFamily="34" charset="0"/>
                <a:cs typeface="Verdana" panose="020B0604030504040204" pitchFamily="34" charset="0"/>
              </a:rPr>
              <a:t>cppcheck</a:t>
            </a:r>
            <a:r>
              <a:rPr lang="en-US"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r>
              <a:rPr lang="ru-RU"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en-US" sz="2000" dirty="0" err="1" smtClean="0">
                <a:solidFill>
                  <a:srgbClr val="0071C5"/>
                </a:solidFill>
                <a:latin typeface="Verdana" panose="020B0604030504040204" pitchFamily="34" charset="0"/>
                <a:ea typeface="Verdana" panose="020B0604030504040204" pitchFamily="34" charset="0"/>
                <a:cs typeface="Verdana" panose="020B0604030504040204" pitchFamily="34" charset="0"/>
              </a:rPr>
              <a:t>Klocwork</a:t>
            </a:r>
            <a:r>
              <a:rPr lang="en-US"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Intel® SSA</a:t>
            </a:r>
            <a:r>
              <a:rPr lang="ru-RU"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Intel® Inspector XE, </a:t>
            </a:r>
            <a:r>
              <a:rPr lang="en-US" sz="2000" dirty="0" err="1" smtClean="0">
                <a:solidFill>
                  <a:srgbClr val="0071C5"/>
                </a:solidFill>
                <a:latin typeface="Verdana" panose="020B0604030504040204" pitchFamily="34" charset="0"/>
                <a:ea typeface="Verdana" panose="020B0604030504040204" pitchFamily="34" charset="0"/>
                <a:cs typeface="Verdana" panose="020B0604030504040204" pitchFamily="34" charset="0"/>
              </a:rPr>
              <a:t>Coverity</a:t>
            </a:r>
            <a:endParaRPr lang="ru-RU" sz="20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dirty="0"/>
          </a:p>
        </p:txBody>
      </p:sp>
    </p:spTree>
    <p:extLst>
      <p:ext uri="{BB962C8B-B14F-4D97-AF65-F5344CB8AC3E}">
        <p14:creationId xmlns:p14="http://schemas.microsoft.com/office/powerpoint/2010/main" val="4267085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4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9176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Примеры Целей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4" y="1394024"/>
            <a:ext cx="8256542" cy="4525963"/>
          </a:xfrm>
        </p:spPr>
        <p:txBody>
          <a:bodyPr>
            <a:normAutofit/>
          </a:bodyPr>
          <a:lstStyle/>
          <a:p>
            <a:pPr lvl="0"/>
            <a:r>
              <a:rPr lang="ru-RU" sz="2400" b="1" dirty="0" smtClean="0">
                <a:latin typeface="Verdana" panose="020B0604030504040204" pitchFamily="34" charset="0"/>
                <a:ea typeface="Verdana" panose="020B0604030504040204" pitchFamily="34" charset="0"/>
                <a:cs typeface="Verdana" panose="020B0604030504040204" pitchFamily="34" charset="0"/>
              </a:rPr>
              <a:t>Обнаружение</a:t>
            </a:r>
            <a:r>
              <a:rPr lang="ru-RU" sz="2400" dirty="0" smtClean="0">
                <a:latin typeface="Verdana" panose="020B0604030504040204" pitchFamily="34" charset="0"/>
                <a:ea typeface="Verdana" panose="020B0604030504040204" pitchFamily="34" charset="0"/>
                <a:cs typeface="Verdana" panose="020B0604030504040204" pitchFamily="34" charset="0"/>
              </a:rPr>
              <a:t> ошибок в программе</a:t>
            </a:r>
            <a:endParaRPr lang="ru-RU" sz="2400" dirty="0">
              <a:latin typeface="Verdana" panose="020B0604030504040204" pitchFamily="34" charset="0"/>
              <a:ea typeface="Verdana" panose="020B0604030504040204" pitchFamily="34" charset="0"/>
              <a:cs typeface="Verdana" panose="020B0604030504040204" pitchFamily="34" charset="0"/>
            </a:endParaRPr>
          </a:p>
          <a:p>
            <a:pPr lvl="0"/>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lvl="0"/>
            <a:r>
              <a:rPr lang="ru-RU" sz="2400" b="1" dirty="0" smtClean="0">
                <a:latin typeface="Verdana" panose="020B0604030504040204" pitchFamily="34" charset="0"/>
                <a:ea typeface="Verdana" panose="020B0604030504040204" pitchFamily="34" charset="0"/>
                <a:cs typeface="Verdana" panose="020B0604030504040204" pitchFamily="34" charset="0"/>
              </a:rPr>
              <a:t>Локализация</a:t>
            </a:r>
            <a:r>
              <a:rPr lang="ru-RU" sz="2400" dirty="0">
                <a:latin typeface="Verdana" panose="020B0604030504040204" pitchFamily="34" charset="0"/>
                <a:ea typeface="Verdana" panose="020B0604030504040204" pitchFamily="34" charset="0"/>
                <a:cs typeface="Verdana" panose="020B0604030504040204" pitchFamily="34" charset="0"/>
              </a:rPr>
              <a:t> </a:t>
            </a:r>
            <a:r>
              <a:rPr lang="ru-RU" sz="2400" dirty="0" smtClean="0">
                <a:latin typeface="Verdana" panose="020B0604030504040204" pitchFamily="34" charset="0"/>
                <a:ea typeface="Verdana" panose="020B0604030504040204" pitchFamily="34" charset="0"/>
                <a:cs typeface="Verdana" panose="020B0604030504040204" pitchFamily="34" charset="0"/>
              </a:rPr>
              <a:t>и диагностика обнаруженных искажений результатов</a:t>
            </a:r>
          </a:p>
          <a:p>
            <a:pPr lvl="0"/>
            <a:endParaRPr lang="ru-RU" sz="2400" dirty="0" smtClean="0">
              <a:latin typeface="Verdana" panose="020B0604030504040204" pitchFamily="34" charset="0"/>
              <a:ea typeface="Verdana" panose="020B0604030504040204" pitchFamily="34" charset="0"/>
              <a:cs typeface="Verdana" panose="020B0604030504040204" pitchFamily="34" charset="0"/>
            </a:endParaRPr>
          </a:p>
          <a:p>
            <a:pPr lvl="0"/>
            <a:r>
              <a:rPr lang="ru-RU" sz="2400" dirty="0" smtClean="0">
                <a:latin typeface="Verdana" panose="020B0604030504040204" pitchFamily="34" charset="0"/>
                <a:ea typeface="Verdana" panose="020B0604030504040204" pitchFamily="34" charset="0"/>
                <a:cs typeface="Verdana" panose="020B0604030504040204" pitchFamily="34" charset="0"/>
              </a:rPr>
              <a:t>Тестирование </a:t>
            </a:r>
            <a:r>
              <a:rPr lang="ru-RU" sz="2400" b="1" dirty="0" smtClean="0">
                <a:latin typeface="Verdana" panose="020B0604030504040204" pitchFamily="34" charset="0"/>
                <a:ea typeface="Verdana" panose="020B0604030504040204" pitchFamily="34" charset="0"/>
                <a:cs typeface="Verdana" panose="020B0604030504040204" pitchFamily="34" charset="0"/>
              </a:rPr>
              <a:t>правильности</a:t>
            </a:r>
            <a:r>
              <a:rPr lang="ru-RU" sz="2400" dirty="0" smtClean="0">
                <a:latin typeface="Verdana" panose="020B0604030504040204" pitchFamily="34" charset="0"/>
                <a:ea typeface="Verdana" panose="020B0604030504040204" pitchFamily="34" charset="0"/>
                <a:cs typeface="Verdana" panose="020B0604030504040204" pitchFamily="34" charset="0"/>
              </a:rPr>
              <a:t> сделанных </a:t>
            </a:r>
            <a:r>
              <a:rPr lang="ru-RU" sz="2400" b="1" dirty="0" smtClean="0">
                <a:latin typeface="Verdana" panose="020B0604030504040204" pitchFamily="34" charset="0"/>
                <a:ea typeface="Verdana" panose="020B0604030504040204" pitchFamily="34" charset="0"/>
                <a:cs typeface="Verdana" panose="020B0604030504040204" pitchFamily="34" charset="0"/>
              </a:rPr>
              <a:t>корректировок (устранения ошибок)</a:t>
            </a:r>
            <a:endParaRPr lang="ru-RU" sz="24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3</a:t>
            </a:fld>
            <a:endParaRPr lang="en-US" dirty="0"/>
          </a:p>
        </p:txBody>
      </p:sp>
    </p:spTree>
    <p:extLst>
      <p:ext uri="{BB962C8B-B14F-4D97-AF65-F5344CB8AC3E}">
        <p14:creationId xmlns:p14="http://schemas.microsoft.com/office/powerpoint/2010/main" val="3397750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898552"/>
          </a:xfrm>
        </p:spPr>
        <p:txBody>
          <a:bodyPr>
            <a:normAutofit fontScale="90000"/>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Артефакты.</a:t>
            </a:r>
            <a:br>
              <a:rPr lang="ru-RU" sz="3200" b="1" dirty="0" smtClean="0">
                <a:latin typeface="Verdana" panose="020B0604030504040204" pitchFamily="34" charset="0"/>
                <a:ea typeface="Verdana" panose="020B0604030504040204" pitchFamily="34" charset="0"/>
                <a:cs typeface="Verdana" panose="020B0604030504040204" pitchFamily="34" charset="0"/>
              </a:rPr>
            </a:br>
            <a:r>
              <a:rPr lang="ru-RU" sz="3200" b="1" dirty="0" smtClean="0">
                <a:latin typeface="Verdana" panose="020B0604030504040204" pitchFamily="34" charset="0"/>
                <a:ea typeface="Verdana" panose="020B0604030504040204" pitchFamily="34" charset="0"/>
                <a:cs typeface="Verdana" panose="020B0604030504040204" pitchFamily="34" charset="0"/>
              </a:rPr>
              <a:t>Верификация</a:t>
            </a:r>
            <a:r>
              <a:rPr lang="ru-RU" sz="3200" b="1" dirty="0">
                <a:latin typeface="Verdana" panose="020B0604030504040204" pitchFamily="34" charset="0"/>
                <a:ea typeface="Verdana" panose="020B0604030504040204" pitchFamily="34" charset="0"/>
                <a:cs typeface="Verdana" panose="020B0604030504040204" pitchFamily="34" charset="0"/>
              </a:rPr>
              <a:t> </a:t>
            </a:r>
            <a:r>
              <a:rPr lang="ru-RU" sz="3200" b="1" dirty="0" smtClean="0">
                <a:latin typeface="Verdana" panose="020B0604030504040204" pitchFamily="34" charset="0"/>
                <a:ea typeface="Verdana" panose="020B0604030504040204" pitchFamily="34" charset="0"/>
                <a:cs typeface="Verdana" panose="020B0604030504040204" pitchFamily="34" charset="0"/>
              </a:rPr>
              <a:t>и Валидация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1314450"/>
            <a:ext cx="8389891" cy="4605538"/>
          </a:xfrm>
        </p:spPr>
        <p:txBody>
          <a:bodyPr>
            <a:noAutofit/>
          </a:bodyPr>
          <a:lstStyle/>
          <a:p>
            <a:pPr marL="0" lvl="1" indent="0">
              <a:buNone/>
            </a:pPr>
            <a:endParaRPr lang="en-US"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Артефакт жизненного цикла ПО</a:t>
            </a:r>
            <a:endParaRPr lang="ru-RU" sz="2400" b="1"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Элемент информации, используемый или порождаемый в процессе разработки ПО</a:t>
            </a: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Верификация</a:t>
            </a:r>
            <a:endParaRPr lang="ru-RU" sz="2400" b="1" dirty="0" smtClean="0">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Соответствие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артефактов между собой, например, код правильно реализует архитектуру</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marL="0" lvl="1" indent="0">
              <a:buNone/>
            </a:pPr>
            <a:r>
              <a:rPr lang="ru-RU" sz="2400" b="1"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Валидация</a:t>
            </a:r>
          </a:p>
          <a:p>
            <a:pPr marL="0" lvl="1" indent="0">
              <a:buNone/>
            </a:pPr>
            <a:r>
              <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rPr>
              <a:t>	Соответствие </a:t>
            </a:r>
            <a:r>
              <a:rPr lang="ru-RU" sz="24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артефактов нуждам потребителя</a:t>
            </a:r>
            <a:endParaRPr lang="ru-RU" sz="2400" dirty="0">
              <a:solidFill>
                <a:srgbClr val="0071C5"/>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4</a:t>
            </a:fld>
            <a:endParaRPr lang="en-US" dirty="0"/>
          </a:p>
        </p:txBody>
      </p:sp>
    </p:spTree>
    <p:extLst>
      <p:ext uri="{BB962C8B-B14F-4D97-AF65-F5344CB8AC3E}">
        <p14:creationId xmlns:p14="http://schemas.microsoft.com/office/powerpoint/2010/main" val="1668244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ru-RU" sz="3200" b="1" dirty="0">
                <a:latin typeface="Verdana" panose="020B0604030504040204" pitchFamily="34" charset="0"/>
                <a:ea typeface="Verdana" panose="020B0604030504040204" pitchFamily="34" charset="0"/>
                <a:cs typeface="Verdana" panose="020B0604030504040204" pitchFamily="34" charset="0"/>
              </a:rPr>
              <a:t>Соотношение В</a:t>
            </a:r>
            <a:r>
              <a:rPr lang="ru-RU" sz="3200" b="1" dirty="0" smtClean="0">
                <a:latin typeface="Verdana" panose="020B0604030504040204" pitchFamily="34" charset="0"/>
                <a:ea typeface="Verdana" panose="020B0604030504040204" pitchFamily="34" charset="0"/>
                <a:cs typeface="Verdana" panose="020B0604030504040204" pitchFamily="34" charset="0"/>
              </a:rPr>
              <a:t>ерификации </a:t>
            </a:r>
            <a:r>
              <a:rPr lang="ru-RU" sz="3200" b="1" dirty="0">
                <a:latin typeface="Verdana" panose="020B0604030504040204" pitchFamily="34" charset="0"/>
                <a:ea typeface="Verdana" panose="020B0604030504040204" pitchFamily="34" charset="0"/>
                <a:cs typeface="Verdana" panose="020B0604030504040204" pitchFamily="34" charset="0"/>
              </a:rPr>
              <a:t>и </a:t>
            </a:r>
            <a:r>
              <a:rPr lang="ru-RU" sz="3200" b="1" dirty="0" smtClean="0">
                <a:latin typeface="Verdana" panose="020B0604030504040204" pitchFamily="34" charset="0"/>
                <a:ea typeface="Verdana" panose="020B0604030504040204" pitchFamily="34" charset="0"/>
                <a:cs typeface="Verdana" panose="020B0604030504040204" pitchFamily="34" charset="0"/>
              </a:rPr>
              <a:t>Валидации</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dirty="0"/>
          </a:p>
        </p:txBody>
      </p:sp>
      <p:pic>
        <p:nvPicPr>
          <p:cNvPr id="5" name="Content Placeholder 3"/>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36481" y="1068882"/>
            <a:ext cx="5817478" cy="5536870"/>
          </a:xfrm>
        </p:spPr>
      </p:pic>
    </p:spTree>
    <p:extLst>
      <p:ext uri="{BB962C8B-B14F-4D97-AF65-F5344CB8AC3E}">
        <p14:creationId xmlns:p14="http://schemas.microsoft.com/office/powerpoint/2010/main" val="995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20733" y="866776"/>
            <a:ext cx="8389891" cy="5053212"/>
          </a:xfrm>
        </p:spPr>
        <p:txBody>
          <a:bodyPr>
            <a:noAutofit/>
          </a:bodyPr>
          <a:lstStyle/>
          <a:p>
            <a:pPr>
              <a:spcBef>
                <a:spcPts val="0"/>
              </a:spcBef>
            </a:pPr>
            <a:endParaRPr lang="en-US" sz="2000" b="1" dirty="0" smtClean="0">
              <a:latin typeface="Verdana" panose="020B0604030504040204" pitchFamily="34" charset="0"/>
              <a:ea typeface="Verdana" panose="020B0604030504040204" pitchFamily="34" charset="0"/>
              <a:cs typeface="Verdana" panose="020B0604030504040204" pitchFamily="34" charset="0"/>
            </a:endParaRPr>
          </a:p>
          <a:p>
            <a:pPr>
              <a:spcBef>
                <a:spcPts val="0"/>
              </a:spcBef>
            </a:pPr>
            <a:r>
              <a:rPr lang="ru-RU" sz="2000" b="1" dirty="0" smtClean="0">
                <a:latin typeface="Verdana" panose="020B0604030504040204" pitchFamily="34" charset="0"/>
                <a:ea typeface="Verdana" panose="020B0604030504040204" pitchFamily="34" charset="0"/>
                <a:cs typeface="Verdana" panose="020B0604030504040204" pitchFamily="34" charset="0"/>
              </a:rPr>
              <a:t>По </a:t>
            </a:r>
            <a:r>
              <a:rPr lang="ru-RU" sz="2000" b="1" dirty="0">
                <a:latin typeface="Verdana" panose="020B0604030504040204" pitchFamily="34" charset="0"/>
                <a:ea typeface="Verdana" panose="020B0604030504040204" pitchFamily="34" charset="0"/>
                <a:cs typeface="Verdana" panose="020B0604030504040204" pitchFamily="34" charset="0"/>
              </a:rPr>
              <a:t>области</a:t>
            </a:r>
            <a:r>
              <a:rPr lang="en-US" sz="2000" b="1" dirty="0">
                <a:latin typeface="Verdana" panose="020B0604030504040204" pitchFamily="34" charset="0"/>
                <a:ea typeface="Verdana" panose="020B0604030504040204" pitchFamily="34" charset="0"/>
                <a:cs typeface="Verdana" panose="020B0604030504040204" pitchFamily="34" charset="0"/>
              </a:rPr>
              <a:t>:</a:t>
            </a:r>
          </a:p>
          <a:p>
            <a:pPr>
              <a:spcBef>
                <a:spcPts val="0"/>
              </a:spcBef>
            </a:pPr>
            <a:r>
              <a:rPr lang="ru-RU" sz="2000"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 </a:t>
            </a:r>
            <a:r>
              <a:rPr lang="ru-RU" sz="2000" dirty="0">
                <a:latin typeface="Verdana" panose="020B0604030504040204" pitchFamily="34" charset="0"/>
                <a:ea typeface="Verdana" panose="020B0604030504040204" pitchFamily="34" charset="0"/>
                <a:cs typeface="Verdana" panose="020B0604030504040204" pitchFamily="34" charset="0"/>
              </a:rPr>
              <a:t>Инсталляционный. Функциональный. Документационный.</a:t>
            </a:r>
            <a:endParaRPr lang="en-US" sz="2000" dirty="0">
              <a:latin typeface="Verdana" panose="020B0604030504040204" pitchFamily="34" charset="0"/>
              <a:ea typeface="Verdana" panose="020B0604030504040204" pitchFamily="34" charset="0"/>
              <a:cs typeface="Verdana" panose="020B0604030504040204" pitchFamily="34" charset="0"/>
            </a:endParaRPr>
          </a:p>
          <a:p>
            <a:pPr>
              <a:spcBef>
                <a:spcPts val="0"/>
              </a:spcBef>
            </a:pPr>
            <a:r>
              <a:rPr lang="ru-RU" sz="2000" b="1" dirty="0">
                <a:latin typeface="Verdana" panose="020B0604030504040204" pitchFamily="34" charset="0"/>
                <a:ea typeface="Verdana" panose="020B0604030504040204" pitchFamily="34" charset="0"/>
                <a:cs typeface="Verdana" panose="020B0604030504040204" pitchFamily="34" charset="0"/>
              </a:rPr>
              <a:t>По нагрузке</a:t>
            </a:r>
            <a:r>
              <a:rPr lang="en-US" sz="2000" b="1" dirty="0">
                <a:latin typeface="Verdana" panose="020B0604030504040204" pitchFamily="34" charset="0"/>
                <a:ea typeface="Verdana" panose="020B0604030504040204" pitchFamily="34" charset="0"/>
                <a:cs typeface="Verdana" panose="020B0604030504040204" pitchFamily="34" charset="0"/>
              </a:rPr>
              <a:t>:</a:t>
            </a:r>
          </a:p>
          <a:p>
            <a:pPr>
              <a:spcBef>
                <a:spcPts val="0"/>
              </a:spcBef>
            </a:pPr>
            <a:r>
              <a:rPr lang="en-US" sz="2000" dirty="0">
                <a:latin typeface="Verdana" panose="020B0604030504040204" pitchFamily="34" charset="0"/>
                <a:ea typeface="Verdana" panose="020B0604030504040204" pitchFamily="34" charset="0"/>
                <a:cs typeface="Verdana" panose="020B0604030504040204" pitchFamily="34" charset="0"/>
              </a:rPr>
              <a:t>      Smoke</a:t>
            </a:r>
            <a:r>
              <a:rPr lang="ru-RU" sz="2000"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a:t>
            </a:r>
            <a:r>
              <a:rPr lang="ru-RU" sz="2000" dirty="0" smtClean="0">
                <a:latin typeface="Verdana" panose="020B0604030504040204" pitchFamily="34" charset="0"/>
                <a:ea typeface="Verdana" panose="020B0604030504040204" pitchFamily="34" charset="0"/>
                <a:cs typeface="Verdana" panose="020B0604030504040204" pitchFamily="34" charset="0"/>
              </a:rPr>
              <a:t>Бизнес-цикл</a:t>
            </a:r>
            <a:r>
              <a:rPr lang="ru-RU" sz="2000"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a:t>
            </a:r>
            <a:r>
              <a:rPr lang="ru-RU" sz="2000" dirty="0">
                <a:latin typeface="Verdana" panose="020B0604030504040204" pitchFamily="34" charset="0"/>
                <a:ea typeface="Verdana" panose="020B0604030504040204" pitchFamily="34" charset="0"/>
                <a:cs typeface="Verdana" panose="020B0604030504040204" pitchFamily="34" charset="0"/>
              </a:rPr>
              <a:t>Стресс.</a:t>
            </a:r>
            <a:r>
              <a:rPr lang="en-US" sz="2000" dirty="0">
                <a:latin typeface="Verdana" panose="020B0604030504040204" pitchFamily="34" charset="0"/>
                <a:ea typeface="Verdana" panose="020B0604030504040204" pitchFamily="34" charset="0"/>
                <a:cs typeface="Verdana" panose="020B0604030504040204" pitchFamily="34" charset="0"/>
              </a:rPr>
              <a:t> </a:t>
            </a:r>
            <a:r>
              <a:rPr lang="ru-RU" sz="2000" dirty="0">
                <a:latin typeface="Verdana" panose="020B0604030504040204" pitchFamily="34" charset="0"/>
                <a:ea typeface="Verdana" panose="020B0604030504040204" pitchFamily="34" charset="0"/>
                <a:cs typeface="Verdana" panose="020B0604030504040204" pitchFamily="34" charset="0"/>
              </a:rPr>
              <a:t>Объем.</a:t>
            </a:r>
            <a:r>
              <a:rPr lang="en-US" sz="2000" dirty="0">
                <a:latin typeface="Verdana" panose="020B0604030504040204" pitchFamily="34" charset="0"/>
                <a:ea typeface="Verdana" panose="020B0604030504040204" pitchFamily="34" charset="0"/>
                <a:cs typeface="Verdana" panose="020B0604030504040204" pitchFamily="34" charset="0"/>
              </a:rPr>
              <a:t> </a:t>
            </a:r>
            <a:r>
              <a:rPr lang="ru-RU" sz="2000" dirty="0" smtClean="0">
                <a:latin typeface="Verdana" panose="020B0604030504040204" pitchFamily="34" charset="0"/>
                <a:ea typeface="Verdana" panose="020B0604030504040204" pitchFamily="34" charset="0"/>
                <a:cs typeface="Verdana" panose="020B0604030504040204" pitchFamily="34" charset="0"/>
              </a:rPr>
              <a:t>Ресурс</a:t>
            </a:r>
            <a:r>
              <a:rPr lang="en-US" sz="2000" dirty="0" smtClean="0">
                <a:latin typeface="Verdana" panose="020B0604030504040204" pitchFamily="34" charset="0"/>
                <a:ea typeface="Verdana" panose="020B0604030504040204" pitchFamily="34" charset="0"/>
                <a:cs typeface="Verdana" panose="020B0604030504040204" pitchFamily="34" charset="0"/>
              </a:rPr>
              <a:t>  </a:t>
            </a:r>
            <a:endParaRPr lang="en-US" sz="2000" dirty="0">
              <a:latin typeface="Verdana" panose="020B0604030504040204" pitchFamily="34" charset="0"/>
              <a:ea typeface="Verdana" panose="020B0604030504040204" pitchFamily="34" charset="0"/>
              <a:cs typeface="Verdana" panose="020B0604030504040204" pitchFamily="34" charset="0"/>
            </a:endParaRPr>
          </a:p>
          <a:p>
            <a:pPr>
              <a:spcBef>
                <a:spcPts val="0"/>
              </a:spcBef>
            </a:pPr>
            <a:r>
              <a:rPr lang="ru-RU" sz="2000" b="1" dirty="0">
                <a:latin typeface="Verdana" panose="020B0604030504040204" pitchFamily="34" charset="0"/>
                <a:ea typeface="Verdana" panose="020B0604030504040204" pitchFamily="34" charset="0"/>
                <a:cs typeface="Verdana" panose="020B0604030504040204" pitchFamily="34" charset="0"/>
              </a:rPr>
              <a:t>Регрессия</a:t>
            </a:r>
            <a:r>
              <a:rPr lang="en-US" sz="2000" b="1" dirty="0">
                <a:latin typeface="Verdana" panose="020B0604030504040204" pitchFamily="34" charset="0"/>
                <a:ea typeface="Verdana" panose="020B0604030504040204" pitchFamily="34" charset="0"/>
                <a:cs typeface="Verdana" panose="020B0604030504040204" pitchFamily="34" charset="0"/>
              </a:rPr>
              <a:t>:</a:t>
            </a:r>
          </a:p>
          <a:p>
            <a:pPr>
              <a:spcBef>
                <a:spcPts val="0"/>
              </a:spcBef>
            </a:pPr>
            <a:r>
              <a:rPr lang="en-US" sz="2000" dirty="0">
                <a:latin typeface="Verdana" panose="020B0604030504040204" pitchFamily="34" charset="0"/>
                <a:ea typeface="Verdana" panose="020B0604030504040204" pitchFamily="34" charset="0"/>
                <a:cs typeface="Verdana" panose="020B0604030504040204" pitchFamily="34" charset="0"/>
              </a:rPr>
              <a:t>      </a:t>
            </a:r>
            <a:r>
              <a:rPr lang="ru-RU" sz="2000" dirty="0">
                <a:latin typeface="Verdana" panose="020B0604030504040204" pitchFamily="34" charset="0"/>
                <a:ea typeface="Verdana" panose="020B0604030504040204" pitchFamily="34" charset="0"/>
                <a:cs typeface="Verdana" panose="020B0604030504040204" pitchFamily="34" charset="0"/>
              </a:rPr>
              <a:t>Регрессионный. Нерегрессионный</a:t>
            </a:r>
            <a:r>
              <a:rPr lang="en-US" sz="2000" dirty="0">
                <a:latin typeface="Verdana" panose="020B0604030504040204" pitchFamily="34" charset="0"/>
                <a:ea typeface="Verdana" panose="020B0604030504040204" pitchFamily="34" charset="0"/>
                <a:cs typeface="Verdana" panose="020B0604030504040204" pitchFamily="34" charset="0"/>
              </a:rPr>
              <a:t>  </a:t>
            </a:r>
          </a:p>
          <a:p>
            <a:pPr>
              <a:spcBef>
                <a:spcPts val="0"/>
              </a:spcBef>
            </a:pPr>
            <a:r>
              <a:rPr lang="ru-RU" sz="2000" b="1" dirty="0">
                <a:latin typeface="Verdana" panose="020B0604030504040204" pitchFamily="34" charset="0"/>
                <a:ea typeface="Verdana" panose="020B0604030504040204" pitchFamily="34" charset="0"/>
                <a:cs typeface="Verdana" panose="020B0604030504040204" pitchFamily="34" charset="0"/>
              </a:rPr>
              <a:t>По стадии</a:t>
            </a:r>
            <a:r>
              <a:rPr lang="en-US" sz="2000" b="1" dirty="0">
                <a:latin typeface="Verdana" panose="020B0604030504040204" pitchFamily="34" charset="0"/>
                <a:ea typeface="Verdana" panose="020B0604030504040204" pitchFamily="34" charset="0"/>
                <a:cs typeface="Verdana" panose="020B0604030504040204" pitchFamily="34" charset="0"/>
              </a:rPr>
              <a:t>:</a:t>
            </a:r>
          </a:p>
          <a:p>
            <a:pPr>
              <a:spcBef>
                <a:spcPts val="0"/>
              </a:spcBef>
            </a:pPr>
            <a:r>
              <a:rPr lang="en-US" sz="2000" dirty="0">
                <a:latin typeface="Verdana" panose="020B0604030504040204" pitchFamily="34" charset="0"/>
                <a:ea typeface="Verdana" panose="020B0604030504040204" pitchFamily="34" charset="0"/>
                <a:cs typeface="Verdana" panose="020B0604030504040204" pitchFamily="34" charset="0"/>
              </a:rPr>
              <a:t>      </a:t>
            </a:r>
            <a:r>
              <a:rPr lang="ru-RU" sz="2000" dirty="0">
                <a:latin typeface="Verdana" panose="020B0604030504040204" pitchFamily="34" charset="0"/>
                <a:ea typeface="Verdana" panose="020B0604030504040204" pitchFamily="34" charset="0"/>
                <a:cs typeface="Verdana" panose="020B0604030504040204" pitchFamily="34" charset="0"/>
              </a:rPr>
              <a:t>Прототип.</a:t>
            </a:r>
            <a:r>
              <a:rPr lang="en-US" sz="2000" dirty="0">
                <a:latin typeface="Verdana" panose="020B0604030504040204" pitchFamily="34" charset="0"/>
                <a:ea typeface="Verdana" panose="020B0604030504040204" pitchFamily="34" charset="0"/>
                <a:cs typeface="Verdana" panose="020B0604030504040204" pitchFamily="34" charset="0"/>
              </a:rPr>
              <a:t> Unit</a:t>
            </a:r>
            <a:r>
              <a:rPr lang="ru-RU" sz="2000"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a:t>
            </a:r>
            <a:r>
              <a:rPr lang="ru-RU" sz="2000" dirty="0">
                <a:latin typeface="Verdana" panose="020B0604030504040204" pitchFamily="34" charset="0"/>
                <a:ea typeface="Verdana" panose="020B0604030504040204" pitchFamily="34" charset="0"/>
                <a:cs typeface="Verdana" panose="020B0604030504040204" pitchFamily="34" charset="0"/>
              </a:rPr>
              <a:t>Компонент.</a:t>
            </a:r>
            <a:r>
              <a:rPr lang="en-US" sz="2000" dirty="0">
                <a:latin typeface="Verdana" panose="020B0604030504040204" pitchFamily="34" charset="0"/>
                <a:ea typeface="Verdana" panose="020B0604030504040204" pitchFamily="34" charset="0"/>
                <a:cs typeface="Verdana" panose="020B0604030504040204" pitchFamily="34" charset="0"/>
              </a:rPr>
              <a:t> </a:t>
            </a:r>
            <a:r>
              <a:rPr lang="ru-RU" sz="2000" dirty="0">
                <a:latin typeface="Verdana" panose="020B0604030504040204" pitchFamily="34" charset="0"/>
                <a:ea typeface="Verdana" panose="020B0604030504040204" pitchFamily="34" charset="0"/>
                <a:cs typeface="Verdana" panose="020B0604030504040204" pitchFamily="34" charset="0"/>
              </a:rPr>
              <a:t>Интеграция компонентов. Системный.</a:t>
            </a:r>
            <a:endParaRPr lang="en-US" sz="2000" dirty="0">
              <a:latin typeface="Verdana" panose="020B0604030504040204" pitchFamily="34" charset="0"/>
              <a:ea typeface="Verdana" panose="020B0604030504040204" pitchFamily="34" charset="0"/>
              <a:cs typeface="Verdana" panose="020B0604030504040204" pitchFamily="34" charset="0"/>
            </a:endParaRPr>
          </a:p>
          <a:p>
            <a:pPr>
              <a:spcBef>
                <a:spcPts val="0"/>
              </a:spcBef>
            </a:pPr>
            <a:r>
              <a:rPr lang="ru-RU" sz="2000" b="1" dirty="0">
                <a:latin typeface="Verdana" panose="020B0604030504040204" pitchFamily="34" charset="0"/>
                <a:ea typeface="Verdana" panose="020B0604030504040204" pitchFamily="34" charset="0"/>
                <a:cs typeface="Verdana" panose="020B0604030504040204" pitchFamily="34" charset="0"/>
              </a:rPr>
              <a:t>По требованиям</a:t>
            </a:r>
            <a:r>
              <a:rPr lang="en-US" sz="2000" b="1" dirty="0">
                <a:latin typeface="Verdana" panose="020B0604030504040204" pitchFamily="34" charset="0"/>
                <a:ea typeface="Verdana" panose="020B0604030504040204" pitchFamily="34" charset="0"/>
                <a:cs typeface="Verdana" panose="020B0604030504040204" pitchFamily="34" charset="0"/>
              </a:rPr>
              <a:t>:</a:t>
            </a:r>
          </a:p>
          <a:p>
            <a:pPr>
              <a:spcBef>
                <a:spcPts val="0"/>
              </a:spcBef>
            </a:pPr>
            <a:r>
              <a:rPr lang="en-US" sz="2000" dirty="0">
                <a:latin typeface="Verdana" panose="020B0604030504040204" pitchFamily="34" charset="0"/>
                <a:ea typeface="Verdana" panose="020B0604030504040204" pitchFamily="34" charset="0"/>
                <a:cs typeface="Verdana" panose="020B0604030504040204" pitchFamily="34" charset="0"/>
              </a:rPr>
              <a:t>      </a:t>
            </a:r>
            <a:r>
              <a:rPr lang="ru-RU" sz="2000" dirty="0">
                <a:latin typeface="Verdana" panose="020B0604030504040204" pitchFamily="34" charset="0"/>
                <a:ea typeface="Verdana" panose="020B0604030504040204" pitchFamily="34" charset="0"/>
                <a:cs typeface="Verdana" panose="020B0604030504040204" pitchFamily="34" charset="0"/>
              </a:rPr>
              <a:t>Стабильность. Правильность данных. </a:t>
            </a:r>
            <a:r>
              <a:rPr lang="ru-RU" sz="2000" dirty="0" smtClean="0">
                <a:latin typeface="Verdana" panose="020B0604030504040204" pitchFamily="34" charset="0"/>
                <a:ea typeface="Verdana" panose="020B0604030504040204" pitchFamily="34" charset="0"/>
                <a:cs typeface="Verdana" panose="020B0604030504040204" pitchFamily="34" charset="0"/>
              </a:rPr>
              <a:t>Законность.</a:t>
            </a:r>
            <a:r>
              <a:rPr lang="en-US" sz="2000" dirty="0" smtClean="0">
                <a:latin typeface="Verdana" panose="020B0604030504040204" pitchFamily="34" charset="0"/>
                <a:ea typeface="Verdana" panose="020B0604030504040204" pitchFamily="34" charset="0"/>
                <a:cs typeface="Verdana" panose="020B0604030504040204" pitchFamily="34" charset="0"/>
              </a:rPr>
              <a:t> </a:t>
            </a:r>
            <a:r>
              <a:rPr lang="ru-RU" sz="2000" dirty="0">
                <a:latin typeface="Verdana" panose="020B0604030504040204" pitchFamily="34" charset="0"/>
                <a:ea typeface="Verdana" panose="020B0604030504040204" pitchFamily="34" charset="0"/>
                <a:cs typeface="Verdana" panose="020B0604030504040204" pitchFamily="34" charset="0"/>
              </a:rPr>
              <a:t>Производительность. Безопасность. Доступность. Восстановление после сбоя. Удобство. Конфигурация. Совместимость.</a:t>
            </a:r>
            <a:endParaRPr lang="en-US" sz="2000" kern="0" dirty="0">
              <a:solidFill>
                <a:schemeClr val="accent4">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a:p>
            <a:pPr>
              <a:spcBef>
                <a:spcPts val="0"/>
              </a:spcBef>
            </a:pPr>
            <a:endParaRPr lang="ru-RU" sz="2400" b="1" kern="0" dirty="0">
              <a:latin typeface="Verdana" panose="020B0604030504040204" pitchFamily="34" charset="0"/>
              <a:ea typeface="Verdana" panose="020B0604030504040204" pitchFamily="34" charset="0"/>
              <a:cs typeface="Verdana" panose="020B0604030504040204" pitchFamily="34" charset="0"/>
            </a:endParaRPr>
          </a:p>
          <a:p>
            <a:pPr>
              <a:spcBef>
                <a:spcPts val="0"/>
              </a:spcBef>
            </a:pPr>
            <a:r>
              <a:rPr lang="ru-RU" sz="2400" b="1" kern="0" dirty="0">
                <a:latin typeface="Verdana" panose="020B0604030504040204" pitchFamily="34" charset="0"/>
                <a:ea typeface="Verdana" panose="020B0604030504040204" pitchFamily="34" charset="0"/>
                <a:cs typeface="Verdana" panose="020B0604030504040204" pitchFamily="34" charset="0"/>
              </a:rPr>
              <a:t>Тест представляет из себя комбинацию типов.</a:t>
            </a:r>
            <a:endParaRPr lang="en-US" sz="2400" kern="0" dirty="0">
              <a:solidFill>
                <a:schemeClr val="accent4">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dirty="0"/>
          </a:p>
        </p:txBody>
      </p:sp>
    </p:spTree>
    <p:extLst>
      <p:ext uri="{BB962C8B-B14F-4D97-AF65-F5344CB8AC3E}">
        <p14:creationId xmlns:p14="http://schemas.microsoft.com/office/powerpoint/2010/main" val="2704909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1" y="866775"/>
            <a:ext cx="799147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067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44448"/>
            <a:ext cx="8743950" cy="1108102"/>
          </a:xfrm>
        </p:spPr>
        <p:txBody>
          <a:bodyPr>
            <a:normAutofit/>
          </a:bodyPr>
          <a:lstStyle/>
          <a:p>
            <a:pPr lvl="0"/>
            <a:r>
              <a:rPr lang="ru-RU" sz="3200" b="1" dirty="0" smtClean="0">
                <a:latin typeface="Verdana" panose="020B0604030504040204" pitchFamily="34" charset="0"/>
                <a:ea typeface="Verdana" panose="020B0604030504040204" pitchFamily="34" charset="0"/>
                <a:cs typeface="Verdana" panose="020B0604030504040204" pitchFamily="34" charset="0"/>
              </a:rPr>
              <a:t>Обзор Типов Тестирования</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99" y="738456"/>
            <a:ext cx="79914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505075" y="848903"/>
            <a:ext cx="5972175" cy="923330"/>
          </a:xfrm>
          <a:prstGeom prst="rect">
            <a:avLst/>
          </a:prstGeom>
        </p:spPr>
        <p:txBody>
          <a:bodyPr wrap="square">
            <a:spAutoFit/>
          </a:bodyPr>
          <a:lstStyle/>
          <a:p>
            <a:pPr lvl="0" fontAlgn="base">
              <a:spcAft>
                <a:spcPct val="0"/>
              </a:spcAft>
              <a:defRPr/>
            </a:pPr>
            <a:r>
              <a:rPr lang="ru-RU" b="1" kern="0" dirty="0" smtClean="0">
                <a:latin typeface="Verdana" panose="020B0604030504040204" pitchFamily="34" charset="0"/>
                <a:ea typeface="Verdana" panose="020B0604030504040204" pitchFamily="34" charset="0"/>
                <a:cs typeface="Verdana" panose="020B0604030504040204" pitchFamily="34" charset="0"/>
              </a:rPr>
              <a:t>Прототип, концепт</a:t>
            </a:r>
            <a:r>
              <a:rPr lang="en-US" kern="0" dirty="0" smtClean="0">
                <a:latin typeface="Verdana" panose="020B0604030504040204" pitchFamily="34" charset="0"/>
                <a:ea typeface="Verdana" panose="020B0604030504040204" pitchFamily="34" charset="0"/>
                <a:cs typeface="Verdana" panose="020B0604030504040204" pitchFamily="34" charset="0"/>
              </a:rPr>
              <a:t>: </a:t>
            </a:r>
            <a:r>
              <a:rPr lang="ru-RU" kern="0" dirty="0" smtClean="0">
                <a:latin typeface="Verdana" panose="020B0604030504040204" pitchFamily="34" charset="0"/>
                <a:ea typeface="Verdana" panose="020B0604030504040204" pitchFamily="34" charset="0"/>
                <a:cs typeface="Verdana" panose="020B0604030504040204" pitchFamily="34" charset="0"/>
              </a:rPr>
              <a:t>поиск изъянов дизайна, которые могут быть обнаружены до написания кода</a:t>
            </a:r>
            <a:endParaRPr lang="en-US" kern="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4000501" y="1772233"/>
            <a:ext cx="4819650" cy="923330"/>
          </a:xfrm>
          <a:prstGeom prst="rect">
            <a:avLst/>
          </a:prstGeom>
        </p:spPr>
        <p:txBody>
          <a:bodyPr wrap="square">
            <a:spAutoFit/>
          </a:bodyPr>
          <a:lstStyle/>
          <a:p>
            <a:pPr lvl="0">
              <a:defRPr/>
            </a:pPr>
            <a:r>
              <a:rPr lang="en-US" b="1" kern="0" dirty="0">
                <a:latin typeface="Verdana" panose="020B0604030504040204" pitchFamily="34" charset="0"/>
                <a:ea typeface="Verdana" panose="020B0604030504040204" pitchFamily="34" charset="0"/>
                <a:cs typeface="Verdana" panose="020B0604030504040204" pitchFamily="34" charset="0"/>
              </a:rPr>
              <a:t>Unit</a:t>
            </a:r>
            <a:r>
              <a:rPr lang="en-US" kern="0" dirty="0">
                <a:latin typeface="Verdana" panose="020B0604030504040204" pitchFamily="34" charset="0"/>
                <a:ea typeface="Verdana" panose="020B0604030504040204" pitchFamily="34" charset="0"/>
                <a:cs typeface="Verdana" panose="020B0604030504040204" pitchFamily="34" charset="0"/>
              </a:rPr>
              <a:t>: </a:t>
            </a:r>
            <a:r>
              <a:rPr lang="ru-RU" kern="0" dirty="0" smtClean="0">
                <a:latin typeface="Verdana" panose="020B0604030504040204" pitchFamily="34" charset="0"/>
                <a:ea typeface="Verdana" panose="020B0604030504040204" pitchFamily="34" charset="0"/>
                <a:cs typeface="Verdana" panose="020B0604030504040204" pitchFamily="34" charset="0"/>
              </a:rPr>
              <a:t>тестирование части кода продукта </a:t>
            </a:r>
            <a:r>
              <a:rPr lang="en-US" kern="0" dirty="0" smtClean="0">
                <a:latin typeface="Verdana" panose="020B0604030504040204" pitchFamily="34" charset="0"/>
                <a:ea typeface="Verdana" panose="020B0604030504040204" pitchFamily="34" charset="0"/>
                <a:cs typeface="Verdana" panose="020B0604030504040204" pitchFamily="34" charset="0"/>
              </a:rPr>
              <a:t>(</a:t>
            </a:r>
            <a:r>
              <a:rPr lang="ru-RU" kern="0" dirty="0" smtClean="0">
                <a:latin typeface="Verdana" panose="020B0604030504040204" pitchFamily="34" charset="0"/>
                <a:ea typeface="Verdana" panose="020B0604030504040204" pitchFamily="34" charset="0"/>
                <a:cs typeface="Verdana" panose="020B0604030504040204" pitchFamily="34" charset="0"/>
              </a:rPr>
              <a:t>например, вызовы функции с различными параметрами</a:t>
            </a:r>
            <a:r>
              <a:rPr lang="en-US" kern="0" dirty="0" smtClean="0">
                <a:latin typeface="Verdana" panose="020B0604030504040204" pitchFamily="34" charset="0"/>
                <a:ea typeface="Verdana" panose="020B0604030504040204" pitchFamily="34" charset="0"/>
                <a:cs typeface="Verdana" panose="020B0604030504040204" pitchFamily="34" charset="0"/>
              </a:rPr>
              <a:t>)</a:t>
            </a:r>
            <a:endParaRPr lang="en-US" i="1" kern="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000501" y="2829462"/>
            <a:ext cx="4622961" cy="923330"/>
          </a:xfrm>
          <a:prstGeom prst="rect">
            <a:avLst/>
          </a:prstGeom>
        </p:spPr>
        <p:txBody>
          <a:bodyPr wrap="square">
            <a:spAutoFit/>
          </a:bodyPr>
          <a:lstStyle/>
          <a:p>
            <a:pPr lvl="0">
              <a:defRPr/>
            </a:pPr>
            <a:r>
              <a:rPr lang="ru-RU" b="1" kern="0" dirty="0">
                <a:latin typeface="Verdana" panose="020B0604030504040204" pitchFamily="34" charset="0"/>
                <a:ea typeface="Verdana" panose="020B0604030504040204" pitchFamily="34" charset="0"/>
                <a:cs typeface="Verdana" panose="020B0604030504040204" pitchFamily="34" charset="0"/>
              </a:rPr>
              <a:t>Компоненты</a:t>
            </a:r>
            <a:r>
              <a:rPr lang="en-US" b="1" kern="0" dirty="0">
                <a:latin typeface="Verdana" panose="020B0604030504040204" pitchFamily="34" charset="0"/>
                <a:ea typeface="Verdana" panose="020B0604030504040204" pitchFamily="34" charset="0"/>
                <a:cs typeface="Verdana" panose="020B0604030504040204" pitchFamily="34" charset="0"/>
              </a:rPr>
              <a:t>:</a:t>
            </a:r>
            <a:r>
              <a:rPr lang="en-US" kern="0" dirty="0">
                <a:latin typeface="Verdana" panose="020B0604030504040204" pitchFamily="34" charset="0"/>
                <a:ea typeface="Verdana" panose="020B0604030504040204" pitchFamily="34" charset="0"/>
                <a:cs typeface="Verdana" panose="020B0604030504040204" pitchFamily="34" charset="0"/>
              </a:rPr>
              <a:t> </a:t>
            </a:r>
            <a:r>
              <a:rPr lang="ru-RU" kern="0" dirty="0">
                <a:latin typeface="Verdana" panose="020B0604030504040204" pitchFamily="34" charset="0"/>
                <a:ea typeface="Verdana" panose="020B0604030504040204" pitchFamily="34" charset="0"/>
                <a:cs typeface="Verdana" panose="020B0604030504040204" pitchFamily="34" charset="0"/>
              </a:rPr>
              <a:t>протестировали код – протестируем компоненту, скомпилированную из него</a:t>
            </a:r>
            <a:endParaRPr lang="en-US" kern="0"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4567237" y="3936204"/>
            <a:ext cx="3609976" cy="1477328"/>
          </a:xfrm>
          <a:prstGeom prst="rect">
            <a:avLst/>
          </a:prstGeom>
        </p:spPr>
        <p:txBody>
          <a:bodyPr wrap="square">
            <a:spAutoFit/>
          </a:bodyPr>
          <a:lstStyle/>
          <a:p>
            <a:r>
              <a:rPr lang="ru-RU" b="1" kern="0" dirty="0">
                <a:latin typeface="Verdana" panose="020B0604030504040204" pitchFamily="34" charset="0"/>
                <a:ea typeface="Verdana" panose="020B0604030504040204" pitchFamily="34" charset="0"/>
                <a:cs typeface="Verdana" panose="020B0604030504040204" pitchFamily="34" charset="0"/>
              </a:rPr>
              <a:t>Интеграция</a:t>
            </a:r>
            <a:r>
              <a:rPr lang="en-US" b="1" kern="0" dirty="0">
                <a:latin typeface="Verdana" panose="020B0604030504040204" pitchFamily="34" charset="0"/>
                <a:ea typeface="Verdana" panose="020B0604030504040204" pitchFamily="34" charset="0"/>
                <a:cs typeface="Verdana" panose="020B0604030504040204" pitchFamily="34" charset="0"/>
              </a:rPr>
              <a:t>:</a:t>
            </a:r>
            <a:r>
              <a:rPr lang="en-US" kern="0" dirty="0">
                <a:latin typeface="Verdana" panose="020B0604030504040204" pitchFamily="34" charset="0"/>
                <a:ea typeface="Verdana" panose="020B0604030504040204" pitchFamily="34" charset="0"/>
                <a:cs typeface="Verdana" panose="020B0604030504040204" pitchFamily="34" charset="0"/>
              </a:rPr>
              <a:t> </a:t>
            </a:r>
            <a:r>
              <a:rPr lang="en-US" kern="0" dirty="0" smtClean="0">
                <a:latin typeface="Verdana" panose="020B0604030504040204" pitchFamily="34" charset="0"/>
                <a:ea typeface="Verdana" panose="020B0604030504040204" pitchFamily="34" charset="0"/>
                <a:cs typeface="Verdana" panose="020B0604030504040204" pitchFamily="34" charset="0"/>
              </a:rPr>
              <a:t>(</a:t>
            </a:r>
            <a:r>
              <a:rPr lang="ru-RU" kern="0" dirty="0" smtClean="0">
                <a:latin typeface="Verdana" panose="020B0604030504040204" pitchFamily="34" charset="0"/>
                <a:ea typeface="Verdana" panose="020B0604030504040204" pitchFamily="34" charset="0"/>
                <a:cs typeface="Verdana" panose="020B0604030504040204" pitchFamily="34" charset="0"/>
              </a:rPr>
              <a:t>восх., нисх.) тестирование </a:t>
            </a:r>
            <a:r>
              <a:rPr lang="ru-RU" kern="0" dirty="0">
                <a:latin typeface="Verdana" panose="020B0604030504040204" pitchFamily="34" charset="0"/>
                <a:ea typeface="Verdana" panose="020B0604030504040204" pitchFamily="34" charset="0"/>
                <a:cs typeface="Verdana" panose="020B0604030504040204" pitchFamily="34" charset="0"/>
              </a:rPr>
              <a:t>нескольких компонент с целью поиска ошибок в их взаимодействии</a:t>
            </a:r>
          </a:p>
        </p:txBody>
      </p:sp>
      <p:sp>
        <p:nvSpPr>
          <p:cNvPr id="11" name="Rectangle 10"/>
          <p:cNvSpPr/>
          <p:nvPr/>
        </p:nvSpPr>
        <p:spPr>
          <a:xfrm>
            <a:off x="690562" y="4682486"/>
            <a:ext cx="3629025" cy="923330"/>
          </a:xfrm>
          <a:prstGeom prst="rect">
            <a:avLst/>
          </a:prstGeom>
        </p:spPr>
        <p:txBody>
          <a:bodyPr wrap="square">
            <a:spAutoFit/>
          </a:bodyPr>
          <a:lstStyle/>
          <a:p>
            <a:pPr lvl="0">
              <a:defRPr/>
            </a:pPr>
            <a:r>
              <a:rPr lang="ru-RU" b="1" kern="0" dirty="0">
                <a:latin typeface="Verdana" panose="020B0604030504040204" pitchFamily="34" charset="0"/>
                <a:ea typeface="Verdana" panose="020B0604030504040204" pitchFamily="34" charset="0"/>
                <a:cs typeface="Verdana" panose="020B0604030504040204" pitchFamily="34" charset="0"/>
              </a:rPr>
              <a:t>Система</a:t>
            </a:r>
            <a:r>
              <a:rPr lang="en-US" b="1" kern="0" dirty="0">
                <a:latin typeface="Verdana" panose="020B0604030504040204" pitchFamily="34" charset="0"/>
                <a:ea typeface="Verdana" panose="020B0604030504040204" pitchFamily="34" charset="0"/>
                <a:cs typeface="Verdana" panose="020B0604030504040204" pitchFamily="34" charset="0"/>
              </a:rPr>
              <a:t>: </a:t>
            </a:r>
            <a:r>
              <a:rPr lang="ru-RU" kern="0" dirty="0">
                <a:latin typeface="Verdana" panose="020B0604030504040204" pitchFamily="34" charset="0"/>
                <a:ea typeface="Verdana" panose="020B0604030504040204" pitchFamily="34" charset="0"/>
                <a:cs typeface="Verdana" panose="020B0604030504040204" pitchFamily="34" charset="0"/>
              </a:rPr>
              <a:t>тестирование всего продукта, где проверяется работа в целом</a:t>
            </a:r>
            <a:endParaRPr lang="en-US"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90634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smtClean="0">
                <a:latin typeface="Verdana" panose="020B0604030504040204" pitchFamily="34" charset="0"/>
                <a:ea typeface="Verdana" panose="020B0604030504040204" pitchFamily="34" charset="0"/>
                <a:cs typeface="Verdana" panose="020B0604030504040204" pitchFamily="34" charset="0"/>
              </a:rPr>
              <a:t>Соотношение объем</a:t>
            </a:r>
            <a:r>
              <a:rPr lang="ru-RU" b="1" dirty="0">
                <a:latin typeface="Verdana" panose="020B0604030504040204" pitchFamily="34" charset="0"/>
                <a:ea typeface="Verdana" panose="020B0604030504040204" pitchFamily="34" charset="0"/>
                <a:cs typeface="Verdana" panose="020B0604030504040204" pitchFamily="34" charset="0"/>
              </a:rPr>
              <a:t>а</a:t>
            </a:r>
            <a:r>
              <a:rPr lang="ru-RU" b="1" dirty="0" smtClean="0">
                <a:latin typeface="Verdana" panose="020B0604030504040204" pitchFamily="34" charset="0"/>
                <a:ea typeface="Verdana" panose="020B0604030504040204" pitchFamily="34" charset="0"/>
                <a:cs typeface="Verdana" panose="020B0604030504040204" pitchFamily="34" charset="0"/>
              </a:rPr>
              <a:t> тестов по стадии</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517" y="1406392"/>
            <a:ext cx="6530966" cy="4876600"/>
          </a:xfrm>
        </p:spPr>
      </p:pic>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dirty="0"/>
          </a:p>
        </p:txBody>
      </p:sp>
    </p:spTree>
    <p:extLst>
      <p:ext uri="{BB962C8B-B14F-4D97-AF65-F5344CB8AC3E}">
        <p14:creationId xmlns:p14="http://schemas.microsoft.com/office/powerpoint/2010/main" val="209829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873B97F22C6040AB51BD073B3255C1" ma:contentTypeVersion="1" ma:contentTypeDescription="Create a new document." ma:contentTypeScope="" ma:versionID="e820d909853832f78e958ce2e1ed2722">
  <xsd:schema xmlns:xsd="http://www.w3.org/2001/XMLSchema" xmlns:xs="http://www.w3.org/2001/XMLSchema" xmlns:p="http://schemas.microsoft.com/office/2006/metadata/properties" xmlns:ns2="http://schemas.microsoft.com/sharepoint/v4" targetNamespace="http://schemas.microsoft.com/office/2006/metadata/properties" ma:root="true" ma:fieldsID="c79c8594d4fa4c9fd200c91a62336472"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60A65D58-6133-4818-9B51-74FF0E7E3C52}">
  <ds:schemaRefs>
    <ds:schemaRef ds:uri="http://schemas.microsoft.com/sharepoint/v3/contenttype/forms"/>
  </ds:schemaRefs>
</ds:datastoreItem>
</file>

<file path=customXml/itemProps2.xml><?xml version="1.0" encoding="utf-8"?>
<ds:datastoreItem xmlns:ds="http://schemas.openxmlformats.org/officeDocument/2006/customXml" ds:itemID="{EEC87DC9-E40C-4155-864A-16C9ABB83C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04AA50-4962-41D1-9A64-643C340ED8CC}">
  <ds:schemaRefs>
    <ds:schemaRef ds:uri="http://schemas.microsoft.com/office/2006/documentManagement/types"/>
    <ds:schemaRef ds:uri="http://schemas.microsoft.com/sharepoint/v4"/>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intel_PPT_LgtTmplt_Stndrd_v13</Template>
  <TotalTime>1367</TotalTime>
  <Words>1466</Words>
  <Application>Microsoft Office PowerPoint</Application>
  <PresentationFormat>On-screen Show (4:3)</PresentationFormat>
  <Paragraphs>204</Paragraphs>
  <Slides>21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Lucida Grande</vt:lpstr>
      <vt:lpstr>Neo Sans Intel</vt:lpstr>
      <vt:lpstr>Neo Sans Intel Light</vt:lpstr>
      <vt:lpstr>Neo Sans Intel Medium</vt:lpstr>
      <vt:lpstr>Verdana</vt:lpstr>
      <vt:lpstr>Wingdings</vt:lpstr>
      <vt:lpstr>intel_PPT_LgtTmplt_Stndrd_v13</vt:lpstr>
      <vt:lpstr>Тема 4: Виды Тестирования</vt:lpstr>
      <vt:lpstr>Содержание</vt:lpstr>
      <vt:lpstr>Примеры Целей Тестирования</vt:lpstr>
      <vt:lpstr>Артефакты. Верификация и Валидация</vt:lpstr>
      <vt:lpstr>Соотношение Верификации и Валидации</vt:lpstr>
      <vt:lpstr>Обзор Типов Тестирования</vt:lpstr>
      <vt:lpstr>Обзор Типов Тестирования</vt:lpstr>
      <vt:lpstr>Обзор Типов Тестирования</vt:lpstr>
      <vt:lpstr>Соотношение объема тестов по стадии</vt:lpstr>
      <vt:lpstr>Обзор Типов Тестирования</vt:lpstr>
      <vt:lpstr>Обзор Типов Тестирования</vt:lpstr>
      <vt:lpstr>Обзор Типов Тестирования</vt:lpstr>
      <vt:lpstr>Обзор Типов Тестирования</vt:lpstr>
      <vt:lpstr>Обзор Типов Тестирования</vt:lpstr>
      <vt:lpstr>Обзор Типов Тестирования</vt:lpstr>
      <vt:lpstr>Обзор Типов Тестирования</vt:lpstr>
      <vt:lpstr>Обзор Типов Тестирования</vt:lpstr>
      <vt:lpstr>Обзор Типов Тестирования</vt:lpstr>
      <vt:lpstr>Рецензирование Кода (Code Review)</vt:lpstr>
      <vt:lpstr>Статический Анализ Кода</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Delta2014S-T2-L4-v1.0</dc:title>
  <dc:creator>ioodints</dc:creator>
  <cp:keywords>CTPClassification=CTP_IC:VisualMarkings=</cp:keywords>
  <cp:lastModifiedBy>Generalova, Kate</cp:lastModifiedBy>
  <cp:revision>248</cp:revision>
  <dcterms:created xsi:type="dcterms:W3CDTF">2014-02-04T11:03:18Z</dcterms:created>
  <dcterms:modified xsi:type="dcterms:W3CDTF">2016-03-10T10:19:45Z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0x01010053873B97F22C6040AB51BD073B3255C1</vt:lpwstr>
  </property>
  <property fmtid="{D5CDD505-2E9C-101B-9397-08002B2CF9AE}" pid="3" name="TitusGUID">
    <vt:lpwstr>c3aff3d4-dd43-492a-a535-8976fb274bb5</vt:lpwstr>
  </property>
  <property fmtid="{D5CDD505-2E9C-101B-9397-08002B2CF9AE}" pid="4" name="CTP_BU">
    <vt:lpwstr>SSG ENABLING GROUP</vt:lpwstr>
  </property>
  <property fmtid="{D5CDD505-2E9C-101B-9397-08002B2CF9AE}" pid="5" name="CTP_TimeStamp">
    <vt:lpwstr>2016-03-10 10:19:45Z</vt:lpwstr>
  </property>
  <property fmtid="{D5CDD505-2E9C-101B-9397-08002B2CF9AE}" pid="6" name="CTPClassification">
    <vt:lpwstr>CTP_IC</vt:lpwstr>
  </property>
</Properties>
</file>