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7.xml" ContentType="application/vnd.openxmlformats-officedocument.themeOverride+xml"/>
  <Override PartName="/ppt/notesSlides/notesSlide10.xml" ContentType="application/vnd.openxmlformats-officedocument.presentationml.notesSlide+xml"/>
  <Override PartName="/ppt/theme/themeOverride8.xml" ContentType="application/vnd.openxmlformats-officedocument.themeOverride+xml"/>
  <Override PartName="/ppt/notesSlides/notesSlide11.xml" ContentType="application/vnd.openxmlformats-officedocument.presentationml.notesSlide+xml"/>
  <Override PartName="/ppt/theme/themeOverride9.xml" ContentType="application/vnd.openxmlformats-officedocument.themeOverride+xml"/>
  <Override PartName="/ppt/theme/themeOverride10.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14.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15.xml" ContentType="application/vnd.openxmlformats-officedocument.themeOverr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heme/themeOverride1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Lst>
  <p:notesMasterIdLst>
    <p:notesMasterId r:id="rId43"/>
  </p:notesMasterIdLst>
  <p:sldIdLst>
    <p:sldId id="256" r:id="rId5"/>
    <p:sldId id="295" r:id="rId6"/>
    <p:sldId id="277" r:id="rId7"/>
    <p:sldId id="257" r:id="rId8"/>
    <p:sldId id="265" r:id="rId9"/>
    <p:sldId id="264" r:id="rId10"/>
    <p:sldId id="261" r:id="rId11"/>
    <p:sldId id="303" r:id="rId12"/>
    <p:sldId id="298" r:id="rId13"/>
    <p:sldId id="299" r:id="rId14"/>
    <p:sldId id="300" r:id="rId15"/>
    <p:sldId id="301" r:id="rId16"/>
    <p:sldId id="302" r:id="rId17"/>
    <p:sldId id="263" r:id="rId18"/>
    <p:sldId id="296" r:id="rId19"/>
    <p:sldId id="259" r:id="rId20"/>
    <p:sldId id="267" r:id="rId21"/>
    <p:sldId id="268" r:id="rId22"/>
    <p:sldId id="304" r:id="rId23"/>
    <p:sldId id="305" r:id="rId24"/>
    <p:sldId id="306" r:id="rId25"/>
    <p:sldId id="307" r:id="rId26"/>
    <p:sldId id="297" r:id="rId27"/>
    <p:sldId id="260" r:id="rId28"/>
    <p:sldId id="266" r:id="rId29"/>
    <p:sldId id="269" r:id="rId30"/>
    <p:sldId id="285" r:id="rId31"/>
    <p:sldId id="286" r:id="rId32"/>
    <p:sldId id="287" r:id="rId33"/>
    <p:sldId id="288" r:id="rId34"/>
    <p:sldId id="278" r:id="rId35"/>
    <p:sldId id="279" r:id="rId36"/>
    <p:sldId id="280" r:id="rId37"/>
    <p:sldId id="281" r:id="rId38"/>
    <p:sldId id="282" r:id="rId39"/>
    <p:sldId id="283" r:id="rId40"/>
    <p:sldId id="284" r:id="rId41"/>
    <p:sldId id="27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035" autoAdjust="0"/>
  </p:normalViewPr>
  <p:slideViewPr>
    <p:cSldViewPr>
      <p:cViewPr varScale="1">
        <p:scale>
          <a:sx n="84" d="100"/>
          <a:sy n="84" d="100"/>
        </p:scale>
        <p:origin x="-2298"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E990B5-3EE6-4161-B66A-103587FB99D7}" type="datetimeFigureOut">
              <a:rPr lang="ru-RU" smtClean="0"/>
              <a:t>17.03.2016</a:t>
            </a:fld>
            <a:endParaRPr lang="ru-RU"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277326-9455-4806-8298-A357DB7C4A55}" type="slidenum">
              <a:rPr lang="ru-RU" smtClean="0"/>
              <a:t>‹#›</a:t>
            </a:fld>
            <a:endParaRPr lang="ru-RU" dirty="0"/>
          </a:p>
        </p:txBody>
      </p:sp>
    </p:spTree>
    <p:extLst>
      <p:ext uri="{BB962C8B-B14F-4D97-AF65-F5344CB8AC3E}">
        <p14:creationId xmlns:p14="http://schemas.microsoft.com/office/powerpoint/2010/main" val="3901423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i="1" kern="1200" dirty="0" smtClean="0">
                <a:solidFill>
                  <a:schemeClr val="tx1"/>
                </a:solidFill>
                <a:effectLst/>
                <a:latin typeface="+mn-lt"/>
                <a:ea typeface="+mn-ea"/>
                <a:cs typeface="+mn-cs"/>
              </a:rPr>
              <a:t>Тема 5. Методики тестирования</a:t>
            </a:r>
          </a:p>
          <a:p>
            <a:pPr lvl="0"/>
            <a:r>
              <a:rPr lang="ru-RU" sz="1200" kern="1200" dirty="0" smtClean="0">
                <a:solidFill>
                  <a:schemeClr val="tx1"/>
                </a:solidFill>
                <a:effectLst/>
                <a:latin typeface="+mn-lt"/>
                <a:ea typeface="+mn-ea"/>
                <a:cs typeface="+mn-cs"/>
              </a:rPr>
              <a:t>Методы тестирования:</a:t>
            </a:r>
          </a:p>
          <a:p>
            <a:pPr lvl="1"/>
            <a:r>
              <a:rPr lang="ru-RU" sz="1200" kern="1200" dirty="0" smtClean="0">
                <a:solidFill>
                  <a:schemeClr val="tx1"/>
                </a:solidFill>
                <a:effectLst/>
                <a:latin typeface="+mn-lt"/>
                <a:ea typeface="+mn-ea"/>
                <a:cs typeface="+mn-cs"/>
              </a:rPr>
              <a:t>Черный ящик. Преимущества и недостатки</a:t>
            </a:r>
          </a:p>
          <a:p>
            <a:pPr lvl="1"/>
            <a:r>
              <a:rPr lang="ru-RU" sz="1200" kern="1200" dirty="0" smtClean="0">
                <a:solidFill>
                  <a:schemeClr val="tx1"/>
                </a:solidFill>
                <a:effectLst/>
                <a:latin typeface="+mn-lt"/>
                <a:ea typeface="+mn-ea"/>
                <a:cs typeface="+mn-cs"/>
              </a:rPr>
              <a:t>Белый ящик</a:t>
            </a:r>
            <a:r>
              <a:rPr lang="en-US" sz="1200"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Преимущества и недостатки</a:t>
            </a:r>
          </a:p>
          <a:p>
            <a:pPr lvl="1"/>
            <a:r>
              <a:rPr lang="ru-RU" sz="1200" kern="1200" dirty="0" smtClean="0">
                <a:solidFill>
                  <a:schemeClr val="tx1"/>
                </a:solidFill>
                <a:effectLst/>
                <a:latin typeface="+mn-lt"/>
                <a:ea typeface="+mn-ea"/>
                <a:cs typeface="+mn-cs"/>
              </a:rPr>
              <a:t>Серый ящик</a:t>
            </a:r>
          </a:p>
          <a:p>
            <a:pPr lvl="0"/>
            <a:r>
              <a:rPr lang="ru-RU" sz="1200" kern="1200" dirty="0" smtClean="0">
                <a:solidFill>
                  <a:schemeClr val="tx1"/>
                </a:solidFill>
                <a:effectLst/>
                <a:latin typeface="+mn-lt"/>
                <a:ea typeface="+mn-ea"/>
                <a:cs typeface="+mn-cs"/>
              </a:rPr>
              <a:t>Позитивные тесты</a:t>
            </a:r>
          </a:p>
          <a:p>
            <a:pPr lvl="0"/>
            <a:r>
              <a:rPr lang="ru-RU" sz="1200" kern="1200" dirty="0" smtClean="0">
                <a:solidFill>
                  <a:schemeClr val="tx1"/>
                </a:solidFill>
                <a:effectLst/>
                <a:latin typeface="+mn-lt"/>
                <a:ea typeface="+mn-ea"/>
                <a:cs typeface="+mn-cs"/>
              </a:rPr>
              <a:t>Негативные тесты</a:t>
            </a:r>
          </a:p>
          <a:p>
            <a:pPr lvl="0"/>
            <a:r>
              <a:rPr lang="ru-RU" sz="1200" kern="1200" dirty="0" smtClean="0">
                <a:solidFill>
                  <a:schemeClr val="tx1"/>
                </a:solidFill>
                <a:effectLst/>
                <a:latin typeface="+mn-lt"/>
                <a:ea typeface="+mn-ea"/>
                <a:cs typeface="+mn-cs"/>
              </a:rPr>
              <a:t>Понятие покрытия. Способы измерения покрытия</a:t>
            </a:r>
            <a:endParaRPr lang="ru-R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2277326-9455-4806-8298-A357DB7C4A55}" type="slidenum">
              <a:rPr lang="ru-RU" smtClean="0"/>
              <a:t>1</a:t>
            </a:fld>
            <a:endParaRPr lang="ru-RU" dirty="0"/>
          </a:p>
        </p:txBody>
      </p:sp>
    </p:spTree>
    <p:extLst>
      <p:ext uri="{BB962C8B-B14F-4D97-AF65-F5344CB8AC3E}">
        <p14:creationId xmlns:p14="http://schemas.microsoft.com/office/powerpoint/2010/main" val="3159738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http://www.onestoptesting.com/blackbox-testing/advantages-disadvantages.asp</a:t>
            </a:r>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14</a:t>
            </a:fld>
            <a:endParaRPr lang="ru-RU" dirty="0"/>
          </a:p>
        </p:txBody>
      </p:sp>
    </p:spTree>
    <p:extLst>
      <p:ext uri="{BB962C8B-B14F-4D97-AF65-F5344CB8AC3E}">
        <p14:creationId xmlns:p14="http://schemas.microsoft.com/office/powerpoint/2010/main" val="17111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http://softwaretestingfundamentals.com/white-box-testing/</a:t>
            </a:r>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16</a:t>
            </a:fld>
            <a:endParaRPr lang="ru-RU" dirty="0"/>
          </a:p>
        </p:txBody>
      </p:sp>
    </p:spTree>
    <p:extLst>
      <p:ext uri="{BB962C8B-B14F-4D97-AF65-F5344CB8AC3E}">
        <p14:creationId xmlns:p14="http://schemas.microsoft.com/office/powerpoint/2010/main" val="2134568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http://en.wikipedia.org/wiki/Code_coverage</a:t>
            </a:r>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19</a:t>
            </a:fld>
            <a:endParaRPr lang="ru-RU" dirty="0"/>
          </a:p>
        </p:txBody>
      </p:sp>
    </p:spTree>
    <p:extLst>
      <p:ext uri="{BB962C8B-B14F-4D97-AF65-F5344CB8AC3E}">
        <p14:creationId xmlns:p14="http://schemas.microsoft.com/office/powerpoint/2010/main" val="2070044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http://en.wikipedia.org/wiki/Code_coverage</a:t>
            </a:r>
            <a:endParaRPr lang="ru-RU" dirty="0" smtClean="0"/>
          </a:p>
          <a:p>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20</a:t>
            </a:fld>
            <a:endParaRPr lang="ru-RU" dirty="0"/>
          </a:p>
        </p:txBody>
      </p:sp>
    </p:spTree>
    <p:extLst>
      <p:ext uri="{BB962C8B-B14F-4D97-AF65-F5344CB8AC3E}">
        <p14:creationId xmlns:p14="http://schemas.microsoft.com/office/powerpoint/2010/main" val="25105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Assume this function is a part of some bigger program and this program was run with some test suite.</a:t>
            </a:r>
          </a:p>
          <a:p>
            <a:r>
              <a:rPr lang="en-US" dirty="0" smtClean="0"/>
              <a:t>If during this execution function 'foo' was called at least once, then </a:t>
            </a:r>
            <a:r>
              <a:rPr lang="en-US" i="1" dirty="0" smtClean="0"/>
              <a:t>function coverage</a:t>
            </a:r>
            <a:r>
              <a:rPr lang="en-US" dirty="0" smtClean="0"/>
              <a:t> for this function is satisfied.</a:t>
            </a:r>
          </a:p>
          <a:p>
            <a:r>
              <a:rPr lang="en-US" i="1" dirty="0" smtClean="0"/>
              <a:t>Statement coverage</a:t>
            </a:r>
            <a:r>
              <a:rPr lang="en-US" dirty="0" smtClean="0"/>
              <a:t> for this function will be satisfied if it was called e.g. as foo(1,1), as in this case, every line in the function is executed including z = x;.</a:t>
            </a:r>
            <a:endParaRPr lang="ru-RU" dirty="0" smtClean="0"/>
          </a:p>
          <a:p>
            <a:endParaRPr lang="en-US" dirty="0" smtClean="0"/>
          </a:p>
          <a:p>
            <a:r>
              <a:rPr lang="en-US" dirty="0" smtClean="0"/>
              <a:t>Tests calling foo(1,1) and foo(0,1) will satisfy </a:t>
            </a:r>
            <a:r>
              <a:rPr lang="en-US" i="1" dirty="0" smtClean="0"/>
              <a:t>decision coverage</a:t>
            </a:r>
            <a:r>
              <a:rPr lang="en-US" dirty="0" smtClean="0"/>
              <a:t>, as in the first case the 2 if conditions are met and z = x; is executed, while in the second case, the first condition (x &gt; 0) is not satisfied, which makes the code z = x; not executed.</a:t>
            </a:r>
            <a:endParaRPr lang="ru-RU" dirty="0" smtClean="0"/>
          </a:p>
          <a:p>
            <a:endParaRPr lang="en-US" dirty="0" smtClean="0"/>
          </a:p>
          <a:p>
            <a:r>
              <a:rPr lang="en-US" i="1" dirty="0" smtClean="0"/>
              <a:t>Condition coverage</a:t>
            </a:r>
            <a:r>
              <a:rPr lang="en-US" dirty="0" smtClean="0"/>
              <a:t> can be satisfied with tests that call foo(1,1), foo(1,0) and foo(0,0). These are necessary as in the first two cases (x&gt;0) evaluates to true while in the third it evaluates false. At the same time, the first case makes (y&gt;0) true while the second and third make it false.</a:t>
            </a:r>
            <a:endParaRPr lang="ru-RU" dirty="0" smtClean="0"/>
          </a:p>
          <a:p>
            <a:endParaRPr lang="en-US" dirty="0" smtClean="0"/>
          </a:p>
          <a:p>
            <a:r>
              <a:rPr lang="en-US" i="1" dirty="0" smtClean="0"/>
              <a:t>Parameter Value coverage</a:t>
            </a:r>
            <a:r>
              <a:rPr lang="en-US" dirty="0" smtClean="0"/>
              <a:t> (PVC) is the idea that all common possible values for a parameter are tested. For example, a string could be any of these commonly: 1) null, 2) empty, 3) whitespace (space, tabs, new line), 4) valid string, 5) invalid string, 6) single-byte string, 7) double-byte string. Failure to test each possible parameter value may leave a bug. Testing only one of these could result in 100% code coverage as each line is covered, but only one of seven options are tested, there is only 14.2% PVC.</a:t>
            </a:r>
          </a:p>
          <a:p>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21</a:t>
            </a:fld>
            <a:endParaRPr lang="ru-RU" dirty="0"/>
          </a:p>
        </p:txBody>
      </p:sp>
    </p:spTree>
    <p:extLst>
      <p:ext uri="{BB962C8B-B14F-4D97-AF65-F5344CB8AC3E}">
        <p14:creationId xmlns:p14="http://schemas.microsoft.com/office/powerpoint/2010/main" val="3991955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http://en.wikipedia.org/wiki/Code_coverage</a:t>
            </a:r>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22</a:t>
            </a:fld>
            <a:endParaRPr lang="ru-RU" dirty="0"/>
          </a:p>
        </p:txBody>
      </p:sp>
    </p:spTree>
    <p:extLst>
      <p:ext uri="{BB962C8B-B14F-4D97-AF65-F5344CB8AC3E}">
        <p14:creationId xmlns:p14="http://schemas.microsoft.com/office/powerpoint/2010/main" val="4440211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http://softwaretestingfundamentals.com/gray-box-testing/</a:t>
            </a:r>
            <a:endParaRPr lang="ru-RU" dirty="0" smtClean="0"/>
          </a:p>
          <a:p>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26</a:t>
            </a:fld>
            <a:endParaRPr lang="ru-RU" dirty="0"/>
          </a:p>
        </p:txBody>
      </p:sp>
    </p:spTree>
    <p:extLst>
      <p:ext uri="{BB962C8B-B14F-4D97-AF65-F5344CB8AC3E}">
        <p14:creationId xmlns:p14="http://schemas.microsoft.com/office/powerpoint/2010/main" val="1318850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http://www.protesting.ru/testing/testdesign_practice.html</a:t>
            </a:r>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28</a:t>
            </a:fld>
            <a:endParaRPr lang="ru-RU" dirty="0"/>
          </a:p>
        </p:txBody>
      </p:sp>
    </p:spTree>
    <p:extLst>
      <p:ext uri="{BB962C8B-B14F-4D97-AF65-F5344CB8AC3E}">
        <p14:creationId xmlns:p14="http://schemas.microsoft.com/office/powerpoint/2010/main" val="3208917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http://en.wikipedia.org/wiki/Error_guessing</a:t>
            </a:r>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30</a:t>
            </a:fld>
            <a:endParaRPr lang="ru-RU" dirty="0"/>
          </a:p>
        </p:txBody>
      </p:sp>
    </p:spTree>
    <p:extLst>
      <p:ext uri="{BB962C8B-B14F-4D97-AF65-F5344CB8AC3E}">
        <p14:creationId xmlns:p14="http://schemas.microsoft.com/office/powerpoint/2010/main" val="1604157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a:buFontTx/>
              <a:buChar char="-"/>
            </a:pPr>
            <a:r>
              <a:rPr lang="en-US" sz="1200" kern="1200" dirty="0" smtClean="0">
                <a:solidFill>
                  <a:schemeClr val="tx1"/>
                </a:solidFill>
                <a:effectLst/>
                <a:latin typeface="+mn-lt"/>
                <a:ea typeface="+mn-ea"/>
                <a:cs typeface="+mn-cs"/>
              </a:rPr>
              <a:t>In principle, a coverage</a:t>
            </a: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based technique sets you up to run every</a:t>
            </a: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test of a given type. In practice, you probably </a:t>
            </a: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won't run </a:t>
            </a: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every</a:t>
            </a: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test of </a:t>
            </a: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any</a:t>
            </a: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type, but you might </a:t>
            </a: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measure your coverage of that type of testing.</a:t>
            </a:r>
            <a:endParaRPr lang="ru-RU" sz="1200" kern="1200" dirty="0" smtClean="0">
              <a:solidFill>
                <a:schemeClr val="tx1"/>
              </a:solidFill>
              <a:effectLst/>
              <a:latin typeface="+mn-lt"/>
              <a:ea typeface="+mn-ea"/>
              <a:cs typeface="+mn-cs"/>
            </a:endParaRPr>
          </a:p>
          <a:p>
            <a:pPr marL="171450" indent="-171450" rtl="0">
              <a:buFontTx/>
              <a:buChar char="-"/>
            </a:pPr>
            <a:endParaRPr lang="ru-RU"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There's a mystique in designing a technique around the type of person who tests. However, what they will actually do may have little to do with what you imagine will happen</a:t>
            </a:r>
          </a:p>
          <a:p>
            <a:pPr marL="0" indent="0" rtl="0">
              <a:buFontTx/>
              <a:buNone/>
            </a:pPr>
            <a:endParaRPr lang="ru-RU"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Risk-based testing starts from an idea of how the program could fail. Then design tests that try to expose problems of that type.</a:t>
            </a:r>
            <a:endParaRPr lang="ru-RU" sz="1200" kern="1200" dirty="0" smtClean="0">
              <a:solidFill>
                <a:schemeClr val="tx1"/>
              </a:solidFill>
              <a:effectLst/>
              <a:latin typeface="+mn-lt"/>
              <a:ea typeface="+mn-ea"/>
              <a:cs typeface="+mn-cs"/>
            </a:endParaRPr>
          </a:p>
          <a:p>
            <a:pPr rtl="0"/>
            <a:endParaRPr lang="ru-RU"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Because these focus on "how-to", these might be the techniques that most closely match the classical notion of a "technique.«</a:t>
            </a:r>
            <a:endParaRPr lang="ru-RU" sz="1200" kern="1200" dirty="0" smtClean="0">
              <a:solidFill>
                <a:schemeClr val="tx1"/>
              </a:solidFill>
              <a:effectLst/>
              <a:latin typeface="+mn-lt"/>
              <a:ea typeface="+mn-ea"/>
              <a:cs typeface="+mn-cs"/>
            </a:endParaRPr>
          </a:p>
          <a:p>
            <a:pPr rtl="0"/>
            <a:endParaRPr lang="ru-RU"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Any time you have a well-specified oracle, you can build a set of tests around that oracle. </a:t>
            </a:r>
            <a:endParaRPr lang="ru-RU" sz="1200" kern="1200" dirty="0" smtClean="0">
              <a:solidFill>
                <a:schemeClr val="tx1"/>
              </a:solidFill>
              <a:effectLst/>
              <a:latin typeface="+mn-lt"/>
              <a:ea typeface="+mn-ea"/>
              <a:cs typeface="+mn-cs"/>
            </a:endParaRPr>
          </a:p>
          <a:p>
            <a:pPr rtl="0"/>
            <a:endParaRPr lang="ru-RU"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You are doing document-focused testing if you run a set of tests primarily to collect data needed to fill out a form or create a clearly-structured report</a:t>
            </a:r>
            <a:endParaRPr lang="ru-RU" sz="1200" kern="1200" dirty="0" smtClean="0">
              <a:solidFill>
                <a:schemeClr val="tx1"/>
              </a:solidFill>
              <a:effectLst/>
              <a:latin typeface="+mn-lt"/>
              <a:ea typeface="+mn-ea"/>
              <a:cs typeface="+mn-cs"/>
            </a:endParaRPr>
          </a:p>
          <a:p>
            <a:pPr rtl="0"/>
            <a:endParaRPr lang="ru-RU"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marL="0" indent="0" rtl="0">
              <a:buFontTx/>
              <a:buNone/>
            </a:pPr>
            <a:endParaRPr lang="en-US" sz="1200" kern="1200" dirty="0" smtClean="0">
              <a:solidFill>
                <a:schemeClr val="tx1"/>
              </a:solidFill>
              <a:effectLst/>
              <a:latin typeface="+mn-lt"/>
              <a:ea typeface="+mn-ea"/>
              <a:cs typeface="+mn-cs"/>
            </a:endParaRPr>
          </a:p>
          <a:p>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31</a:t>
            </a:fld>
            <a:endParaRPr lang="ru-RU" dirty="0"/>
          </a:p>
        </p:txBody>
      </p:sp>
    </p:spTree>
    <p:extLst>
      <p:ext uri="{BB962C8B-B14F-4D97-AF65-F5344CB8AC3E}">
        <p14:creationId xmlns:p14="http://schemas.microsoft.com/office/powerpoint/2010/main" val="4072898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Do you have a test case that represents a </a:t>
            </a:r>
            <a:r>
              <a:rPr lang="en-US" sz="1200" i="1" kern="1200" dirty="0" smtClean="0">
                <a:solidFill>
                  <a:schemeClr val="tx1"/>
                </a:solidFill>
                <a:effectLst/>
                <a:latin typeface="+mn-lt"/>
                <a:ea typeface="+mn-ea"/>
                <a:cs typeface="+mn-cs"/>
              </a:rPr>
              <a:t>valid </a:t>
            </a:r>
            <a:r>
              <a:rPr lang="en-US" sz="1200" i="0" kern="1200" dirty="0" smtClean="0">
                <a:solidFill>
                  <a:schemeClr val="tx1"/>
                </a:solidFill>
                <a:effectLst/>
                <a:latin typeface="+mn-lt"/>
                <a:ea typeface="+mn-ea"/>
                <a:cs typeface="+mn-cs"/>
              </a:rPr>
              <a:t>scalene triangle? (Note that test cases such as 1,2,3 and 2,5,10 do not warrant a “yes” answer because there does not exist a triangle having these dimensions.)</a:t>
            </a:r>
            <a:br>
              <a:rPr lang="en-US" sz="120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2. </a:t>
            </a:r>
            <a:r>
              <a:rPr lang="en-US" sz="1200" i="0" kern="1200" dirty="0" smtClean="0">
                <a:solidFill>
                  <a:schemeClr val="tx1"/>
                </a:solidFill>
                <a:effectLst/>
                <a:latin typeface="+mn-lt"/>
                <a:ea typeface="+mn-ea"/>
                <a:cs typeface="+mn-cs"/>
              </a:rPr>
              <a:t>Do you have a test case that represents a valid equilateral triangle?</a:t>
            </a:r>
            <a:br>
              <a:rPr lang="en-US" sz="120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3. </a:t>
            </a:r>
            <a:r>
              <a:rPr lang="en-US" sz="1200" i="0" kern="1200" dirty="0" smtClean="0">
                <a:solidFill>
                  <a:schemeClr val="tx1"/>
                </a:solidFill>
                <a:effectLst/>
                <a:latin typeface="+mn-lt"/>
                <a:ea typeface="+mn-ea"/>
                <a:cs typeface="+mn-cs"/>
              </a:rPr>
              <a:t>Do you have a test case that represents a valid isosceles triangle? (Note that a test case representing 2,2,4 would not count because it is not a valid triangle.)</a:t>
            </a:r>
            <a:br>
              <a:rPr lang="en-US" sz="120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4. </a:t>
            </a:r>
            <a:r>
              <a:rPr lang="en-US" sz="1200" i="0" kern="1200" dirty="0" smtClean="0">
                <a:solidFill>
                  <a:schemeClr val="tx1"/>
                </a:solidFill>
                <a:effectLst/>
                <a:latin typeface="+mn-lt"/>
                <a:ea typeface="+mn-ea"/>
                <a:cs typeface="+mn-cs"/>
              </a:rPr>
              <a:t>Do you have at least three test cases that represent valid isosceles triangles such that you have tried all three permutations of two equal sides (such as, 3,3,4; 3,4,3; and 4,3,3)?</a:t>
            </a:r>
            <a:br>
              <a:rPr lang="en-US" sz="120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5. </a:t>
            </a:r>
            <a:r>
              <a:rPr lang="en-US" sz="1200" i="0" kern="1200" dirty="0" smtClean="0">
                <a:solidFill>
                  <a:schemeClr val="tx1"/>
                </a:solidFill>
                <a:effectLst/>
                <a:latin typeface="+mn-lt"/>
                <a:ea typeface="+mn-ea"/>
                <a:cs typeface="+mn-cs"/>
              </a:rPr>
              <a:t>Do you have a test case in which one side has a zero value?</a:t>
            </a:r>
            <a:br>
              <a:rPr lang="en-US" sz="120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6. </a:t>
            </a:r>
            <a:r>
              <a:rPr lang="en-US" sz="1200" i="0" kern="1200" dirty="0" smtClean="0">
                <a:solidFill>
                  <a:schemeClr val="tx1"/>
                </a:solidFill>
                <a:effectLst/>
                <a:latin typeface="+mn-lt"/>
                <a:ea typeface="+mn-ea"/>
                <a:cs typeface="+mn-cs"/>
              </a:rPr>
              <a:t>Do you have a test case in which one side has a negative value?</a:t>
            </a:r>
            <a:br>
              <a:rPr lang="en-US" sz="120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7. </a:t>
            </a:r>
            <a:r>
              <a:rPr lang="en-US" sz="1200" i="0" kern="1200" dirty="0" smtClean="0">
                <a:solidFill>
                  <a:schemeClr val="tx1"/>
                </a:solidFill>
                <a:effectLst/>
                <a:latin typeface="+mn-lt"/>
                <a:ea typeface="+mn-ea"/>
                <a:cs typeface="+mn-cs"/>
              </a:rPr>
              <a:t>Do you have a test case with three integers greater than zero such that the sum of two of the numbers is equal to the third? (That is, if the program said that 1,2,3 represents a scalene triangle, it would contain a bug.)</a:t>
            </a:r>
            <a:br>
              <a:rPr lang="en-US" sz="120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8. </a:t>
            </a:r>
            <a:r>
              <a:rPr lang="en-US" sz="1200" i="0" kern="1200" dirty="0" smtClean="0">
                <a:solidFill>
                  <a:schemeClr val="tx1"/>
                </a:solidFill>
                <a:effectLst/>
                <a:latin typeface="+mn-lt"/>
                <a:ea typeface="+mn-ea"/>
                <a:cs typeface="+mn-cs"/>
              </a:rPr>
              <a:t>Do you have at least three test cases in category 7 such that you have tried all three permutations where the length of one side is equal to the sum of the lengths of the other two sides (for example, 1,2,3; 1,3,2; and 3,1,2)?</a:t>
            </a:r>
            <a:br>
              <a:rPr lang="en-US" sz="120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9. </a:t>
            </a:r>
            <a:r>
              <a:rPr lang="en-US" sz="1200" i="0" kern="1200" dirty="0" smtClean="0">
                <a:solidFill>
                  <a:schemeClr val="tx1"/>
                </a:solidFill>
                <a:effectLst/>
                <a:latin typeface="+mn-lt"/>
                <a:ea typeface="+mn-ea"/>
                <a:cs typeface="+mn-cs"/>
              </a:rPr>
              <a:t>Do you have a test case with three integers greater than zero such that the sum of two of the numbers is less than the third (such as 1,2,4 or 12,15,30)?</a:t>
            </a:r>
            <a:br>
              <a:rPr lang="en-US" sz="120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10. </a:t>
            </a:r>
            <a:r>
              <a:rPr lang="en-US" sz="1200" i="0" kern="1200" dirty="0" smtClean="0">
                <a:solidFill>
                  <a:schemeClr val="tx1"/>
                </a:solidFill>
                <a:effectLst/>
                <a:latin typeface="+mn-lt"/>
                <a:ea typeface="+mn-ea"/>
                <a:cs typeface="+mn-cs"/>
              </a:rPr>
              <a:t>Do you have at least three test cases in category 9 such that you have tried all three permutations (for example, 1,2,4; 1,4,2; and 4,1,2)?</a:t>
            </a:r>
            <a:br>
              <a:rPr lang="en-US" sz="120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11. </a:t>
            </a:r>
            <a:r>
              <a:rPr lang="en-US" sz="1200" i="0" kern="1200" dirty="0" smtClean="0">
                <a:solidFill>
                  <a:schemeClr val="tx1"/>
                </a:solidFill>
                <a:effectLst/>
                <a:latin typeface="+mn-lt"/>
                <a:ea typeface="+mn-ea"/>
                <a:cs typeface="+mn-cs"/>
              </a:rPr>
              <a:t>Do you have a test case in which all sides are zero (0,0,0)?</a:t>
            </a:r>
            <a:br>
              <a:rPr lang="en-US" sz="120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12. </a:t>
            </a:r>
            <a:r>
              <a:rPr lang="en-US" sz="1200" i="0" kern="1200" dirty="0" smtClean="0">
                <a:solidFill>
                  <a:schemeClr val="tx1"/>
                </a:solidFill>
                <a:effectLst/>
                <a:latin typeface="+mn-lt"/>
                <a:ea typeface="+mn-ea"/>
                <a:cs typeface="+mn-cs"/>
              </a:rPr>
              <a:t>Do you have at least one test case specifying </a:t>
            </a:r>
            <a:r>
              <a:rPr lang="en-US" sz="1200" i="0" kern="1200" dirty="0" err="1" smtClean="0">
                <a:solidFill>
                  <a:schemeClr val="tx1"/>
                </a:solidFill>
                <a:effectLst/>
                <a:latin typeface="+mn-lt"/>
                <a:ea typeface="+mn-ea"/>
                <a:cs typeface="+mn-cs"/>
              </a:rPr>
              <a:t>noninteger</a:t>
            </a:r>
            <a:r>
              <a:rPr lang="en-US" sz="1200" i="0" kern="1200" dirty="0" smtClean="0">
                <a:solidFill>
                  <a:schemeClr val="tx1"/>
                </a:solidFill>
                <a:effectLst/>
                <a:latin typeface="+mn-lt"/>
                <a:ea typeface="+mn-ea"/>
                <a:cs typeface="+mn-cs"/>
              </a:rPr>
              <a:t> values (such as 2.5,3.5,5.5)?</a:t>
            </a:r>
            <a:br>
              <a:rPr lang="en-US" sz="120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13. </a:t>
            </a:r>
            <a:r>
              <a:rPr lang="en-US" sz="1200" i="0" kern="1200" dirty="0" smtClean="0">
                <a:solidFill>
                  <a:schemeClr val="tx1"/>
                </a:solidFill>
                <a:effectLst/>
                <a:latin typeface="+mn-lt"/>
                <a:ea typeface="+mn-ea"/>
                <a:cs typeface="+mn-cs"/>
              </a:rPr>
              <a:t>Do you have at least one test case specifying the wrong number of values (two rather than three integers, for example)?</a:t>
            </a:r>
            <a:br>
              <a:rPr lang="en-US" sz="120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14. </a:t>
            </a:r>
            <a:r>
              <a:rPr lang="en-US" sz="1200" i="0" kern="1200" dirty="0" smtClean="0">
                <a:solidFill>
                  <a:schemeClr val="tx1"/>
                </a:solidFill>
                <a:effectLst/>
                <a:latin typeface="+mn-lt"/>
                <a:ea typeface="+mn-ea"/>
                <a:cs typeface="+mn-cs"/>
              </a:rPr>
              <a:t>For each test case did you specify the expected output from the program in addition to the input values?</a:t>
            </a:r>
            <a:br>
              <a:rPr lang="en-US" sz="1200" i="0" kern="1200" dirty="0" smtClean="0">
                <a:solidFill>
                  <a:schemeClr val="tx1"/>
                </a:solidFill>
                <a:effectLst/>
                <a:latin typeface="+mn-lt"/>
                <a:ea typeface="+mn-ea"/>
                <a:cs typeface="+mn-cs"/>
              </a:rPr>
            </a:br>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2</a:t>
            </a:fld>
            <a:endParaRPr lang="ru-RU" dirty="0"/>
          </a:p>
        </p:txBody>
      </p:sp>
    </p:spTree>
    <p:extLst>
      <p:ext uri="{BB962C8B-B14F-4D97-AF65-F5344CB8AC3E}">
        <p14:creationId xmlns:p14="http://schemas.microsoft.com/office/powerpoint/2010/main" val="3899850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t>Function</a:t>
            </a:r>
            <a:r>
              <a:rPr lang="en-US" baseline="0" dirty="0" smtClean="0"/>
              <a:t> testing - </a:t>
            </a:r>
            <a:r>
              <a:rPr lang="en-US" sz="1200" kern="1200" dirty="0" smtClean="0">
                <a:solidFill>
                  <a:schemeClr val="tx1"/>
                </a:solidFill>
                <a:effectLst/>
                <a:latin typeface="+mn-lt"/>
                <a:ea typeface="+mn-ea"/>
                <a:cs typeface="+mn-cs"/>
              </a:rPr>
              <a:t>Test each feature or function on its own. </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FEATURE INTEGRATION TESTING - Test several features or functions together</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TOURS - A tour is a search through the product to create a collection of related information about the program</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Equivalence-class based testing makes testing more efficient by reducing redundancy of the tests</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In boundary-value testing, you partition the values of a variable into its equivalence classes and then test the upper and lower bounds of each equivalence class. </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The best representative of a partition (of the domain of a variable) is the one most likely to cause the program to fail a test</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Domain testing formalizes and generalizes equivalence class and boundary analysis:</a:t>
            </a:r>
          </a:p>
          <a:p>
            <a:pPr rtl="0"/>
            <a:r>
              <a:rPr lang="en-US" sz="1200" kern="1200" dirty="0" smtClean="0">
                <a:solidFill>
                  <a:schemeClr val="tx1"/>
                </a:solidFill>
                <a:effectLst/>
                <a:latin typeface="+mn-lt"/>
                <a:ea typeface="+mn-ea"/>
                <a:cs typeface="+mn-cs"/>
              </a:rPr>
              <a:t>•Partition the variable's domain into equivalence classes and test best representatives</a:t>
            </a:r>
          </a:p>
          <a:p>
            <a:pPr rtl="0"/>
            <a:r>
              <a:rPr lang="en-US" sz="1200" kern="1200" dirty="0" smtClean="0">
                <a:solidFill>
                  <a:schemeClr val="tx1"/>
                </a:solidFill>
                <a:effectLst/>
                <a:latin typeface="+mn-lt"/>
                <a:ea typeface="+mn-ea"/>
                <a:cs typeface="+mn-cs"/>
              </a:rPr>
              <a:t>•Test output domains as well as input domains</a:t>
            </a:r>
          </a:p>
          <a:p>
            <a:pPr rtl="0"/>
            <a:r>
              <a:rPr lang="en-US" sz="1200" kern="1200" dirty="0" smtClean="0">
                <a:solidFill>
                  <a:schemeClr val="tx1"/>
                </a:solidFill>
                <a:effectLst/>
                <a:latin typeface="+mn-lt"/>
                <a:ea typeface="+mn-ea"/>
                <a:cs typeface="+mn-cs"/>
              </a:rPr>
              <a:t>•Test secondary as well as primary dimensions</a:t>
            </a:r>
          </a:p>
          <a:p>
            <a:pPr rtl="0"/>
            <a:r>
              <a:rPr lang="en-US" sz="1200" kern="1200" dirty="0" smtClean="0">
                <a:solidFill>
                  <a:schemeClr val="tx1"/>
                </a:solidFill>
                <a:effectLst/>
                <a:latin typeface="+mn-lt"/>
                <a:ea typeface="+mn-ea"/>
                <a:cs typeface="+mn-cs"/>
              </a:rPr>
              <a:t>•Test consequences as well as input filters</a:t>
            </a:r>
          </a:p>
          <a:p>
            <a:pPr rtl="0"/>
            <a:r>
              <a:rPr lang="en-US" sz="1200" kern="1200" dirty="0" smtClean="0">
                <a:solidFill>
                  <a:schemeClr val="tx1"/>
                </a:solidFill>
                <a:effectLst/>
                <a:latin typeface="+mn-lt"/>
                <a:ea typeface="+mn-ea"/>
                <a:cs typeface="+mn-cs"/>
              </a:rPr>
              <a:t>•Test multidimensional variables and multiple variables together</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TEST IDEA CATALOGS You can develop a standard set of tests for a specific type of object (or risk) and reuse the set for similar things in this product and later products. </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All-pairs testing is the best-known multivariable technique. It is effective for testing many independent variables</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As a coverage-oriented technique, logical-expression testing attempts to check every decision in the program or a theoretically interesting subset</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Coverage: State-model testers often use specialized algorithms to walk the program through long paths that cover all sequences of length 2</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USER INTERFACE TESTING Focus on covering all the elements of the user interface (the dialogs, menus, pull-down lists, and all the other UI controls)</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SPECIFICATION-BASED TESTING  Coverage: Test every claim in the documents that guide testing</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REQUIREMENTS-BASED TESTING  What is called requirements-based testing is typically focused on written requirements. These are, of course, incomplete, subject to frequent change, and often incorrect</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COMPLIANCE-DRIVEN TESTING Coverage: Do every task needed to demonstrate compliance</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CONFIGURATION COVERAGE Configuration coverage is the percentage of configuration tests the program has passed compared to the number you plan to run. </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LOCALIZATION TESTING Coverage: Test against a list of localization-related changes and risks</a:t>
            </a: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32</a:t>
            </a:fld>
            <a:endParaRPr lang="ru-RU" dirty="0"/>
          </a:p>
        </p:txBody>
      </p:sp>
    </p:spTree>
    <p:extLst>
      <p:ext uri="{BB962C8B-B14F-4D97-AF65-F5344CB8AC3E}">
        <p14:creationId xmlns:p14="http://schemas.microsoft.com/office/powerpoint/2010/main" val="1037479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effectLst/>
                <a:latin typeface="+mn-lt"/>
                <a:ea typeface="+mn-ea"/>
                <a:cs typeface="+mn-cs"/>
              </a:rPr>
              <a:t>USER TESTING Testers: Users (ideally, representative of your market) or people who the company treats as surrogates for users</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ALPHA TESTING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Testers: Typically programmers and in-house testers who work closely with the programmers</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BETA TESTING Testers: Typically people external to the company (or at least external to the development group). Typically representative of the market or owners of market-relevant equipment</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BUG BASHES Testers: Typically employee </a:t>
            </a:r>
            <a:r>
              <a:rPr lang="en-US" sz="1200" kern="1200" dirty="0" err="1" smtClean="0">
                <a:solidFill>
                  <a:schemeClr val="tx1"/>
                </a:solidFill>
                <a:effectLst/>
                <a:latin typeface="+mn-lt"/>
                <a:ea typeface="+mn-ea"/>
                <a:cs typeface="+mn-cs"/>
              </a:rPr>
              <a:t>nontesters</a:t>
            </a:r>
            <a:r>
              <a:rPr lang="en-US" sz="1200" kern="1200" dirty="0" smtClean="0">
                <a:solidFill>
                  <a:schemeClr val="tx1"/>
                </a:solidFill>
                <a:effectLst/>
                <a:latin typeface="+mn-lt"/>
                <a:ea typeface="+mn-ea"/>
                <a:cs typeface="+mn-cs"/>
              </a:rPr>
              <a:t> or testers who aren't assigned to test this product</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SUBJECT-MATTER EXPERT TESTING Tester: Someone who is seen as highly knowledgeable about the product category or its risks</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PAIRED TESTING  Testers: Two people (testers and/or programmers) on the project team, testing together</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EATING YOUR OWN DOGFOOD Testers: In-house users who do real work with the software</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LOCALIZATION TESTING Testers: People from (or deeply familiar with) the target culture</a:t>
            </a: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33</a:t>
            </a:fld>
            <a:endParaRPr lang="ru-RU" dirty="0"/>
          </a:p>
        </p:txBody>
      </p:sp>
    </p:spTree>
    <p:extLst>
      <p:ext uri="{BB962C8B-B14F-4D97-AF65-F5344CB8AC3E}">
        <p14:creationId xmlns:p14="http://schemas.microsoft.com/office/powerpoint/2010/main" val="18282481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effectLst/>
                <a:latin typeface="+mn-lt"/>
                <a:ea typeface="+mn-ea"/>
                <a:cs typeface="+mn-cs"/>
              </a:rPr>
              <a:t>BOUNDARY TESTING Risk(s): Misclassification of a boundary case or mishandling of an equivalence class</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QUICKTESTS A </a:t>
            </a:r>
            <a:r>
              <a:rPr lang="en-US" sz="1200" kern="1200" dirty="0" err="1" smtClean="0">
                <a:solidFill>
                  <a:schemeClr val="tx1"/>
                </a:solidFill>
                <a:effectLst/>
                <a:latin typeface="+mn-lt"/>
                <a:ea typeface="+mn-ea"/>
                <a:cs typeface="+mn-cs"/>
              </a:rPr>
              <a:t>quicktest</a:t>
            </a:r>
            <a:r>
              <a:rPr lang="en-US" sz="1200" kern="1200" dirty="0" smtClean="0">
                <a:solidFill>
                  <a:schemeClr val="tx1"/>
                </a:solidFill>
                <a:effectLst/>
                <a:latin typeface="+mn-lt"/>
                <a:ea typeface="+mn-ea"/>
                <a:cs typeface="+mn-cs"/>
              </a:rPr>
              <a:t> is an inexpensive test, optimized for a common type of software error, that requires little time or product-specific preparation or knowledge to perform.</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CONSTRAINTS  A constraint is a limit on what the program can handle.</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LOGICAL EXPRESSIONS logical-expression testing by considering common mistakes in designing/coding a series of decisions.</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STRESS TESTING </a:t>
            </a:r>
            <a:r>
              <a:rPr lang="en-US" sz="1200" kern="1200" dirty="0" err="1" smtClean="0">
                <a:solidFill>
                  <a:schemeClr val="tx1"/>
                </a:solidFill>
                <a:effectLst/>
                <a:latin typeface="+mn-lt"/>
                <a:ea typeface="+mn-ea"/>
                <a:cs typeface="+mn-cs"/>
              </a:rPr>
              <a:t>Testing</a:t>
            </a:r>
            <a:r>
              <a:rPr lang="en-US" sz="1200" kern="1200" dirty="0" smtClean="0">
                <a:solidFill>
                  <a:schemeClr val="tx1"/>
                </a:solidFill>
                <a:effectLst/>
                <a:latin typeface="+mn-lt"/>
                <a:ea typeface="+mn-ea"/>
                <a:cs typeface="+mn-cs"/>
              </a:rPr>
              <a:t> designed and intended to overwhelm the product, forcing it to fail</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LOAD TESTING Risks: Inappropriate responses to high demands or low resources.</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PERFORMANCE TESTING Risks: Program runs too slowly, handles some specific tasks too slowly, or changes time characteristics because of a maintenance error</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HISTORY-BASED TESTING Risks: Old bugs reappear.</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RISK-BASED MULTIVARIABLE TESTING Risks: Inappropriate interactions between variables (including configuration or system variables) </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CONFIGURATION/ COMPATIBILITY TESTING Risk: Incompatibility with hardware, software, or the system environment</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INTEROPERABILITY TESTING</a:t>
            </a:r>
          </a:p>
          <a:p>
            <a:pPr rtl="0"/>
            <a:r>
              <a:rPr lang="en-US" sz="1200" kern="1200" dirty="0" smtClean="0">
                <a:solidFill>
                  <a:schemeClr val="tx1"/>
                </a:solidFill>
                <a:effectLst/>
                <a:latin typeface="+mn-lt"/>
                <a:ea typeface="+mn-ea"/>
                <a:cs typeface="+mn-cs"/>
              </a:rPr>
              <a:t>Difference between compatibility testing and interoperability testing:</a:t>
            </a:r>
          </a:p>
          <a:p>
            <a:pPr rtl="0"/>
            <a:r>
              <a:rPr lang="en-US" sz="1200" kern="1200" dirty="0" smtClean="0">
                <a:solidFill>
                  <a:schemeClr val="tx1"/>
                </a:solidFill>
                <a:effectLst/>
                <a:latin typeface="+mn-lt"/>
                <a:ea typeface="+mn-ea"/>
                <a:cs typeface="+mn-cs"/>
              </a:rPr>
              <a:t>•Compatibility—with software or hardware that are part of the system under test</a:t>
            </a:r>
          </a:p>
          <a:p>
            <a:pPr rtl="0"/>
            <a:r>
              <a:rPr lang="en-US" sz="1200" kern="1200" dirty="0" smtClean="0">
                <a:solidFill>
                  <a:schemeClr val="tx1"/>
                </a:solidFill>
                <a:effectLst/>
                <a:latin typeface="+mn-lt"/>
                <a:ea typeface="+mn-ea"/>
                <a:cs typeface="+mn-cs"/>
              </a:rPr>
              <a:t>•Interoperability—with software or hardware external to the system under test </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USABILITY TESTING Risks: Software is unusable for some members of the intended user community.</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LONG-SEQUENCE REGRESSION  A program passes a set of tests. Then test the same build of the same software with the same tests, run many times in a random order. This is long-sequence regression testing</a:t>
            </a: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34</a:t>
            </a:fld>
            <a:endParaRPr lang="ru-RU" dirty="0"/>
          </a:p>
        </p:txBody>
      </p:sp>
    </p:spTree>
    <p:extLst>
      <p:ext uri="{BB962C8B-B14F-4D97-AF65-F5344CB8AC3E}">
        <p14:creationId xmlns:p14="http://schemas.microsoft.com/office/powerpoint/2010/main" val="2942961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effectLst/>
                <a:latin typeface="+mn-lt"/>
                <a:ea typeface="+mn-ea"/>
                <a:cs typeface="+mn-cs"/>
              </a:rPr>
              <a:t>GUERILLA TESTING Exploratory tests that are usually time-boxed and done by an experienced explorer: The goal is a fast and vicious attack on some part of the program</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ALL-PAIRS TESTING Activity: following the algorithms (or using tools) to generate tests that meet this criterion. </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RANDOM TESTING Activity: Drive test decisions with a random number generator</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USE CASES Activity: The tester creates sequence diagrams (behavior models) and runs tests that trace down the paths of the diagrams</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SCENARIO TESTING Activity: Creating a story (or a related-family of stories) and a test that expresses it. </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INSTALLATION TESTING</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REGRESSION TESTING Activity: Do the same boring tests over and over. Or write and fix and fix and fix and fix and fix and fix "automation" code to do the same test over and over</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LONG SEQUENCE TESTING Activity: Creating software to execute LSTs, with diagnostics to help troubleshoot the failures they trigger</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DUMB MONKEY TESTING Activity: Random state-transition tests programmed to run-until-crash.</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PERFORMANCE TESTING Activity: Code and execute input streams and execution-timing monitors</a:t>
            </a: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35</a:t>
            </a:fld>
            <a:endParaRPr lang="ru-RU" dirty="0"/>
          </a:p>
        </p:txBody>
      </p:sp>
    </p:spTree>
    <p:extLst>
      <p:ext uri="{BB962C8B-B14F-4D97-AF65-F5344CB8AC3E}">
        <p14:creationId xmlns:p14="http://schemas.microsoft.com/office/powerpoint/2010/main" val="2458393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effectLst/>
                <a:latin typeface="+mn-lt"/>
                <a:ea typeface="+mn-ea"/>
                <a:cs typeface="+mn-cs"/>
              </a:rPr>
              <a:t>FUNCTION EQUIVALENCE TESTING "Function equivalence tests compare two programs' evaluation of the same ... function." </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MATHEMATICAL ORACLE You can often derive a predicted value from the mathematical attributes of the software under test.</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CONSTRAINT CHECKS Check whether some output of the program is impossible (</a:t>
            </a:r>
            <a:r>
              <a:rPr lang="en-US" sz="1200" kern="1200" dirty="0" smtClean="0">
                <a:solidFill>
                  <a:schemeClr val="tx1"/>
                </a:solidFill>
                <a:effectLst/>
                <a:latin typeface="+mn-lt"/>
                <a:ea typeface="+mn-ea"/>
                <a:cs typeface="+mn-cs"/>
                <a:sym typeface="Wingdings" panose="05000000000000000000" pitchFamily="2" charset="2"/>
              </a:rPr>
              <a:t>example </a:t>
            </a:r>
            <a:r>
              <a:rPr lang="en-US" sz="1200" kern="1200" dirty="0" smtClean="0">
                <a:solidFill>
                  <a:schemeClr val="tx1"/>
                </a:solidFill>
                <a:effectLst/>
                <a:latin typeface="+mn-lt"/>
                <a:ea typeface="+mn-ea"/>
                <a:cs typeface="+mn-cs"/>
              </a:rPr>
              <a:t>An American postal code can't be 6 digits)</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SELF-VERIFYING DATA Embed the correct test result in a set of test data</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COMPARISON WITH SAVED  RESULTS Regression testing is the most common example of a technique built around saved results</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COMPARISON WITH SPECIFICATIONS OR OTHER AUTHORITATIVE DOCUMENTS  Specification-based testing checks the product against every factual claim made about the product in the specification or any other document that the program must verify against</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DIAGNOSTICS-BASED TESTING As part of the normal (or test-customized) operation of the program, the program runs diagnostics. If the test triggers an unusual state, the program reports a diagnostic issue</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VERIFIABLE STATE MODELS</a:t>
            </a: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36</a:t>
            </a:fld>
            <a:endParaRPr lang="ru-RU" dirty="0"/>
          </a:p>
        </p:txBody>
      </p:sp>
    </p:spTree>
    <p:extLst>
      <p:ext uri="{BB962C8B-B14F-4D97-AF65-F5344CB8AC3E}">
        <p14:creationId xmlns:p14="http://schemas.microsoft.com/office/powerpoint/2010/main" val="327082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effectLst/>
                <a:latin typeface="+mn-lt"/>
                <a:ea typeface="+mn-ea"/>
                <a:cs typeface="+mn-cs"/>
              </a:rPr>
              <a:t>BUILD VERIFICATION BVT is focused around a desired result: Determine whether the build is complete enough and stable enough to warrant more thorough testing.</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CONFIRMATION TESTING Test groups might run a carefully designed suite of confirmation tests when their company is required to demonstrate that the program has certain characteristics or operates in a certain way</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USER ACCEPTANCE TESTING</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CERTIFICATION TESTING The test group might be required to certify (attest in writing) that the product has specific characteristics. </a:t>
            </a: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37</a:t>
            </a:fld>
            <a:endParaRPr lang="ru-RU" dirty="0"/>
          </a:p>
        </p:txBody>
      </p:sp>
    </p:spTree>
    <p:extLst>
      <p:ext uri="{BB962C8B-B14F-4D97-AF65-F5344CB8AC3E}">
        <p14:creationId xmlns:p14="http://schemas.microsoft.com/office/powerpoint/2010/main" val="642916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http://www.sqatester.com/methodology/PositiveandNegativeTesting.htm</a:t>
            </a:r>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3</a:t>
            </a:fld>
            <a:endParaRPr lang="ru-RU" dirty="0"/>
          </a:p>
        </p:txBody>
      </p:sp>
    </p:spTree>
    <p:extLst>
      <p:ext uri="{BB962C8B-B14F-4D97-AF65-F5344CB8AC3E}">
        <p14:creationId xmlns:p14="http://schemas.microsoft.com/office/powerpoint/2010/main" val="2208938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http://softwaretestingfundamentals.com/black-box-testing/</a:t>
            </a:r>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4</a:t>
            </a:fld>
            <a:endParaRPr lang="ru-RU" dirty="0"/>
          </a:p>
        </p:txBody>
      </p:sp>
    </p:spTree>
    <p:extLst>
      <p:ext uri="{BB962C8B-B14F-4D97-AF65-F5344CB8AC3E}">
        <p14:creationId xmlns:p14="http://schemas.microsoft.com/office/powerpoint/2010/main" val="961006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7</a:t>
            </a:fld>
            <a:endParaRPr lang="ru-RU" dirty="0"/>
          </a:p>
        </p:txBody>
      </p:sp>
    </p:spTree>
    <p:extLst>
      <p:ext uri="{BB962C8B-B14F-4D97-AF65-F5344CB8AC3E}">
        <p14:creationId xmlns:p14="http://schemas.microsoft.com/office/powerpoint/2010/main" val="451608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ru.wikipedia.org/wiki/%D0%A2%D0%B5%D1%81%D1%82%D0%B8%D1%80%D0%BE%D0%B2%D0%B0%D0%BD%D0%B8%D0%B5_%D0%BF%D0%BE_%D1%81%D1%82%D1%80%D0%B0%D1%82%D0%B5%D0%B3%D0%B8%D0%B8_%D1%87%D1%91%D1%80%D0%BD%D0%BE%D0%B3%D0%BE_%D1%8F%D1%89%D0%B8%D0%BA%D0%B0#.D0.AD.D0.BA.D0.B2.D0.B8.D0.B2.D0.B0.D0.BB.D0.B5.D0.BD.D1.82.D0.BD.D0.BE.D0.B5_.D1.80.D0.B0.D0.B7.D0.B1.D0.B8.D0.B5.D0.BD.D0.B8.D0.B5</a:t>
            </a:r>
            <a:endParaRPr lang="ru-RU" dirty="0" smtClean="0"/>
          </a:p>
          <a:p>
            <a:endParaRPr lang="ru-RU" dirty="0" smtClean="0"/>
          </a:p>
          <a:p>
            <a:r>
              <a:rPr lang="en-US" dirty="0" smtClean="0"/>
              <a:t>http://testingforall.com/blog/?p=209</a:t>
            </a:r>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8</a:t>
            </a:fld>
            <a:endParaRPr lang="ru-RU" dirty="0"/>
          </a:p>
        </p:txBody>
      </p:sp>
    </p:spTree>
    <p:extLst>
      <p:ext uri="{BB962C8B-B14F-4D97-AF65-F5344CB8AC3E}">
        <p14:creationId xmlns:p14="http://schemas.microsoft.com/office/powerpoint/2010/main" val="2350207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ru.wikipedia.org/wiki/%D0%A2%D0%B5%D1%81%D1%82%D0%B8%D1%80%D0%BE%D0%B2%D0%B0%D0%BD%D0%B8%D0%B5_%D0%BF%D0%BE_%D1%81%D1%82%D1%80%D0%B0%D1%82%D0%B5%D0%B3%D0%B8%D0%B8_%D1%87%D1%91%D1%80%D0%BD%D0%BE%D0%B3%D0%BE_%D1%8F%D1%89%D0%B8%D0%BA%D0%B0#.D0.AD.D0.BA.D0.B2.D0.B8.D0.B2.D0.B0.D0.BB.D0.B5.D0.BD.D1.82.D0.BD.D0.BE.D0.B5_.D1.80.D0.B0.D0.B7.D0.B1.D0.B8.D0.B5.D0.BD.D0.B8.D0.B5</a:t>
            </a:r>
            <a:endParaRPr lang="ru-RU" dirty="0" smtClean="0"/>
          </a:p>
          <a:p>
            <a:endParaRPr lang="ru-RU" dirty="0" smtClean="0"/>
          </a:p>
          <a:p>
            <a:r>
              <a:rPr lang="en-US" dirty="0" smtClean="0"/>
              <a:t>http://testingforall.com/blog/?p=209</a:t>
            </a:r>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9</a:t>
            </a:fld>
            <a:endParaRPr lang="ru-RU" dirty="0"/>
          </a:p>
        </p:txBody>
      </p:sp>
    </p:spTree>
    <p:extLst>
      <p:ext uri="{BB962C8B-B14F-4D97-AF65-F5344CB8AC3E}">
        <p14:creationId xmlns:p14="http://schemas.microsoft.com/office/powerpoint/2010/main" val="2350207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http://www.cs.swan.ac.uk/~csmarkus/CS339/presentations/20061201_Davies_Equivalence_Class_Testing.pdf</a:t>
            </a:r>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10</a:t>
            </a:fld>
            <a:endParaRPr lang="ru-RU" dirty="0"/>
          </a:p>
        </p:txBody>
      </p:sp>
    </p:spTree>
    <p:extLst>
      <p:ext uri="{BB962C8B-B14F-4D97-AF65-F5344CB8AC3E}">
        <p14:creationId xmlns:p14="http://schemas.microsoft.com/office/powerpoint/2010/main" val="2350207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12</a:t>
            </a:fld>
            <a:endParaRPr lang="ru-RU" dirty="0"/>
          </a:p>
        </p:txBody>
      </p:sp>
    </p:spTree>
    <p:extLst>
      <p:ext uri="{BB962C8B-B14F-4D97-AF65-F5344CB8AC3E}">
        <p14:creationId xmlns:p14="http://schemas.microsoft.com/office/powerpoint/2010/main" val="33449679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5" name="Picture 4" descr="int_lookins_hrz_rgb_wht_24.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436572" y="2020037"/>
            <a:ext cx="1969926" cy="579489"/>
          </a:xfrm>
          <a:prstGeom prst="rect">
            <a:avLst/>
          </a:prstGeom>
        </p:spPr>
      </p:pic>
      <p:sp>
        <p:nvSpPr>
          <p:cNvPr id="2" name="Title 1"/>
          <p:cNvSpPr>
            <a:spLocks noGrp="1"/>
          </p:cNvSpPr>
          <p:nvPr>
            <p:ph type="ctrTitle" hasCustomPrompt="1"/>
          </p:nvPr>
        </p:nvSpPr>
        <p:spPr>
          <a:xfrm>
            <a:off x="470739" y="2961596"/>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651630"/>
            <a:ext cx="6330212" cy="1233813"/>
          </a:xfrm>
        </p:spPr>
        <p:txBody>
          <a:bodyPr lIns="0" rIns="0">
            <a:normAutofit/>
          </a:bodyPr>
          <a:lstStyle>
            <a:lvl1pPr marL="0" indent="0" algn="l">
              <a:buNone/>
              <a:defRPr sz="1600" baseline="0">
                <a:solidFill>
                  <a:schemeClr val="bg1"/>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pic>
        <p:nvPicPr>
          <p:cNvPr id="1027" name="Picture 3" descr="W:\Clients\Intel\PRODUCTION\2012_13_Production\ASSETS_LOGOS_2012-13\Assets_Complete_2012-13\ PEEL AWAY\Intel_Peels\Intel_Peels_RGB\Peel_rgb_png\peel_rt_btm_drkBlue_rgb_2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91" y="5394579"/>
            <a:ext cx="1892808" cy="1463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717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371696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pic>
        <p:nvPicPr>
          <p:cNvPr id="8" name="Picture 7"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3331366" y="2606019"/>
            <a:ext cx="2606040" cy="1646573"/>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3/17/2016</a:t>
            </a:fld>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4136368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pic>
        <p:nvPicPr>
          <p:cNvPr id="9" name="Picture 8"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445773" y="1826809"/>
            <a:ext cx="1252119" cy="791126"/>
          </a:xfrm>
          <a:prstGeom prst="rect">
            <a:avLst/>
          </a:prstGeom>
        </p:spPr>
      </p:pic>
      <p:sp>
        <p:nvSpPr>
          <p:cNvPr id="2" name="Title 1"/>
          <p:cNvSpPr>
            <a:spLocks noGrp="1"/>
          </p:cNvSpPr>
          <p:nvPr>
            <p:ph type="ctrTitle" hasCustomPrompt="1"/>
          </p:nvPr>
        </p:nvSpPr>
        <p:spPr>
          <a:xfrm>
            <a:off x="470739" y="3140900"/>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830934"/>
            <a:ext cx="6330212" cy="1233813"/>
          </a:xfrm>
        </p:spPr>
        <p:txBody>
          <a:bodyPr lIns="0" rIns="0">
            <a:normAutofit/>
          </a:bodyPr>
          <a:lstStyle>
            <a:lvl1pPr marL="0" indent="0" algn="l">
              <a:buNone/>
              <a:defRPr sz="1600" baseline="0">
                <a:solidFill>
                  <a:srgbClr val="FFDA00"/>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5" name="Freeform 4"/>
          <p:cNvSpPr/>
          <p:nvPr/>
        </p:nvSpPr>
        <p:spPr>
          <a:xfrm>
            <a:off x="-10368" y="0"/>
            <a:ext cx="9158557" cy="911412"/>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557" h="911412">
                <a:moveTo>
                  <a:pt x="522" y="0"/>
                </a:moveTo>
                <a:cubicBezTo>
                  <a:pt x="-1968" y="301314"/>
                  <a:pt x="5386" y="609241"/>
                  <a:pt x="2896" y="910555"/>
                </a:cubicBezTo>
                <a:lnTo>
                  <a:pt x="5396661" y="911412"/>
                </a:lnTo>
                <a:lnTo>
                  <a:pt x="5912132" y="597647"/>
                </a:lnTo>
                <a:lnTo>
                  <a:pt x="9154366" y="595274"/>
                </a:lnTo>
                <a:cubicBezTo>
                  <a:pt x="9156856" y="393568"/>
                  <a:pt x="9156067" y="201706"/>
                  <a:pt x="9158557" y="0"/>
                </a:cubicBezTo>
                <a:lnTo>
                  <a:pt x="522"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8132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2pPr>
              <a:defRPr sz="2200"/>
            </a:lvl2pPr>
            <a:lvl3pPr>
              <a:defRPr sz="2200"/>
            </a:lvl3pPr>
          </a:lstStyle>
          <a:p>
            <a:pPr lvl="0"/>
            <a:r>
              <a:rPr lang="en-US" dirty="0" smtClean="0"/>
              <a:t>22pt Medium Sub Line</a:t>
            </a:r>
          </a:p>
          <a:p>
            <a:pPr lvl="1"/>
            <a:r>
              <a:rPr lang="en-US" dirty="0" smtClean="0"/>
              <a:t>22pt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585118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1pPr marL="0" marR="0" indent="0" algn="l" defTabSz="457200" rtl="0" eaLnBrk="1" fontAlgn="auto" latinLnBrk="0" hangingPunct="1">
              <a:lnSpc>
                <a:spcPct val="100000"/>
              </a:lnSpc>
              <a:spcBef>
                <a:spcPts val="1200"/>
              </a:spcBef>
              <a:spcAft>
                <a:spcPts val="0"/>
              </a:spcAft>
              <a:buClrTx/>
              <a:buSzTx/>
              <a:buFont typeface="Arial"/>
              <a:buNone/>
              <a:tabLst/>
              <a:defRPr lang="ro-RO" sz="2200" b="0" i="0" u="none" strike="noStrike" baseline="0" smtClean="0"/>
            </a:lvl1pPr>
            <a:lvl2pPr>
              <a:defRPr sz="1800">
                <a:solidFill>
                  <a:schemeClr val="tx2"/>
                </a:solidFill>
              </a:defRPr>
            </a:lvl2pPr>
            <a:lvl3pPr>
              <a:defRPr sz="1800">
                <a:solidFill>
                  <a:schemeClr val="tx2"/>
                </a:solidFill>
              </a:defRPr>
            </a:lvl3pPr>
            <a:lvl4pPr>
              <a:defRPr>
                <a:solidFill>
                  <a:schemeClr val="tx2"/>
                </a:solidFill>
              </a:defRPr>
            </a:lvl4pPr>
            <a:lvl5pPr>
              <a:defRPr>
                <a:solidFill>
                  <a:schemeClr val="tx2"/>
                </a:solidFill>
              </a:defRPr>
            </a:lvl5pPr>
          </a:lstStyle>
          <a:p>
            <a:r>
              <a:rPr lang="ro-RO" sz="2200" b="0" i="0" u="none" strike="noStrike" baseline="0" dirty="0" smtClean="0">
                <a:solidFill>
                  <a:srgbClr val="007CC5"/>
                </a:solidFill>
                <a:latin typeface="Neo Sans Intel"/>
              </a:rPr>
              <a:t>22pt Regular as dicaernam nos res deli que prae doluptatur, explabo. Optatem porpori onserferunte eruptatis accatur? Aquunt utemquo tem. Itatemqui aut ut qui rempore veli que doluptat pore vel mos anihillaut magnisque volumque nam vollo inctecto et lisit pre.</a:t>
            </a:r>
            <a:r>
              <a:rPr lang="en-US" dirty="0" smtClean="0"/>
              <a:t> </a:t>
            </a:r>
          </a:p>
          <a:p>
            <a:pPr lvl="1"/>
            <a:r>
              <a:rPr lang="en-US" dirty="0" smtClean="0"/>
              <a:t>18pt Regular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7584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0" i="0" u="none" strike="noStrike" baseline="0" smtClean="0"/>
            </a:lvl1pPr>
          </a:lstStyle>
          <a:p>
            <a:r>
              <a:rPr lang="en-US" dirty="0" smtClean="0"/>
              <a:t>36pt Light headline</a:t>
            </a:r>
            <a:endParaRPr lang="en-US" dirty="0"/>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accent2"/>
                </a:solidFill>
                <a:latin typeface="Neo Sans Intel Light"/>
                <a:cs typeface="Neo Sans Intel Light"/>
              </a:defRPr>
            </a:lvl1pPr>
            <a:lvl2pPr marL="400050" indent="-225425">
              <a:buFont typeface="Lucida Grande"/>
              <a:buChar char="−"/>
              <a:defRPr sz="1600">
                <a:latin typeface="Neo Sans Intel Medium"/>
                <a:cs typeface="Neo Sans Intel Medium"/>
              </a:defRPr>
            </a:lvl2pPr>
            <a:lvl3pPr marL="685800" indent="-228600">
              <a:defRPr sz="1200"/>
            </a:lvl3pPr>
            <a:lvl4pPr>
              <a:defRPr sz="1100"/>
            </a:lvl4pPr>
            <a:lvl5pPr>
              <a:defRPr sz="1050"/>
            </a:lvl5pPr>
          </a:lstStyle>
          <a:p>
            <a:pPr lvl="0"/>
            <a:r>
              <a:rPr lang="en-US" dirty="0" smtClean="0"/>
              <a:t>50pt Light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929465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2" y="3681546"/>
            <a:ext cx="8220076" cy="2352782"/>
          </a:xfrm>
        </p:spPr>
        <p:txBody>
          <a:bodyPr anchor="t" anchorCtr="0"/>
          <a:lstStyle>
            <a:lvl1pPr marL="173038" indent="-173038">
              <a:defRPr sz="3600" baseline="0">
                <a:solidFill>
                  <a:schemeClr val="accent1"/>
                </a:solidFill>
                <a:latin typeface="Neo Sans Intel Light"/>
                <a:cs typeface="Neo Sans Intel Light"/>
              </a:defRPr>
            </a:lvl1pPr>
            <a:lvl2pPr marL="0" indent="0">
              <a:buFont typeface="Lucida Grande"/>
              <a:buNone/>
              <a:defRPr sz="1600">
                <a:solidFill>
                  <a:schemeClr val="accent2"/>
                </a:solidFill>
                <a:latin typeface="Neo Sans Intel Medium"/>
                <a:cs typeface="Neo Sans Intel Medium"/>
              </a:defRPr>
            </a:lvl2pPr>
            <a:lvl3pPr marL="685800" indent="-228600">
              <a:defRPr sz="1200"/>
            </a:lvl3pPr>
            <a:lvl4pPr>
              <a:defRPr sz="1100"/>
            </a:lvl4pPr>
            <a:lvl5pPr>
              <a:defRPr sz="1050"/>
            </a:lvl5pPr>
          </a:lstStyle>
          <a:p>
            <a:pPr lvl="1"/>
            <a:r>
              <a:rPr lang="en-US" dirty="0" smtClean="0"/>
              <a:t>16 point medium subhead</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hasCustomPrompt="1"/>
          </p:nvPr>
        </p:nvSpPr>
        <p:spPr>
          <a:xfrm>
            <a:off x="457200" y="682625"/>
            <a:ext cx="8229600" cy="2844173"/>
          </a:xfrm>
        </p:spPr>
        <p:txBody>
          <a:bodyPr anchor="b" anchorCtr="0"/>
          <a:lstStyle/>
          <a:p>
            <a:pPr lvl="0"/>
            <a:r>
              <a:rPr lang="en-US" dirty="0" smtClean="0"/>
              <a:t>36pt Light Text</a:t>
            </a:r>
          </a:p>
        </p:txBody>
      </p:sp>
    </p:spTree>
    <p:extLst>
      <p:ext uri="{BB962C8B-B14F-4D97-AF65-F5344CB8AC3E}">
        <p14:creationId xmlns:p14="http://schemas.microsoft.com/office/powerpoint/2010/main" val="18256337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Blue Section Break">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159448"/>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3670233"/>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11101123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Blue Section Break Image">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871402"/>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4382187"/>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38437621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199" y="1689996"/>
            <a:ext cx="4032621"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966" y="1689996"/>
            <a:ext cx="3946833"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62063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reeform 11"/>
          <p:cNvSpPr/>
          <p:nvPr/>
        </p:nvSpPr>
        <p:spPr>
          <a:xfrm>
            <a:off x="0" y="6404405"/>
            <a:ext cx="9150839" cy="456141"/>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 name="connsiteX0" fmla="*/ 9168064 w 9168064"/>
              <a:gd name="connsiteY0" fmla="*/ 2547 h 453595"/>
              <a:gd name="connsiteX1" fmla="*/ 8352851 w 9168064"/>
              <a:gd name="connsiteY1" fmla="*/ 0 h 453595"/>
              <a:gd name="connsiteX2" fmla="*/ 7829490 w 9168064"/>
              <a:gd name="connsiteY2" fmla="*/ 307049 h 453595"/>
              <a:gd name="connsiteX3" fmla="*/ 0 w 9168064"/>
              <a:gd name="connsiteY3" fmla="*/ 300070 h 453595"/>
              <a:gd name="connsiteX4" fmla="*/ 0 w 9168064"/>
              <a:gd name="connsiteY4" fmla="*/ 453595 h 453595"/>
              <a:gd name="connsiteX5" fmla="*/ 9162317 w 9168064"/>
              <a:gd name="connsiteY5" fmla="*/ 446616 h 453595"/>
              <a:gd name="connsiteX6" fmla="*/ 9168064 w 9168064"/>
              <a:gd name="connsiteY6" fmla="*/ 2547 h 453595"/>
              <a:gd name="connsiteX0" fmla="*/ 9168064 w 9168064"/>
              <a:gd name="connsiteY0" fmla="*/ 2547 h 456141"/>
              <a:gd name="connsiteX1" fmla="*/ 8352851 w 9168064"/>
              <a:gd name="connsiteY1" fmla="*/ 0 h 456141"/>
              <a:gd name="connsiteX2" fmla="*/ 7829490 w 9168064"/>
              <a:gd name="connsiteY2" fmla="*/ 307049 h 456141"/>
              <a:gd name="connsiteX3" fmla="*/ 0 w 9168064"/>
              <a:gd name="connsiteY3" fmla="*/ 300070 h 456141"/>
              <a:gd name="connsiteX4" fmla="*/ 0 w 9168064"/>
              <a:gd name="connsiteY4" fmla="*/ 453595 h 456141"/>
              <a:gd name="connsiteX5" fmla="*/ 9155954 w 9168064"/>
              <a:gd name="connsiteY5" fmla="*/ 456141 h 456141"/>
              <a:gd name="connsiteX6" fmla="*/ 9168064 w 9168064"/>
              <a:gd name="connsiteY6" fmla="*/ 2547 h 456141"/>
              <a:gd name="connsiteX0" fmla="*/ 9168064 w 9169169"/>
              <a:gd name="connsiteY0" fmla="*/ 2547 h 456141"/>
              <a:gd name="connsiteX1" fmla="*/ 8352851 w 9169169"/>
              <a:gd name="connsiteY1" fmla="*/ 0 h 456141"/>
              <a:gd name="connsiteX2" fmla="*/ 7829490 w 9169169"/>
              <a:gd name="connsiteY2" fmla="*/ 307049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9169" h="456141">
                <a:moveTo>
                  <a:pt x="9168064" y="2547"/>
                </a:moveTo>
                <a:lnTo>
                  <a:pt x="8352851" y="0"/>
                </a:lnTo>
                <a:lnTo>
                  <a:pt x="7829490" y="307049"/>
                </a:lnTo>
                <a:lnTo>
                  <a:pt x="0" y="300070"/>
                </a:lnTo>
                <a:lnTo>
                  <a:pt x="0" y="453595"/>
                </a:lnTo>
                <a:lnTo>
                  <a:pt x="9168679" y="456141"/>
                </a:lnTo>
                <a:cubicBezTo>
                  <a:pt x="9170595" y="308118"/>
                  <a:pt x="9166148" y="150570"/>
                  <a:pt x="9168064" y="2547"/>
                </a:cubicBez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31620"/>
            <a:ext cx="8229600" cy="988746"/>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5612" y="1700784"/>
            <a:ext cx="8167047" cy="4525963"/>
          </a:xfrm>
          <a:prstGeom prst="rect">
            <a:avLst/>
          </a:prstGeom>
        </p:spPr>
        <p:txBody>
          <a:bodyPr vert="horz" lIns="0" tIns="0" rIns="0" bIns="0" rtlCol="0">
            <a:normAutofit/>
          </a:bodyPr>
          <a:lstStyle/>
          <a:p>
            <a:pPr lvl="0"/>
            <a:r>
              <a:rPr lang="en-US" dirty="0" smtClean="0"/>
              <a:t>Click to edit Master text styles</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latin typeface="Neo Sans Intel"/>
              </a:defRPr>
            </a:lvl1pPr>
          </a:lstStyle>
          <a:p>
            <a:fld id="{1D8BD707-D9CF-40AE-B4C6-C98DA3205C09}" type="datetimeFigureOut">
              <a:rPr lang="en-US" smtClean="0"/>
              <a:pPr/>
              <a:t>3/17/2016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latin typeface="Neo Sans Intel"/>
              </a:defRPr>
            </a:lvl1pPr>
          </a:lstStyle>
          <a:p>
            <a:endParaRPr lang="en-US" dirty="0"/>
          </a:p>
        </p:txBody>
      </p:sp>
      <p:sp>
        <p:nvSpPr>
          <p:cNvPr id="6" name="Slide Number Placeholder 5"/>
          <p:cNvSpPr>
            <a:spLocks noGrp="1"/>
          </p:cNvSpPr>
          <p:nvPr>
            <p:ph type="sldNum" sz="quarter" idx="4"/>
          </p:nvPr>
        </p:nvSpPr>
        <p:spPr>
          <a:xfrm>
            <a:off x="6872352" y="6456190"/>
            <a:ext cx="2133600" cy="365125"/>
          </a:xfrm>
          <a:prstGeom prst="rect">
            <a:avLst/>
          </a:prstGeom>
        </p:spPr>
        <p:txBody>
          <a:bodyPr vert="horz" lIns="0" tIns="0" rIns="0" bIns="0" rtlCol="0" anchor="ctr"/>
          <a:lstStyle>
            <a:lvl1pPr algn="r">
              <a:defRPr sz="900">
                <a:solidFill>
                  <a:srgbClr val="FFFFFF"/>
                </a:solidFill>
                <a:latin typeface="Neo Sans Intel Light"/>
                <a:cs typeface="Neo Sans Intel Light"/>
              </a:defRPr>
            </a:lvl1pPr>
          </a:lstStyle>
          <a:p>
            <a:fld id="{B6F15528-21DE-4FAA-801E-634DDDAF4B2B}" type="slidenum">
              <a:rPr lang="en-US" smtClean="0"/>
              <a:pPr/>
              <a:t>‹#›</a:t>
            </a:fld>
            <a:endParaRPr lang="en-US" dirty="0"/>
          </a:p>
        </p:txBody>
      </p:sp>
      <p:cxnSp>
        <p:nvCxnSpPr>
          <p:cNvPr id="11" name="Straight Connector 10"/>
          <p:cNvCxnSpPr/>
          <p:nvPr/>
        </p:nvCxnSpPr>
        <p:spPr>
          <a:xfrm>
            <a:off x="8725284" y="6509752"/>
            <a:ext cx="0" cy="238125"/>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wht_24.png"/>
          <p:cNvPicPr>
            <a:picLocks noChangeAspect="1"/>
          </p:cNvPicPr>
          <p:nvPr/>
        </p:nvPicPr>
        <p:blipFill rotWithShape="1">
          <a:blip r:embed="rId14" cstate="screen">
            <a:extLst>
              <a:ext uri="{28A0092B-C50C-407E-A947-70E740481C1C}">
                <a14:useLocalDpi xmlns:a14="http://schemas.microsoft.com/office/drawing/2010/main" val="0"/>
              </a:ext>
            </a:extLst>
          </a:blip>
          <a:srcRect r="53442"/>
          <a:stretch/>
        </p:blipFill>
        <p:spPr>
          <a:xfrm>
            <a:off x="8240431" y="6511163"/>
            <a:ext cx="390751" cy="246888"/>
          </a:xfrm>
          <a:prstGeom prst="rect">
            <a:avLst/>
          </a:prstGeom>
        </p:spPr>
      </p:pic>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Neo Sans Intel Light"/>
          <a:ea typeface="+mj-ea"/>
          <a:cs typeface="+mj-cs"/>
        </a:defRPr>
      </a:lvl1pPr>
    </p:titleStyle>
    <p:bodyStyle>
      <a:lvl1pPr marL="0" indent="0" algn="l" defTabSz="457200" rtl="0" eaLnBrk="1" latinLnBrk="0" hangingPunct="1">
        <a:spcBef>
          <a:spcPts val="1200"/>
        </a:spcBef>
        <a:spcAft>
          <a:spcPts val="0"/>
        </a:spcAft>
        <a:buFont typeface="Arial"/>
        <a:buNone/>
        <a:defRPr sz="2200" b="0" kern="1200">
          <a:solidFill>
            <a:srgbClr val="0071C5"/>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2"/>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2"/>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hemeOverride" Target="../theme/themeOverr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hemeOverride" Target="../theme/themeOverride8.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themeOverride" Target="../theme/themeOverride9.xml"/><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themeOverride" Target="../theme/themeOverride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hemeOverride" Target="../theme/themeOverr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hemeOverride" Target="../theme/themeOverride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hemeOverride" Target="../theme/themeOverride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hyperlink" Target="http://softwaretestingfundamentals.com/" TargetMode="External"/><Relationship Id="rId7" Type="http://schemas.openxmlformats.org/officeDocument/2006/relationships/hyperlink" Target="http://www.testingeducation.org/BBST/testdesign/BBSTTestDesign2011pfinal.pdf" TargetMode="External"/><Relationship Id="rId2" Type="http://schemas.openxmlformats.org/officeDocument/2006/relationships/slideLayout" Target="../slideLayouts/slideLayout4.xml"/><Relationship Id="rId1" Type="http://schemas.openxmlformats.org/officeDocument/2006/relationships/themeOverride" Target="../theme/themeOverride16.xml"/><Relationship Id="rId6" Type="http://schemas.openxmlformats.org/officeDocument/2006/relationships/hyperlink" Target="http://en.wikipedia.org/wiki/Code_coverage" TargetMode="External"/><Relationship Id="rId5" Type="http://schemas.openxmlformats.org/officeDocument/2006/relationships/hyperlink" Target="http://www.sqatester.com/" TargetMode="External"/><Relationship Id="rId4" Type="http://schemas.openxmlformats.org/officeDocument/2006/relationships/hyperlink" Target="http://www.onestoptesting.com/"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hemeOverride" Target="../theme/themeOverride3.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hemeOverride" Target="../theme/themeOverride6.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470739" y="2961596"/>
            <a:ext cx="7686686" cy="1470025"/>
          </a:xfrm>
        </p:spPr>
        <p: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Методики </a:t>
            </a:r>
            <a:r>
              <a:rPr lang="ru-RU" dirty="0">
                <a:latin typeface="Verdana" panose="020B0604030504040204" pitchFamily="34" charset="0"/>
                <a:ea typeface="Verdana" panose="020B0604030504040204" pitchFamily="34" charset="0"/>
                <a:cs typeface="Verdana" panose="020B0604030504040204" pitchFamily="34" charset="0"/>
              </a:rPr>
              <a:t>Т</a:t>
            </a:r>
            <a:r>
              <a:rPr lang="ru-RU" dirty="0" smtClean="0">
                <a:latin typeface="Verdana" panose="020B0604030504040204" pitchFamily="34" charset="0"/>
                <a:ea typeface="Verdana" panose="020B0604030504040204" pitchFamily="34" charset="0"/>
                <a:cs typeface="Verdana" panose="020B0604030504040204" pitchFamily="34" charset="0"/>
              </a:rPr>
              <a:t>естирования</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8" name="Subtitle 4"/>
          <p:cNvSpPr txBox="1">
            <a:spLocks/>
          </p:cNvSpPr>
          <p:nvPr/>
        </p:nvSpPr>
        <p:spPr>
          <a:xfrm>
            <a:off x="455612" y="4660257"/>
            <a:ext cx="6554787" cy="765758"/>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Arial"/>
              <a:buNone/>
              <a:defRPr sz="1600" b="0" kern="1200" baseline="0">
                <a:solidFill>
                  <a:schemeClr val="bg1"/>
                </a:solidFill>
                <a:latin typeface="Neo Sans Intel Medium"/>
                <a:ea typeface="+mn-ea"/>
                <a:cs typeface="Neo Sans Intel Medium"/>
              </a:defRPr>
            </a:lvl1pPr>
            <a:lvl2pPr marL="457200" indent="0" algn="ctr" defTabSz="457200" rtl="0" eaLnBrk="1" latinLnBrk="0" hangingPunct="1">
              <a:spcBef>
                <a:spcPts val="1200"/>
              </a:spcBef>
              <a:buFont typeface="Wingdings" charset="2"/>
              <a:buNone/>
              <a:defRPr sz="1800" kern="1200" baseline="0">
                <a:solidFill>
                  <a:schemeClr val="tx1">
                    <a:tint val="75000"/>
                  </a:schemeClr>
                </a:solidFill>
                <a:latin typeface="Neo Sans Intel"/>
                <a:ea typeface="+mn-ea"/>
                <a:cs typeface="Neo Sans Intel Medium"/>
              </a:defRPr>
            </a:lvl2pPr>
            <a:lvl3pPr marL="914400" indent="0" algn="ctr" defTabSz="457200" rtl="0" eaLnBrk="1" latinLnBrk="0" hangingPunct="1">
              <a:spcBef>
                <a:spcPts val="800"/>
              </a:spcBef>
              <a:buFont typeface="Wingdings" charset="2"/>
              <a:buNone/>
              <a:defRPr sz="1800" kern="1200">
                <a:solidFill>
                  <a:schemeClr val="tx1">
                    <a:tint val="75000"/>
                  </a:schemeClr>
                </a:solidFill>
                <a:latin typeface="Neo Sans Intel"/>
                <a:ea typeface="+mn-ea"/>
                <a:cs typeface="Neo Sans Intel"/>
              </a:defRPr>
            </a:lvl3pPr>
            <a:lvl4pPr marL="1371600" indent="0" algn="ctr" defTabSz="457200" rtl="0" eaLnBrk="1" latinLnBrk="0" hangingPunct="1">
              <a:spcBef>
                <a:spcPct val="20000"/>
              </a:spcBef>
              <a:buFont typeface="Arial"/>
              <a:buNone/>
              <a:defRPr sz="1600" kern="1200">
                <a:solidFill>
                  <a:schemeClr val="tx1">
                    <a:tint val="75000"/>
                  </a:schemeClr>
                </a:solidFill>
                <a:latin typeface="Neo Sans Intel"/>
                <a:ea typeface="+mn-ea"/>
                <a:cs typeface="Neo Sans Intel"/>
              </a:defRPr>
            </a:lvl4pPr>
            <a:lvl5pPr marL="1828800" indent="0" algn="ctr" defTabSz="457200" rtl="0" eaLnBrk="1" latinLnBrk="0" hangingPunct="1">
              <a:spcBef>
                <a:spcPct val="20000"/>
              </a:spcBef>
              <a:buFont typeface="Arial"/>
              <a:buNone/>
              <a:defRPr sz="1400" kern="1200">
                <a:solidFill>
                  <a:schemeClr val="tx1">
                    <a:tint val="75000"/>
                  </a:schemeClr>
                </a:solidFill>
                <a:latin typeface="Neo Sans Intel"/>
                <a:ea typeface="+mn-ea"/>
                <a:cs typeface="Neo Sans Inte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ru-RU" dirty="0" smtClean="0"/>
              <a:t>Боциев А.Я., </a:t>
            </a:r>
            <a:r>
              <a:rPr lang="ru-RU" dirty="0" err="1" smtClean="0"/>
              <a:t>Виценко</a:t>
            </a:r>
            <a:r>
              <a:rPr lang="ru-RU" dirty="0" smtClean="0"/>
              <a:t> А.Ю., Крюков А.К., Моренов О.А</a:t>
            </a:r>
            <a:r>
              <a:rPr lang="en-US" dirty="0" smtClean="0"/>
              <a:t>.</a:t>
            </a:r>
            <a:r>
              <a:rPr lang="ru-RU" dirty="0" smtClean="0"/>
              <a:t>, Пряхин И.В., Семенов Д.С</a:t>
            </a:r>
            <a:r>
              <a:rPr lang="en-US" dirty="0" smtClean="0"/>
              <a:t>.</a:t>
            </a:r>
            <a:r>
              <a:rPr lang="ru-RU" dirty="0" smtClean="0"/>
              <a:t>, </a:t>
            </a:r>
            <a:r>
              <a:rPr lang="ru-RU" dirty="0" err="1" smtClean="0"/>
              <a:t>Чиликин</a:t>
            </a:r>
            <a:r>
              <a:rPr lang="ru-RU" dirty="0" smtClean="0"/>
              <a:t> Е.В. </a:t>
            </a:r>
            <a:r>
              <a:rPr lang="en-US" dirty="0" smtClean="0"/>
              <a:t> </a:t>
            </a:r>
            <a:r>
              <a:rPr lang="en-US" dirty="0" smtClean="0">
                <a:latin typeface="Verdana" panose="020B0604030504040204" pitchFamily="34" charset="0"/>
                <a:ea typeface="Verdana" panose="020B0604030504040204" pitchFamily="34" charset="0"/>
                <a:cs typeface="Verdana" panose="020B0604030504040204" pitchFamily="34" charset="0"/>
              </a:rPr>
              <a:t>Intel</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861321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latin typeface="Verdana" panose="020B0604030504040204" pitchFamily="34" charset="0"/>
                <a:ea typeface="Verdana" panose="020B0604030504040204" pitchFamily="34" charset="0"/>
                <a:cs typeface="Verdana" panose="020B0604030504040204" pitchFamily="34" charset="0"/>
              </a:rPr>
              <a:t>Классы эквивалентности - Примеры</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228600" y="1371600"/>
            <a:ext cx="8229600" cy="4525963"/>
          </a:xfrm>
        </p:spPr>
        <p:txBody>
          <a:bodyPr>
            <a:normAutofit fontScale="92500" lnSpcReduction="10000"/>
          </a:bodyPr>
          <a:lstStyle/>
          <a:p>
            <a:pPr marL="0" indent="0">
              <a:buNone/>
            </a:pPr>
            <a:r>
              <a:rPr lang="ru-RU" sz="1800" dirty="0" smtClean="0">
                <a:latin typeface="Verdana" panose="020B0604030504040204" pitchFamily="34" charset="0"/>
                <a:ea typeface="Verdana" panose="020B0604030504040204" pitchFamily="34" charset="0"/>
                <a:cs typeface="Verdana" panose="020B0604030504040204" pitchFamily="34" charset="0"/>
              </a:rPr>
              <a:t>Программа</a:t>
            </a:r>
            <a:r>
              <a:rPr lang="en-US" sz="1800" dirty="0" smtClean="0">
                <a:latin typeface="Verdana" panose="020B0604030504040204" pitchFamily="34" charset="0"/>
                <a:ea typeface="Verdana" panose="020B0604030504040204" pitchFamily="34" charset="0"/>
                <a:cs typeface="Verdana" panose="020B0604030504040204" pitchFamily="34" charset="0"/>
              </a:rPr>
              <a:t>,</a:t>
            </a:r>
            <a:r>
              <a:rPr lang="ru-RU" sz="1800" dirty="0" smtClean="0">
                <a:latin typeface="Verdana" panose="020B0604030504040204" pitchFamily="34" charset="0"/>
                <a:ea typeface="Verdana" panose="020B0604030504040204" pitchFamily="34" charset="0"/>
                <a:cs typeface="Verdana" panose="020B0604030504040204" pitchFamily="34" charset="0"/>
              </a:rPr>
              <a:t> говорящая дату следующего дня</a:t>
            </a:r>
          </a:p>
          <a:p>
            <a:pPr marL="0" indent="0">
              <a:buNone/>
            </a:pPr>
            <a:endParaRPr lang="ru-RU" sz="18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ru-RU" sz="1800" dirty="0" smtClean="0">
                <a:latin typeface="Verdana" panose="020B0604030504040204" pitchFamily="34" charset="0"/>
                <a:ea typeface="Verdana" panose="020B0604030504040204" pitchFamily="34" charset="0"/>
                <a:cs typeface="Verdana" panose="020B0604030504040204" pitchFamily="34" charset="0"/>
              </a:rPr>
              <a:t>Классы эквивалентности по корректным входным данным: </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День от 1 до 27</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Последний день месяца</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Последний день года</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28 февраля високосного года</a:t>
            </a:r>
          </a:p>
          <a:p>
            <a:endParaRPr lang="ru-RU" sz="18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ru-RU" sz="1800" dirty="0">
                <a:latin typeface="Verdana" panose="020B0604030504040204" pitchFamily="34" charset="0"/>
                <a:ea typeface="Verdana" panose="020B0604030504040204" pitchFamily="34" charset="0"/>
                <a:cs typeface="Verdana" panose="020B0604030504040204" pitchFamily="34" charset="0"/>
              </a:rPr>
              <a:t>Классы эквивалентности по </a:t>
            </a:r>
            <a:r>
              <a:rPr lang="ru-RU" sz="1800" dirty="0" smtClean="0">
                <a:latin typeface="Verdana" panose="020B0604030504040204" pitchFamily="34" charset="0"/>
                <a:ea typeface="Verdana" panose="020B0604030504040204" pitchFamily="34" charset="0"/>
                <a:cs typeface="Verdana" panose="020B0604030504040204" pitchFamily="34" charset="0"/>
              </a:rPr>
              <a:t>некорректным </a:t>
            </a:r>
            <a:r>
              <a:rPr lang="ru-RU" sz="1800" dirty="0">
                <a:latin typeface="Verdana" panose="020B0604030504040204" pitchFamily="34" charset="0"/>
                <a:ea typeface="Verdana" panose="020B0604030504040204" pitchFamily="34" charset="0"/>
                <a:cs typeface="Verdana" panose="020B0604030504040204" pitchFamily="34" charset="0"/>
              </a:rPr>
              <a:t>входным данным: </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Месяц </a:t>
            </a:r>
            <a:r>
              <a:rPr lang="en-US" sz="1800" dirty="0" smtClean="0">
                <a:latin typeface="Verdana" panose="020B0604030504040204" pitchFamily="34" charset="0"/>
                <a:ea typeface="Verdana" panose="020B0604030504040204" pitchFamily="34" charset="0"/>
                <a:cs typeface="Verdana" panose="020B0604030504040204" pitchFamily="34" charset="0"/>
              </a:rPr>
              <a:t>&gt; 12</a:t>
            </a:r>
            <a:endParaRPr lang="ru-RU" sz="1800"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День </a:t>
            </a:r>
            <a:r>
              <a:rPr lang="en-US" sz="1800" dirty="0" smtClean="0">
                <a:latin typeface="Verdana" panose="020B0604030504040204" pitchFamily="34" charset="0"/>
                <a:ea typeface="Verdana" panose="020B0604030504040204" pitchFamily="34" charset="0"/>
                <a:cs typeface="Verdana" panose="020B0604030504040204" pitchFamily="34" charset="0"/>
              </a:rPr>
              <a:t>&gt; </a:t>
            </a:r>
            <a:r>
              <a:rPr lang="ru-RU" sz="1800" dirty="0" smtClean="0">
                <a:latin typeface="Verdana" panose="020B0604030504040204" pitchFamily="34" charset="0"/>
                <a:ea typeface="Verdana" panose="020B0604030504040204" pitchFamily="34" charset="0"/>
                <a:cs typeface="Verdana" panose="020B0604030504040204" pitchFamily="34" charset="0"/>
              </a:rPr>
              <a:t> 31</a:t>
            </a:r>
            <a:endParaRPr lang="ru-RU" sz="18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Неверная строка</a:t>
            </a:r>
            <a:endParaRPr lang="ru-RU" sz="18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ru-RU" sz="1800" dirty="0" smtClean="0">
              <a:latin typeface="Verdana" panose="020B0604030504040204" pitchFamily="34" charset="0"/>
              <a:ea typeface="Verdana" panose="020B0604030504040204" pitchFamily="34" charset="0"/>
              <a:cs typeface="Verdana" panose="020B0604030504040204" pitchFamily="34" charset="0"/>
            </a:endParaRPr>
          </a:p>
          <a:p>
            <a:endParaRPr lang="ru-RU" sz="1800" dirty="0">
              <a:latin typeface="Verdana" panose="020B0604030504040204" pitchFamily="34" charset="0"/>
              <a:ea typeface="Verdana" panose="020B0604030504040204" pitchFamily="34" charset="0"/>
              <a:cs typeface="Verdana" panose="020B0604030504040204" pitchFamily="34" charset="0"/>
            </a:endParaRPr>
          </a:p>
        </p:txBody>
      </p:sp>
      <p:pic>
        <p:nvPicPr>
          <p:cNvPr id="1026" name="Picture 2" descr="https://encrypted-tbn0.gstatic.com/images?q=tbn:ANd9GcQrfvRZCjUOu4LLlUZzLobFHlT_UGmXca__Dq38lzRkMl6AIB9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1825" y="1143000"/>
            <a:ext cx="2162175" cy="211455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10</a:t>
            </a:fld>
            <a:endParaRPr lang="en-US" dirty="0"/>
          </a:p>
        </p:txBody>
      </p:sp>
    </p:spTree>
    <p:extLst>
      <p:ext uri="{BB962C8B-B14F-4D97-AF65-F5344CB8AC3E}">
        <p14:creationId xmlns:p14="http://schemas.microsoft.com/office/powerpoint/2010/main" val="591928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Поиск классов эквивалентности</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ru-RU" sz="1800" dirty="0" smtClean="0">
                <a:latin typeface="Verdana" panose="020B0604030504040204" pitchFamily="34" charset="0"/>
                <a:ea typeface="Verdana" panose="020B0604030504040204" pitchFamily="34" charset="0"/>
                <a:cs typeface="Verdana" panose="020B0604030504040204" pitchFamily="34" charset="0"/>
              </a:rPr>
              <a:t>Построение классов эквивалентности – субъективный процесс</a:t>
            </a:r>
          </a:p>
          <a:p>
            <a:pPr marL="0" indent="0">
              <a:buNone/>
            </a:pPr>
            <a:r>
              <a:rPr lang="ru-RU" sz="1800" dirty="0" smtClean="0">
                <a:latin typeface="Verdana" panose="020B0604030504040204" pitchFamily="34" charset="0"/>
                <a:ea typeface="Verdana" panose="020B0604030504040204" pitchFamily="34" charset="0"/>
                <a:cs typeface="Verdana" panose="020B0604030504040204" pitchFamily="34" charset="0"/>
              </a:rPr>
              <a:t>Общие рекомендации:</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Не забывайте о классах некорректных данных</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Формируйте классы в виде таблицы или плана</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Определите диапазоны числовых значений входных данных</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Проанализируйте варианты выбора из списков и меню</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Поищите переменные значения которых должны быть равными</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Поищите классы значений, зависящих от времени</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Выявите группы переменных, совместно участвующих в конкретных вычислениях</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Посмотрите на какие действия программа отвечает эквивалентными событиями</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Продумайте варианты среды тестирования</a:t>
            </a:r>
            <a:endParaRPr lang="ru-RU" sz="18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11</a:t>
            </a:fld>
            <a:endParaRPr lang="en-US" dirty="0"/>
          </a:p>
        </p:txBody>
      </p:sp>
    </p:spTree>
    <p:extLst>
      <p:ext uri="{BB962C8B-B14F-4D97-AF65-F5344CB8AC3E}">
        <p14:creationId xmlns:p14="http://schemas.microsoft.com/office/powerpoint/2010/main" val="513732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Граничное тестирование</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301752" y="1447800"/>
            <a:ext cx="8503920" cy="682752"/>
          </a:xfrm>
        </p:spPr>
        <p:txBody>
          <a:bodyPr>
            <a:normAutofit/>
          </a:bodyPr>
          <a:lstStyle/>
          <a:p>
            <a:pPr marL="0" indent="0">
              <a:buNone/>
            </a:pPr>
            <a:r>
              <a:rPr lang="ru-RU" sz="1800" dirty="0" smtClean="0">
                <a:latin typeface="Verdana" panose="020B0604030504040204" pitchFamily="34" charset="0"/>
                <a:ea typeface="Verdana" panose="020B0604030504040204" pitchFamily="34" charset="0"/>
                <a:cs typeface="Verdana" panose="020B0604030504040204" pitchFamily="34" charset="0"/>
              </a:rPr>
              <a:t>Тестирование значений лежащих на границе классов эквивалентности, т.к. там выше вероятность возникновения ошибки</a:t>
            </a:r>
          </a:p>
        </p:txBody>
      </p:sp>
      <p:pic>
        <p:nvPicPr>
          <p:cNvPr id="1026" name="Picture 2" descr="http://upload.wikimedia.org/wikipedia/commons/thumb/3/36/ECP.png/220px-EC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8672" y="2362200"/>
            <a:ext cx="4803166" cy="3886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000" y="2286000"/>
            <a:ext cx="3505200" cy="4278094"/>
          </a:xfrm>
          <a:prstGeom prst="rect">
            <a:avLst/>
          </a:prstGeom>
          <a:noFill/>
        </p:spPr>
        <p:txBody>
          <a:bodyPr wrap="square" rtlCol="0">
            <a:spAutoFit/>
          </a:bodyPr>
          <a:lstStyle/>
          <a:p>
            <a:r>
              <a:rPr lang="en-US" sz="1600" dirty="0" err="1">
                <a:latin typeface="Verdana" panose="020B0604030504040204" pitchFamily="34" charset="0"/>
                <a:ea typeface="Verdana" panose="020B0604030504040204" pitchFamily="34" charset="0"/>
                <a:cs typeface="Verdana" panose="020B0604030504040204" pitchFamily="34" charset="0"/>
              </a:rPr>
              <a:t>int</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safe_add</a:t>
            </a:r>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int</a:t>
            </a:r>
            <a:r>
              <a:rPr lang="en-US" sz="1600" dirty="0">
                <a:latin typeface="Verdana" panose="020B0604030504040204" pitchFamily="34" charset="0"/>
                <a:ea typeface="Verdana" panose="020B0604030504040204" pitchFamily="34" charset="0"/>
                <a:cs typeface="Verdana" panose="020B0604030504040204" pitchFamily="34" charset="0"/>
              </a:rPr>
              <a:t> a, </a:t>
            </a:r>
            <a:r>
              <a:rPr lang="en-US" sz="1600" dirty="0" err="1">
                <a:latin typeface="Verdana" panose="020B0604030504040204" pitchFamily="34" charset="0"/>
                <a:ea typeface="Verdana" panose="020B0604030504040204" pitchFamily="34" charset="0"/>
                <a:cs typeface="Verdana" panose="020B0604030504040204" pitchFamily="34" charset="0"/>
              </a:rPr>
              <a:t>int</a:t>
            </a:r>
            <a:r>
              <a:rPr lang="en-US" sz="1600" dirty="0">
                <a:latin typeface="Verdana" panose="020B0604030504040204" pitchFamily="34" charset="0"/>
                <a:ea typeface="Verdana" panose="020B0604030504040204" pitchFamily="34" charset="0"/>
                <a:cs typeface="Verdana" panose="020B0604030504040204" pitchFamily="34" charset="0"/>
              </a:rPr>
              <a:t> b )</a:t>
            </a:r>
          </a:p>
          <a:p>
            <a:r>
              <a:rPr lang="en-US" sz="1600" dirty="0">
                <a:latin typeface="Verdana" panose="020B0604030504040204" pitchFamily="34" charset="0"/>
                <a:ea typeface="Verdana" panose="020B0604030504040204" pitchFamily="34" charset="0"/>
                <a:cs typeface="Verdana" panose="020B0604030504040204" pitchFamily="34" charset="0"/>
              </a:rPr>
              <a:t>{</a:t>
            </a:r>
          </a:p>
          <a:p>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int</a:t>
            </a:r>
            <a:r>
              <a:rPr lang="en-US" sz="1600" dirty="0">
                <a:latin typeface="Verdana" panose="020B0604030504040204" pitchFamily="34" charset="0"/>
                <a:ea typeface="Verdana" panose="020B0604030504040204" pitchFamily="34" charset="0"/>
                <a:cs typeface="Verdana" panose="020B0604030504040204" pitchFamily="34" charset="0"/>
              </a:rPr>
              <a:t> c = a + b ;</a:t>
            </a:r>
          </a:p>
          <a:p>
            <a:r>
              <a:rPr lang="en-US" sz="1600" dirty="0">
                <a:latin typeface="Verdana" panose="020B0604030504040204" pitchFamily="34" charset="0"/>
                <a:ea typeface="Verdana" panose="020B0604030504040204" pitchFamily="34" charset="0"/>
                <a:cs typeface="Verdana" panose="020B0604030504040204" pitchFamily="34" charset="0"/>
              </a:rPr>
              <a:t>     if ( a &gt;= 0 &amp;&amp; b &gt;= 0 &amp;&amp; c &lt; 0 )</a:t>
            </a:r>
          </a:p>
          <a:p>
            <a:r>
              <a:rPr lang="en-US" sz="1600" dirty="0">
                <a:latin typeface="Verdana" panose="020B0604030504040204" pitchFamily="34" charset="0"/>
                <a:ea typeface="Verdana" panose="020B0604030504040204" pitchFamily="34" charset="0"/>
                <a:cs typeface="Verdana" panose="020B0604030504040204" pitchFamily="34" charset="0"/>
              </a:rPr>
              <a:t>     {</a:t>
            </a:r>
          </a:p>
          <a:p>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fprintf</a:t>
            </a:r>
            <a:r>
              <a:rPr lang="en-US" sz="1600" dirty="0">
                <a:latin typeface="Verdana" panose="020B0604030504040204" pitchFamily="34" charset="0"/>
                <a:ea typeface="Verdana" panose="020B0604030504040204" pitchFamily="34" charset="0"/>
                <a:cs typeface="Verdana" panose="020B0604030504040204" pitchFamily="34" charset="0"/>
              </a:rPr>
              <a:t> ( </a:t>
            </a:r>
            <a:r>
              <a:rPr lang="en-US" sz="1600" dirty="0" err="1">
                <a:latin typeface="Verdana" panose="020B0604030504040204" pitchFamily="34" charset="0"/>
                <a:ea typeface="Verdana" panose="020B0604030504040204" pitchFamily="34" charset="0"/>
                <a:cs typeface="Verdana" panose="020B0604030504040204" pitchFamily="34" charset="0"/>
              </a:rPr>
              <a:t>stderr</a:t>
            </a:r>
            <a:r>
              <a:rPr lang="en-US" sz="1600" dirty="0">
                <a:latin typeface="Verdana" panose="020B0604030504040204" pitchFamily="34" charset="0"/>
                <a:ea typeface="Verdana" panose="020B0604030504040204" pitchFamily="34" charset="0"/>
                <a:cs typeface="Verdana" panose="020B0604030504040204" pitchFamily="34" charset="0"/>
              </a:rPr>
              <a:t>, "Overflow!\n");</a:t>
            </a:r>
          </a:p>
          <a:p>
            <a:r>
              <a:rPr lang="en-US" sz="1600" dirty="0">
                <a:latin typeface="Verdana" panose="020B0604030504040204" pitchFamily="34" charset="0"/>
                <a:ea typeface="Verdana" panose="020B0604030504040204" pitchFamily="34" charset="0"/>
                <a:cs typeface="Verdana" panose="020B0604030504040204" pitchFamily="34" charset="0"/>
              </a:rPr>
              <a:t>    } </a:t>
            </a:r>
          </a:p>
          <a:p>
            <a:r>
              <a:rPr lang="en-US" sz="1600" dirty="0">
                <a:latin typeface="Verdana" panose="020B0604030504040204" pitchFamily="34" charset="0"/>
                <a:ea typeface="Verdana" panose="020B0604030504040204" pitchFamily="34" charset="0"/>
                <a:cs typeface="Verdana" panose="020B0604030504040204" pitchFamily="34" charset="0"/>
              </a:rPr>
              <a:t>    if ( a &lt; 0 &amp;&amp; b &lt; 0 &amp;&amp; c &gt;= 0 )</a:t>
            </a:r>
          </a:p>
          <a:p>
            <a:r>
              <a:rPr lang="en-US" sz="1600" dirty="0">
                <a:latin typeface="Verdana" panose="020B0604030504040204" pitchFamily="34" charset="0"/>
                <a:ea typeface="Verdana" panose="020B0604030504040204" pitchFamily="34" charset="0"/>
                <a:cs typeface="Verdana" panose="020B0604030504040204" pitchFamily="34" charset="0"/>
              </a:rPr>
              <a:t>     {</a:t>
            </a:r>
          </a:p>
          <a:p>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err="1">
                <a:latin typeface="Verdana" panose="020B0604030504040204" pitchFamily="34" charset="0"/>
                <a:ea typeface="Verdana" panose="020B0604030504040204" pitchFamily="34" charset="0"/>
                <a:cs typeface="Verdana" panose="020B0604030504040204" pitchFamily="34" charset="0"/>
              </a:rPr>
              <a:t>fprintf</a:t>
            </a:r>
            <a:r>
              <a:rPr lang="en-US" sz="1600" dirty="0">
                <a:latin typeface="Verdana" panose="020B0604030504040204" pitchFamily="34" charset="0"/>
                <a:ea typeface="Verdana" panose="020B0604030504040204" pitchFamily="34" charset="0"/>
                <a:cs typeface="Verdana" panose="020B0604030504040204" pitchFamily="34" charset="0"/>
              </a:rPr>
              <a:t> ( </a:t>
            </a:r>
            <a:r>
              <a:rPr lang="en-US" sz="1600" dirty="0" err="1">
                <a:latin typeface="Verdana" panose="020B0604030504040204" pitchFamily="34" charset="0"/>
                <a:ea typeface="Verdana" panose="020B0604030504040204" pitchFamily="34" charset="0"/>
                <a:cs typeface="Verdana" panose="020B0604030504040204" pitchFamily="34" charset="0"/>
              </a:rPr>
              <a:t>stderr</a:t>
            </a:r>
            <a:r>
              <a:rPr lang="en-US" sz="1600" dirty="0">
                <a:latin typeface="Verdana" panose="020B0604030504040204" pitchFamily="34" charset="0"/>
                <a:ea typeface="Verdana" panose="020B0604030504040204" pitchFamily="34" charset="0"/>
                <a:cs typeface="Verdana" panose="020B0604030504040204" pitchFamily="34" charset="0"/>
              </a:rPr>
              <a:t>, "Underflow!\n");</a:t>
            </a:r>
          </a:p>
          <a:p>
            <a:r>
              <a:rPr lang="en-US" sz="1600" dirty="0">
                <a:latin typeface="Verdana" panose="020B0604030504040204" pitchFamily="34" charset="0"/>
                <a:ea typeface="Verdana" panose="020B0604030504040204" pitchFamily="34" charset="0"/>
                <a:cs typeface="Verdana" panose="020B0604030504040204" pitchFamily="34" charset="0"/>
              </a:rPr>
              <a:t>    } </a:t>
            </a:r>
          </a:p>
          <a:p>
            <a:r>
              <a:rPr lang="en-US" sz="1600" dirty="0">
                <a:latin typeface="Verdana" panose="020B0604030504040204" pitchFamily="34" charset="0"/>
                <a:ea typeface="Verdana" panose="020B0604030504040204" pitchFamily="34" charset="0"/>
                <a:cs typeface="Verdana" panose="020B0604030504040204" pitchFamily="34" charset="0"/>
              </a:rPr>
              <a:t>    return c;</a:t>
            </a:r>
          </a:p>
          <a:p>
            <a:r>
              <a:rPr lang="en-US" sz="1600" dirty="0">
                <a:latin typeface="Verdana" panose="020B0604030504040204" pitchFamily="34" charset="0"/>
                <a:ea typeface="Verdana" panose="020B0604030504040204" pitchFamily="34" charset="0"/>
                <a:cs typeface="Verdana" panose="020B0604030504040204" pitchFamily="34" charset="0"/>
              </a:rPr>
              <a:t>}</a:t>
            </a:r>
            <a:endParaRPr lang="ru-RU" sz="1600" dirty="0">
              <a:latin typeface="Verdana" panose="020B0604030504040204" pitchFamily="34" charset="0"/>
              <a:ea typeface="Verdana" panose="020B0604030504040204" pitchFamily="34" charset="0"/>
              <a:cs typeface="Verdana" panose="020B0604030504040204" pitchFamily="34" charset="0"/>
            </a:endParaRPr>
          </a:p>
        </p:txBody>
      </p:sp>
      <p:sp>
        <p:nvSpPr>
          <p:cNvPr id="6"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12</a:t>
            </a:fld>
            <a:endParaRPr lang="en-US" dirty="0"/>
          </a:p>
        </p:txBody>
      </p:sp>
    </p:spTree>
    <p:extLst>
      <p:ext uri="{BB962C8B-B14F-4D97-AF65-F5344CB8AC3E}">
        <p14:creationId xmlns:p14="http://schemas.microsoft.com/office/powerpoint/2010/main" val="542890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latin typeface="Verdana" panose="020B0604030504040204" pitchFamily="34" charset="0"/>
                <a:ea typeface="Verdana" panose="020B0604030504040204" pitchFamily="34" charset="0"/>
                <a:cs typeface="Verdana" panose="020B0604030504040204" pitchFamily="34" charset="0"/>
              </a:rPr>
              <a:t>Граничное тестирование - применение</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301752" y="1527048"/>
            <a:ext cx="8503920" cy="1597152"/>
          </a:xfrm>
        </p:spPr>
        <p:txBody>
          <a:bodyPr>
            <a:normAutofit/>
          </a:bodyPr>
          <a:lstStyle/>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Определяем границу класса эквивалентности</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Проверяем значения, лежащие ровно на границе</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Проверяем значения лежащие максимально близко к границе с обоих сторон</a:t>
            </a:r>
            <a:endParaRPr lang="ru-RU" sz="18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457200" y="3429000"/>
            <a:ext cx="8382000" cy="1754326"/>
          </a:xfrm>
          <a:prstGeom prst="rect">
            <a:avLst/>
          </a:prstGeom>
          <a:noFill/>
        </p:spPr>
        <p:txBody>
          <a:bodyPr wrap="square" rtlCol="0">
            <a:spAutoFit/>
          </a:bodyPr>
          <a:lstStyle/>
          <a:p>
            <a:r>
              <a:rPr lang="ru-RU" dirty="0" smtClean="0">
                <a:latin typeface="Verdana" panose="020B0604030504040204" pitchFamily="34" charset="0"/>
                <a:ea typeface="Verdana" panose="020B0604030504040204" pitchFamily="34" charset="0"/>
                <a:cs typeface="Verdana" panose="020B0604030504040204" pitchFamily="34" charset="0"/>
              </a:rPr>
              <a:t>Пример:</a:t>
            </a:r>
          </a:p>
          <a:p>
            <a:r>
              <a:rPr lang="ru-RU" dirty="0" smtClean="0">
                <a:latin typeface="Verdana" panose="020B0604030504040204" pitchFamily="34" charset="0"/>
                <a:ea typeface="Verdana" panose="020B0604030504040204" pitchFamily="34" charset="0"/>
                <a:cs typeface="Verdana" panose="020B0604030504040204" pitchFamily="34" charset="0"/>
              </a:rPr>
              <a:t>При покупке более 100 единиц товара дается скидка 5%. Нужно проверить:</a:t>
            </a:r>
          </a:p>
          <a:p>
            <a:pPr marL="285750" indent="-285750">
              <a:buFont typeface="Arial" pitchFamily="34" charset="0"/>
              <a:buChar char="•"/>
            </a:pPr>
            <a:r>
              <a:rPr lang="ru-RU" dirty="0" smtClean="0">
                <a:latin typeface="Verdana" panose="020B0604030504040204" pitchFamily="34" charset="0"/>
                <a:ea typeface="Verdana" panose="020B0604030504040204" pitchFamily="34" charset="0"/>
                <a:cs typeface="Verdana" panose="020B0604030504040204" pitchFamily="34" charset="0"/>
              </a:rPr>
              <a:t>100</a:t>
            </a:r>
          </a:p>
          <a:p>
            <a:pPr marL="285750" indent="-285750">
              <a:buFont typeface="Arial" pitchFamily="34" charset="0"/>
              <a:buChar char="•"/>
            </a:pPr>
            <a:r>
              <a:rPr lang="ru-RU" dirty="0" smtClean="0">
                <a:latin typeface="Verdana" panose="020B0604030504040204" pitchFamily="34" charset="0"/>
                <a:ea typeface="Verdana" panose="020B0604030504040204" pitchFamily="34" charset="0"/>
                <a:cs typeface="Verdana" panose="020B0604030504040204" pitchFamily="34" charset="0"/>
              </a:rPr>
              <a:t>99</a:t>
            </a:r>
          </a:p>
          <a:p>
            <a:pPr marL="285750" indent="-285750">
              <a:buFont typeface="Arial" pitchFamily="34" charset="0"/>
              <a:buChar char="•"/>
            </a:pPr>
            <a:r>
              <a:rPr lang="ru-RU" dirty="0" smtClean="0">
                <a:latin typeface="Verdana" panose="020B0604030504040204" pitchFamily="34" charset="0"/>
                <a:ea typeface="Verdana" panose="020B0604030504040204" pitchFamily="34" charset="0"/>
                <a:cs typeface="Verdana" panose="020B0604030504040204" pitchFamily="34" charset="0"/>
              </a:rPr>
              <a:t>101</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5"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13</a:t>
            </a:fld>
            <a:endParaRPr lang="en-US" dirty="0"/>
          </a:p>
        </p:txBody>
      </p:sp>
    </p:spTree>
    <p:extLst>
      <p:ext uri="{BB962C8B-B14F-4D97-AF65-F5344CB8AC3E}">
        <p14:creationId xmlns:p14="http://schemas.microsoft.com/office/powerpoint/2010/main" val="2047708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latin typeface="Verdana" panose="020B0604030504040204" pitchFamily="34" charset="0"/>
                <a:ea typeface="Verdana" panose="020B0604030504040204" pitchFamily="34" charset="0"/>
                <a:cs typeface="Verdana" panose="020B0604030504040204" pitchFamily="34" charset="0"/>
              </a:rPr>
              <a:t>Черный Ящик. Преимущества и недостатки</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301752" y="1527048"/>
            <a:ext cx="8503920" cy="2587752"/>
          </a:xfrm>
        </p:spPr>
        <p:txBody>
          <a:bodyPr>
            <a:normAutofit fontScale="92500" lnSpcReduction="20000"/>
          </a:bodyPr>
          <a:lstStyle/>
          <a:p>
            <a:pPr marL="0" indent="0">
              <a:buNone/>
            </a:pPr>
            <a:r>
              <a:rPr lang="ru-RU" sz="1800" b="1" dirty="0" smtClean="0">
                <a:latin typeface="Verdana" panose="020B0604030504040204" pitchFamily="34" charset="0"/>
                <a:ea typeface="Verdana" panose="020B0604030504040204" pitchFamily="34" charset="0"/>
                <a:cs typeface="Verdana" panose="020B0604030504040204" pitchFamily="34" charset="0"/>
              </a:rPr>
              <a:t>Преимущества:</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Тестирование с точки зрения пользователя</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Не требует специальных знаний (например конкретного языка программирования)</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Позволяет найти проблемы в спецификациях</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Можно создавать тесты параллельно с кодом</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Тестировщик может быть отделен от разработчиков</a:t>
            </a:r>
            <a:br>
              <a:rPr lang="ru-RU" sz="1800" dirty="0" smtClean="0">
                <a:latin typeface="Verdana" panose="020B0604030504040204" pitchFamily="34" charset="0"/>
                <a:ea typeface="Verdana" panose="020B0604030504040204" pitchFamily="34" charset="0"/>
                <a:cs typeface="Verdana" panose="020B0604030504040204" pitchFamily="34" charset="0"/>
              </a:rPr>
            </a:br>
            <a:endParaRPr lang="ru-RU" sz="18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5" name="Content Placeholder 2"/>
          <p:cNvSpPr txBox="1">
            <a:spLocks/>
          </p:cNvSpPr>
          <p:nvPr/>
        </p:nvSpPr>
        <p:spPr>
          <a:xfrm>
            <a:off x="273021" y="4270248"/>
            <a:ext cx="8503920" cy="1978152"/>
          </a:xfrm>
          <a:prstGeom prst="rect">
            <a:avLst/>
          </a:prstGeom>
        </p:spPr>
        <p:txBody>
          <a:bodyPr vert="horz">
            <a:normAutofit fontScale="925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ru-RU" sz="1800" b="1" dirty="0" smtClean="0">
                <a:latin typeface="Verdana" panose="020B0604030504040204" pitchFamily="34" charset="0"/>
                <a:ea typeface="Verdana" panose="020B0604030504040204" pitchFamily="34" charset="0"/>
                <a:cs typeface="Verdana" panose="020B0604030504040204" pitchFamily="34" charset="0"/>
              </a:rPr>
              <a:t>Недостатки:</a:t>
            </a:r>
          </a:p>
          <a:p>
            <a:r>
              <a:rPr lang="ru-RU" sz="1800" dirty="0">
                <a:solidFill>
                  <a:srgbClr val="0071C5"/>
                </a:solidFill>
                <a:latin typeface="Verdana" panose="020B0604030504040204" pitchFamily="34" charset="0"/>
                <a:ea typeface="Verdana" panose="020B0604030504040204" pitchFamily="34" charset="0"/>
                <a:cs typeface="Verdana" panose="020B0604030504040204" pitchFamily="34" charset="0"/>
              </a:rPr>
              <a:t>Эффективность зависит от выбора конкретных тестовых значений</a:t>
            </a:r>
          </a:p>
          <a:p>
            <a:r>
              <a:rPr lang="ru-RU" sz="1800" dirty="0">
                <a:solidFill>
                  <a:srgbClr val="0071C5"/>
                </a:solidFill>
                <a:latin typeface="Verdana" panose="020B0604030504040204" pitchFamily="34" charset="0"/>
                <a:ea typeface="Verdana" panose="020B0604030504040204" pitchFamily="34" charset="0"/>
                <a:cs typeface="Verdana" panose="020B0604030504040204" pitchFamily="34" charset="0"/>
              </a:rPr>
              <a:t>Необходимость наличия четких и полных спецификаций</a:t>
            </a:r>
          </a:p>
          <a:p>
            <a:r>
              <a:rPr lang="ru-RU" sz="1800" dirty="0">
                <a:solidFill>
                  <a:srgbClr val="0071C5"/>
                </a:solidFill>
                <a:latin typeface="Verdana" panose="020B0604030504040204" pitchFamily="34" charset="0"/>
                <a:ea typeface="Verdana" panose="020B0604030504040204" pitchFamily="34" charset="0"/>
                <a:cs typeface="Verdana" panose="020B0604030504040204" pitchFamily="34" charset="0"/>
              </a:rPr>
              <a:t>Невозможность сконцентрироваться на особо сложных частях кода</a:t>
            </a:r>
            <a:endParaRPr lang="en-US" sz="1800" dirty="0">
              <a:solidFill>
                <a:srgbClr val="0071C5"/>
              </a:solidFill>
              <a:latin typeface="Verdana" panose="020B0604030504040204" pitchFamily="34" charset="0"/>
              <a:ea typeface="Verdana" panose="020B0604030504040204" pitchFamily="34" charset="0"/>
              <a:cs typeface="Verdana" panose="020B0604030504040204" pitchFamily="34" charset="0"/>
            </a:endParaRPr>
          </a:p>
          <a:p>
            <a:r>
              <a:rPr lang="ru-RU" sz="1800" dirty="0">
                <a:solidFill>
                  <a:srgbClr val="0071C5"/>
                </a:solidFill>
                <a:latin typeface="Verdana" panose="020B0604030504040204" pitchFamily="34" charset="0"/>
                <a:ea typeface="Verdana" panose="020B0604030504040204" pitchFamily="34" charset="0"/>
                <a:cs typeface="Verdana" panose="020B0604030504040204" pitchFamily="34" charset="0"/>
              </a:rPr>
              <a:t>Трудность локализации  причины дефекта</a:t>
            </a:r>
            <a:endParaRPr lang="en-US" sz="1800" dirty="0">
              <a:solidFill>
                <a:srgbClr val="0071C5"/>
              </a:solidFill>
              <a:latin typeface="Verdana" panose="020B0604030504040204" pitchFamily="34" charset="0"/>
              <a:ea typeface="Verdana" panose="020B0604030504040204" pitchFamily="34" charset="0"/>
              <a:cs typeface="Verdana" panose="020B0604030504040204" pitchFamily="34" charset="0"/>
            </a:endParaRPr>
          </a:p>
          <a:p>
            <a:r>
              <a:rPr lang="ru-RU" sz="1800" dirty="0">
                <a:solidFill>
                  <a:srgbClr val="0071C5"/>
                </a:solidFill>
                <a:latin typeface="Verdana" panose="020B0604030504040204" pitchFamily="34" charset="0"/>
                <a:ea typeface="Verdana" panose="020B0604030504040204" pitchFamily="34" charset="0"/>
                <a:cs typeface="Verdana" panose="020B0604030504040204" pitchFamily="34" charset="0"/>
              </a:rPr>
              <a:t>Возможность не протестировать часть кода</a:t>
            </a:r>
          </a:p>
        </p:txBody>
      </p:sp>
      <p:sp>
        <p:nvSpPr>
          <p:cNvPr id="6"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14</a:t>
            </a:fld>
            <a:endParaRPr lang="en-US" dirty="0"/>
          </a:p>
        </p:txBody>
      </p:sp>
    </p:spTree>
    <p:extLst>
      <p:ext uri="{BB962C8B-B14F-4D97-AF65-F5344CB8AC3E}">
        <p14:creationId xmlns:p14="http://schemas.microsoft.com/office/powerpoint/2010/main" val="39112711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Задача-пример</a:t>
            </a:r>
            <a:endParaRPr lang="ru-RU" dirty="0"/>
          </a:p>
        </p:txBody>
      </p:sp>
      <p:sp>
        <p:nvSpPr>
          <p:cNvPr id="3" name="Content Placeholder 2"/>
          <p:cNvSpPr>
            <a:spLocks noGrp="1"/>
          </p:cNvSpPr>
          <p:nvPr>
            <p:ph idx="1"/>
          </p:nvPr>
        </p:nvSpPr>
        <p:spPr/>
        <p:txBody>
          <a:bodyPr>
            <a:normAutofit lnSpcReduction="10000"/>
          </a:bodyPr>
          <a:lstStyle/>
          <a:p>
            <a:r>
              <a:rPr lang="ru-RU" dirty="0" smtClean="0"/>
              <a:t>Онлайн-форма по заказу авиабилетов.  </a:t>
            </a:r>
          </a:p>
          <a:p>
            <a:pPr marL="342900" indent="-342900">
              <a:buFont typeface="Arial" panose="020B0604020202020204" pitchFamily="34" charset="0"/>
              <a:buChar char="•"/>
            </a:pPr>
            <a:r>
              <a:rPr lang="ru-RU" dirty="0" smtClean="0"/>
              <a:t>ФИО</a:t>
            </a:r>
          </a:p>
          <a:p>
            <a:pPr marL="342900" indent="-342900">
              <a:buFont typeface="Arial" panose="020B0604020202020204" pitchFamily="34" charset="0"/>
              <a:buChar char="•"/>
            </a:pPr>
            <a:r>
              <a:rPr lang="ru-RU" dirty="0" smtClean="0"/>
              <a:t>Пол</a:t>
            </a:r>
          </a:p>
          <a:p>
            <a:pPr marL="342900" indent="-342900">
              <a:buFont typeface="Arial" panose="020B0604020202020204" pitchFamily="34" charset="0"/>
              <a:buChar char="•"/>
            </a:pPr>
            <a:r>
              <a:rPr lang="ru-RU" dirty="0" smtClean="0"/>
              <a:t>Дата рождения</a:t>
            </a:r>
          </a:p>
          <a:p>
            <a:r>
              <a:rPr lang="ru-RU" dirty="0" smtClean="0"/>
              <a:t>Цена:</a:t>
            </a:r>
          </a:p>
          <a:p>
            <a:pPr marL="342900" indent="-342900">
              <a:buFont typeface="Arial" panose="020B0604020202020204" pitchFamily="34" charset="0"/>
              <a:buChar char="•"/>
            </a:pPr>
            <a:r>
              <a:rPr lang="ru-RU" dirty="0" smtClean="0"/>
              <a:t>До 2 лет бесплатно</a:t>
            </a:r>
          </a:p>
          <a:p>
            <a:pPr marL="342900" indent="-342900">
              <a:buFont typeface="Arial" panose="020B0604020202020204" pitchFamily="34" charset="0"/>
              <a:buChar char="•"/>
            </a:pPr>
            <a:r>
              <a:rPr lang="ru-RU" dirty="0" smtClean="0"/>
              <a:t>Несовершеннолетним 40% скидка</a:t>
            </a:r>
          </a:p>
          <a:p>
            <a:pPr marL="342900" indent="-342900">
              <a:buFont typeface="Arial" panose="020B0604020202020204" pitchFamily="34" charset="0"/>
              <a:buChar char="•"/>
            </a:pPr>
            <a:r>
              <a:rPr lang="ru-RU" dirty="0" smtClean="0"/>
              <a:t>Пенсионерам 15% скидка</a:t>
            </a:r>
          </a:p>
          <a:p>
            <a:pPr marL="342900" indent="-342900">
              <a:buFont typeface="Arial" panose="020B0604020202020204" pitchFamily="34" charset="0"/>
              <a:buChar char="•"/>
            </a:pPr>
            <a:endParaRPr lang="ru-RU" dirty="0"/>
          </a:p>
          <a:p>
            <a:r>
              <a:rPr lang="ru-RU" dirty="0" smtClean="0"/>
              <a:t>Как будем тестировать расчет цены?</a:t>
            </a:r>
            <a:endParaRPr lang="ru-RU" dirty="0"/>
          </a:p>
        </p:txBody>
      </p:sp>
    </p:spTree>
    <p:extLst>
      <p:ext uri="{BB962C8B-B14F-4D97-AF65-F5344CB8AC3E}">
        <p14:creationId xmlns:p14="http://schemas.microsoft.com/office/powerpoint/2010/main" val="3312994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Тестирование Белого Ящика</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4" name="AutoShape 2" descr="http://qatestlab.com/assets/WhiteBoxTesting.jpg"/>
          <p:cNvSpPr>
            <a:spLocks noChangeAspect="1" noChangeArrowheads="1"/>
          </p:cNvSpPr>
          <p:nvPr/>
        </p:nvSpPr>
        <p:spPr bwMode="auto">
          <a:xfrm>
            <a:off x="155575" y="-1211263"/>
            <a:ext cx="3762375" cy="25336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latin typeface="Verdana" panose="020B0604030504040204" pitchFamily="34" charset="0"/>
              <a:ea typeface="Verdana" panose="020B0604030504040204" pitchFamily="34" charset="0"/>
              <a:cs typeface="Verdana" panose="020B0604030504040204" pitchFamily="34" charset="0"/>
            </a:endParaRPr>
          </a:p>
        </p:txBody>
      </p:sp>
      <p:sp>
        <p:nvSpPr>
          <p:cNvPr id="5" name="AutoShape 4" descr="http://qatestlab.com/assets/WhiteBoxTesting.jpg"/>
          <p:cNvSpPr>
            <a:spLocks noChangeAspect="1" noChangeArrowheads="1"/>
          </p:cNvSpPr>
          <p:nvPr/>
        </p:nvSpPr>
        <p:spPr bwMode="auto">
          <a:xfrm>
            <a:off x="307975" y="-1058863"/>
            <a:ext cx="3762375" cy="25336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latin typeface="Verdana" panose="020B0604030504040204" pitchFamily="34" charset="0"/>
              <a:ea typeface="Verdana" panose="020B0604030504040204" pitchFamily="34" charset="0"/>
              <a:cs typeface="Verdana" panose="020B0604030504040204" pitchFamily="34" charset="0"/>
            </a:endParaRPr>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3322" y="3200400"/>
            <a:ext cx="4554454"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57175" y="1676400"/>
            <a:ext cx="8610600" cy="646331"/>
          </a:xfrm>
          <a:prstGeom prst="rect">
            <a:avLst/>
          </a:prstGeom>
          <a:noFill/>
        </p:spPr>
        <p:txBody>
          <a:bodyPr wrap="square" rtlCol="0">
            <a:spAutoFit/>
          </a:bodyPr>
          <a:lstStyle/>
          <a:p>
            <a:pPr marL="285750" indent="-285750">
              <a:buFont typeface="Arial" pitchFamily="34" charset="0"/>
              <a:buChar char="•"/>
            </a:pPr>
            <a:r>
              <a:rPr lang="ru-RU" dirty="0" smtClean="0">
                <a:latin typeface="Verdana" panose="020B0604030504040204" pitchFamily="34" charset="0"/>
                <a:ea typeface="Verdana" panose="020B0604030504040204" pitchFamily="34" charset="0"/>
                <a:cs typeface="Verdana" panose="020B0604030504040204" pitchFamily="34" charset="0"/>
              </a:rPr>
              <a:t>Используем знание об устройстве тестируемого объекта</a:t>
            </a:r>
          </a:p>
          <a:p>
            <a:pPr marL="285750" indent="-285750">
              <a:buFont typeface="Arial" pitchFamily="34" charset="0"/>
              <a:buChar char="•"/>
            </a:pPr>
            <a:r>
              <a:rPr lang="ru-RU" dirty="0" smtClean="0">
                <a:latin typeface="Verdana" panose="020B0604030504040204" pitchFamily="34" charset="0"/>
                <a:ea typeface="Verdana" panose="020B0604030504040204" pitchFamily="34" charset="0"/>
                <a:cs typeface="Verdana" panose="020B0604030504040204" pitchFamily="34" charset="0"/>
              </a:rPr>
              <a:t>В случае ПО – имеем полный доступ к тестируемому коду</a:t>
            </a:r>
          </a:p>
        </p:txBody>
      </p:sp>
      <p:sp>
        <p:nvSpPr>
          <p:cNvPr id="6" name="TextBox 5"/>
          <p:cNvSpPr txBox="1"/>
          <p:nvPr/>
        </p:nvSpPr>
        <p:spPr>
          <a:xfrm>
            <a:off x="228600" y="3219271"/>
            <a:ext cx="4800600" cy="923330"/>
          </a:xfrm>
          <a:prstGeom prst="rect">
            <a:avLst/>
          </a:prstGeom>
          <a:noFill/>
        </p:spPr>
        <p:txBody>
          <a:bodyPr wrap="square" rtlCol="0">
            <a:spAutoFit/>
          </a:bodyPr>
          <a:lstStyle/>
          <a:p>
            <a:r>
              <a:rPr lang="ru-RU" dirty="0" smtClean="0">
                <a:latin typeface="Verdana" panose="020B0604030504040204" pitchFamily="34" charset="0"/>
                <a:ea typeface="Verdana" panose="020B0604030504040204" pitchFamily="34" charset="0"/>
                <a:cs typeface="Verdana" panose="020B0604030504040204" pitchFamily="34" charset="0"/>
              </a:rPr>
              <a:t>Стадии применения:</a:t>
            </a:r>
          </a:p>
          <a:p>
            <a:pPr marL="342900" indent="-342900">
              <a:buFont typeface="Arial" pitchFamily="34" charset="0"/>
              <a:buChar char="•"/>
            </a:pPr>
            <a:r>
              <a:rPr lang="en-US" u="sng" dirty="0" smtClean="0">
                <a:solidFill>
                  <a:srgbClr val="FF0000"/>
                </a:solidFill>
                <a:latin typeface="Verdana" panose="020B0604030504040204" pitchFamily="34" charset="0"/>
                <a:ea typeface="Verdana" panose="020B0604030504040204" pitchFamily="34" charset="0"/>
                <a:cs typeface="Verdana" panose="020B0604030504040204" pitchFamily="34" charset="0"/>
              </a:rPr>
              <a:t>Unit</a:t>
            </a:r>
            <a:r>
              <a:rPr lang="ru-RU" u="sng" dirty="0" smtClean="0">
                <a:solidFill>
                  <a:srgbClr val="FF0000"/>
                </a:solidFill>
                <a:latin typeface="Verdana" panose="020B0604030504040204" pitchFamily="34" charset="0"/>
                <a:ea typeface="Verdana" panose="020B0604030504040204" pitchFamily="34" charset="0"/>
                <a:cs typeface="Verdana" panose="020B0604030504040204" pitchFamily="34" charset="0"/>
              </a:rPr>
              <a:t>-тестирование</a:t>
            </a:r>
          </a:p>
          <a:p>
            <a:pPr marL="342900" indent="-342900">
              <a:buFont typeface="Arial" pitchFamily="34" charset="0"/>
              <a:buChar char="•"/>
            </a:pPr>
            <a:r>
              <a:rPr lang="ru-RU" dirty="0" smtClean="0">
                <a:latin typeface="Verdana" panose="020B0604030504040204" pitchFamily="34" charset="0"/>
                <a:ea typeface="Verdana" panose="020B0604030504040204" pitchFamily="34" charset="0"/>
                <a:cs typeface="Verdana" panose="020B0604030504040204" pitchFamily="34" charset="0"/>
              </a:rPr>
              <a:t>Интеграционное тестирование</a:t>
            </a:r>
          </a:p>
        </p:txBody>
      </p:sp>
      <p:sp>
        <p:nvSpPr>
          <p:cNvPr id="8"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16</a:t>
            </a:fld>
            <a:endParaRPr lang="en-US" dirty="0"/>
          </a:p>
        </p:txBody>
      </p:sp>
    </p:spTree>
    <p:extLst>
      <p:ext uri="{BB962C8B-B14F-4D97-AF65-F5344CB8AC3E}">
        <p14:creationId xmlns:p14="http://schemas.microsoft.com/office/powerpoint/2010/main" val="15286200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Белый Ящик. Шаги</a:t>
            </a:r>
            <a:endParaRPr lang="ru-RU" dirty="0">
              <a:latin typeface="Verdana" panose="020B0604030504040204" pitchFamily="34" charset="0"/>
              <a:ea typeface="Verdana" panose="020B0604030504040204" pitchFamily="34" charset="0"/>
              <a:cs typeface="Verdana" panose="020B060403050404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6900" y="2133600"/>
            <a:ext cx="3900153" cy="4190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Pic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133600"/>
            <a:ext cx="3495675" cy="4191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62376" y="1519003"/>
            <a:ext cx="6324600" cy="369332"/>
          </a:xfrm>
          <a:prstGeom prst="rect">
            <a:avLst/>
          </a:prstGeom>
          <a:noFill/>
        </p:spPr>
        <p:txBody>
          <a:bodyPr wrap="square" rtlCol="0">
            <a:spAutoFit/>
          </a:bodyPr>
          <a:lstStyle/>
          <a:p>
            <a:r>
              <a:rPr lang="ru-RU" dirty="0" smtClean="0">
                <a:latin typeface="Verdana" panose="020B0604030504040204" pitchFamily="34" charset="0"/>
                <a:ea typeface="Verdana" panose="020B0604030504040204" pitchFamily="34" charset="0"/>
                <a:cs typeface="Verdana" panose="020B0604030504040204" pitchFamily="34" charset="0"/>
              </a:rPr>
              <a:t>Представляем программу в виде графа</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6"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17</a:t>
            </a:fld>
            <a:endParaRPr lang="en-US" dirty="0"/>
          </a:p>
        </p:txBody>
      </p:sp>
    </p:spTree>
    <p:extLst>
      <p:ext uri="{BB962C8B-B14F-4D97-AF65-F5344CB8AC3E}">
        <p14:creationId xmlns:p14="http://schemas.microsoft.com/office/powerpoint/2010/main" val="16469119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Белый Ящик. Шаги</a:t>
            </a:r>
          </a:p>
        </p:txBody>
      </p:sp>
      <p:sp>
        <p:nvSpPr>
          <p:cNvPr id="3" name="Content Placeholder 2"/>
          <p:cNvSpPr>
            <a:spLocks noGrp="1"/>
          </p:cNvSpPr>
          <p:nvPr>
            <p:ph idx="1"/>
          </p:nvPr>
        </p:nvSpPr>
        <p:spPr>
          <a:xfrm>
            <a:off x="301752" y="1527048"/>
            <a:ext cx="4727448" cy="4572000"/>
          </a:xfrm>
        </p:spPr>
        <p:txBody>
          <a:bodyPr>
            <a:normAutofit/>
          </a:bodyPr>
          <a:lstStyle/>
          <a:p>
            <a:pPr marL="0" indent="0">
              <a:buNone/>
            </a:pPr>
            <a:r>
              <a:rPr lang="ru-RU" sz="1800" dirty="0" smtClean="0"/>
              <a:t>Создаем тестовые сценарии чтобы:</a:t>
            </a:r>
          </a:p>
          <a:p>
            <a:pPr marL="285750" indent="-285750">
              <a:buFont typeface="Arial" panose="020B0604020202020204" pitchFamily="34" charset="0"/>
              <a:buChar char="•"/>
            </a:pPr>
            <a:r>
              <a:rPr lang="ru-RU" sz="1800" dirty="0" smtClean="0"/>
              <a:t>Попасть в каждое ветвление</a:t>
            </a:r>
          </a:p>
          <a:p>
            <a:pPr marL="285750" indent="-285750">
              <a:buFont typeface="Arial" panose="020B0604020202020204" pitchFamily="34" charset="0"/>
              <a:buChar char="•"/>
            </a:pPr>
            <a:r>
              <a:rPr lang="ru-RU" sz="1800" dirty="0" smtClean="0"/>
              <a:t>Пройти хоть раз через все вершины</a:t>
            </a:r>
          </a:p>
          <a:p>
            <a:pPr marL="285750" indent="-285750">
              <a:buFont typeface="Arial" panose="020B0604020202020204" pitchFamily="34" charset="0"/>
              <a:buChar char="•"/>
            </a:pPr>
            <a:r>
              <a:rPr lang="ru-RU" sz="1800" dirty="0" smtClean="0"/>
              <a:t>Пройти всеми возможными путями</a:t>
            </a:r>
            <a:endParaRPr lang="ru-RU" sz="1800" dirty="0"/>
          </a:p>
          <a:p>
            <a:pPr marL="285750" indent="-285750">
              <a:buFont typeface="Arial" panose="020B0604020202020204" pitchFamily="34" charset="0"/>
              <a:buChar char="•"/>
            </a:pPr>
            <a:r>
              <a:rPr lang="ru-RU" sz="1800" dirty="0" smtClean="0"/>
              <a:t>Пройти через вновь добавленные участки</a:t>
            </a:r>
          </a:p>
          <a:p>
            <a:pPr marL="285750" indent="-285750">
              <a:buFont typeface="Arial" panose="020B0604020202020204" pitchFamily="34" charset="0"/>
              <a:buChar char="•"/>
            </a:pPr>
            <a:r>
              <a:rPr lang="ru-RU" sz="1800" dirty="0" smtClean="0"/>
              <a:t>Пройти через известные проблемные участки</a:t>
            </a:r>
            <a:endParaRPr lang="ru-RU" sz="18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907" y="1600200"/>
            <a:ext cx="3900153" cy="4190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18</a:t>
            </a:fld>
            <a:endParaRPr lang="en-US" dirty="0"/>
          </a:p>
        </p:txBody>
      </p:sp>
    </p:spTree>
    <p:extLst>
      <p:ext uri="{BB962C8B-B14F-4D97-AF65-F5344CB8AC3E}">
        <p14:creationId xmlns:p14="http://schemas.microsoft.com/office/powerpoint/2010/main" val="3868592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Покрытие программного кода</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381000" y="5181600"/>
            <a:ext cx="8503920" cy="911352"/>
          </a:xfrm>
        </p:spPr>
        <p:txBody>
          <a:bodyPr>
            <a:normAutofit/>
          </a:bodyPr>
          <a:lstStyle/>
          <a:p>
            <a:pPr marL="0" indent="0">
              <a:buNone/>
            </a:pPr>
            <a:r>
              <a:rPr lang="ru-RU" sz="1800" b="1" dirty="0" smtClean="0">
                <a:latin typeface="Verdana" panose="020B0604030504040204" pitchFamily="34" charset="0"/>
                <a:ea typeface="Verdana" panose="020B0604030504040204" pitchFamily="34" charset="0"/>
                <a:cs typeface="Verdana" panose="020B0604030504040204" pitchFamily="34" charset="0"/>
              </a:rPr>
              <a:t>Покрытие кода (</a:t>
            </a:r>
            <a:r>
              <a:rPr lang="en-US" sz="1800" b="1" dirty="0" smtClean="0">
                <a:latin typeface="Verdana" panose="020B0604030504040204" pitchFamily="34" charset="0"/>
                <a:ea typeface="Verdana" panose="020B0604030504040204" pitchFamily="34" charset="0"/>
                <a:cs typeface="Verdana" panose="020B0604030504040204" pitchFamily="34" charset="0"/>
              </a:rPr>
              <a:t>code coverage) </a:t>
            </a:r>
            <a:r>
              <a:rPr lang="en-US" sz="1800" dirty="0" smtClean="0">
                <a:latin typeface="Verdana" panose="020B0604030504040204" pitchFamily="34" charset="0"/>
                <a:ea typeface="Verdana" panose="020B0604030504040204" pitchFamily="34" charset="0"/>
                <a:cs typeface="Verdana" panose="020B0604030504040204" pitchFamily="34" charset="0"/>
              </a:rPr>
              <a:t>– </a:t>
            </a:r>
            <a:r>
              <a:rPr lang="ru-RU" sz="1800" dirty="0" smtClean="0">
                <a:latin typeface="Verdana" panose="020B0604030504040204" pitchFamily="34" charset="0"/>
                <a:ea typeface="Verdana" panose="020B0604030504040204" pitchFamily="34" charset="0"/>
                <a:cs typeface="Verdana" panose="020B0604030504040204" pitchFamily="34" charset="0"/>
              </a:rPr>
              <a:t>мера измерения оттестированости </a:t>
            </a:r>
            <a:r>
              <a:rPr lang="ru-RU" sz="1800" u="sng" dirty="0" smtClean="0">
                <a:latin typeface="Verdana" panose="020B0604030504040204" pitchFamily="34" charset="0"/>
                <a:ea typeface="Verdana" panose="020B0604030504040204" pitchFamily="34" charset="0"/>
                <a:cs typeface="Verdana" panose="020B0604030504040204" pitchFamily="34" charset="0"/>
              </a:rPr>
              <a:t>имеющегося</a:t>
            </a:r>
            <a:r>
              <a:rPr lang="ru-RU" sz="1800" dirty="0" smtClean="0">
                <a:latin typeface="Verdana" panose="020B0604030504040204" pitchFamily="34" charset="0"/>
                <a:ea typeface="Verdana" panose="020B0604030504040204" pitchFamily="34" charset="0"/>
                <a:cs typeface="Verdana" panose="020B0604030504040204" pitchFamily="34" charset="0"/>
              </a:rPr>
              <a:t> программного кода</a:t>
            </a:r>
            <a:endParaRPr lang="ru-RU" sz="18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533400" y="1676400"/>
            <a:ext cx="8001000" cy="646331"/>
          </a:xfrm>
          <a:prstGeom prst="rect">
            <a:avLst/>
          </a:prstGeom>
          <a:noFill/>
        </p:spPr>
        <p:txBody>
          <a:bodyPr wrap="square" rtlCol="0">
            <a:spAutoFit/>
          </a:bodyPr>
          <a:lstStyle/>
          <a:p>
            <a:r>
              <a:rPr lang="ru-RU" b="1" dirty="0" smtClean="0">
                <a:latin typeface="Verdana" panose="020B0604030504040204" pitchFamily="34" charset="0"/>
                <a:ea typeface="Verdana" panose="020B0604030504040204" pitchFamily="34" charset="0"/>
                <a:cs typeface="Verdana" panose="020B0604030504040204" pitchFamily="34" charset="0"/>
              </a:rPr>
              <a:t>Вопрос: </a:t>
            </a:r>
            <a:r>
              <a:rPr lang="ru-RU" dirty="0" smtClean="0">
                <a:latin typeface="Verdana" panose="020B0604030504040204" pitchFamily="34" charset="0"/>
                <a:ea typeface="Verdana" panose="020B0604030504040204" pitchFamily="34" charset="0"/>
                <a:cs typeface="Verdana" panose="020B0604030504040204" pitchFamily="34" charset="0"/>
              </a:rPr>
              <a:t>Для нашей программы имеется 100 тестов. Можем ли мы утверждать, что программа «хорошо» протестирована?</a:t>
            </a:r>
            <a:endParaRPr lang="ru-RU" b="1" dirty="0">
              <a:latin typeface="Verdana" panose="020B0604030504040204" pitchFamily="34" charset="0"/>
              <a:ea typeface="Verdana" panose="020B0604030504040204" pitchFamily="34" charset="0"/>
              <a:cs typeface="Verdana" panose="020B0604030504040204" pitchFamily="34" charset="0"/>
            </a:endParaRPr>
          </a:p>
        </p:txBody>
      </p:sp>
      <p:sp>
        <p:nvSpPr>
          <p:cNvPr id="5" name="Down Arrow 4"/>
          <p:cNvSpPr/>
          <p:nvPr/>
        </p:nvSpPr>
        <p:spPr>
          <a:xfrm>
            <a:off x="4052653" y="2912955"/>
            <a:ext cx="4953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661753" y="3612842"/>
            <a:ext cx="7772400" cy="369332"/>
          </a:xfrm>
          <a:prstGeom prst="rect">
            <a:avLst/>
          </a:prstGeom>
          <a:noFill/>
        </p:spPr>
        <p:txBody>
          <a:bodyPr wrap="square" rtlCol="0">
            <a:spAutoFit/>
          </a:bodyPr>
          <a:lstStyle/>
          <a:p>
            <a:pPr algn="ctr"/>
            <a:r>
              <a:rPr lang="ru-RU" dirty="0" smtClean="0">
                <a:latin typeface="Verdana" panose="020B0604030504040204" pitchFamily="34" charset="0"/>
                <a:ea typeface="Verdana" panose="020B0604030504040204" pitchFamily="34" charset="0"/>
                <a:cs typeface="Verdana" panose="020B0604030504040204" pitchFamily="34" charset="0"/>
              </a:rPr>
              <a:t>Необходимо измерение качества тестирования</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7" name="Down Arrow 6"/>
          <p:cNvSpPr/>
          <p:nvPr/>
        </p:nvSpPr>
        <p:spPr>
          <a:xfrm>
            <a:off x="4038600" y="4343400"/>
            <a:ext cx="4953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cs typeface="Verdana" panose="020B0604030504040204" pitchFamily="34" charset="0"/>
            </a:endParaRPr>
          </a:p>
        </p:txBody>
      </p:sp>
      <p:sp>
        <p:nvSpPr>
          <p:cNvPr id="8"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19</a:t>
            </a:fld>
            <a:endParaRPr lang="en-US" dirty="0"/>
          </a:p>
        </p:txBody>
      </p:sp>
    </p:spTree>
    <p:extLst>
      <p:ext uri="{BB962C8B-B14F-4D97-AF65-F5344CB8AC3E}">
        <p14:creationId xmlns:p14="http://schemas.microsoft.com/office/powerpoint/2010/main" val="3247316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Задача</a:t>
            </a:r>
            <a:endParaRPr lang="ru-RU" dirty="0"/>
          </a:p>
        </p:txBody>
      </p:sp>
      <p:sp>
        <p:nvSpPr>
          <p:cNvPr id="3" name="Content Placeholder 2"/>
          <p:cNvSpPr>
            <a:spLocks noGrp="1"/>
          </p:cNvSpPr>
          <p:nvPr>
            <p:ph idx="1"/>
          </p:nvPr>
        </p:nvSpPr>
        <p:spPr/>
        <p:txBody>
          <a:bodyPr>
            <a:normAutofit fontScale="92500" lnSpcReduction="20000"/>
          </a:bodyPr>
          <a:lstStyle/>
          <a:p>
            <a:r>
              <a:rPr lang="ru-RU" dirty="0" smtClean="0"/>
              <a:t>Есть консольная программа, принимающая на вход 3 </a:t>
            </a:r>
            <a:r>
              <a:rPr lang="ru-RU" dirty="0" smtClean="0"/>
              <a:t>числа</a:t>
            </a:r>
            <a:r>
              <a:rPr lang="ru-RU" dirty="0" smtClean="0"/>
              <a:t>. Смысл чисел – длины отрезков. На выходе </a:t>
            </a:r>
          </a:p>
          <a:p>
            <a:r>
              <a:rPr lang="en-US" dirty="0" smtClean="0"/>
              <a:t>-</a:t>
            </a:r>
            <a:r>
              <a:rPr lang="ru-RU" dirty="0" smtClean="0"/>
              <a:t>1 </a:t>
            </a:r>
            <a:r>
              <a:rPr lang="ru-RU" dirty="0" smtClean="0"/>
              <a:t>– если отрезки не могут </a:t>
            </a:r>
            <a:r>
              <a:rPr lang="ru-RU" dirty="0"/>
              <a:t>образовать треугольник</a:t>
            </a:r>
          </a:p>
          <a:p>
            <a:r>
              <a:rPr lang="ru-RU" dirty="0"/>
              <a:t>0 </a:t>
            </a:r>
            <a:r>
              <a:rPr lang="en-US" dirty="0" smtClean="0"/>
              <a:t> </a:t>
            </a:r>
            <a:r>
              <a:rPr lang="ru-RU" dirty="0" smtClean="0"/>
              <a:t>– </a:t>
            </a:r>
            <a:r>
              <a:rPr lang="ru-RU" dirty="0"/>
              <a:t>если отрезки могут образовать </a:t>
            </a:r>
            <a:r>
              <a:rPr lang="ru-RU" dirty="0" smtClean="0"/>
              <a:t>треугольник</a:t>
            </a:r>
            <a:endParaRPr lang="en-US" dirty="0" smtClean="0"/>
          </a:p>
          <a:p>
            <a:r>
              <a:rPr lang="ru-RU" dirty="0" smtClean="0"/>
              <a:t>1  – </a:t>
            </a:r>
            <a:r>
              <a:rPr lang="ru-RU" dirty="0"/>
              <a:t>если отрезки </a:t>
            </a:r>
            <a:r>
              <a:rPr lang="ru-RU" dirty="0" smtClean="0"/>
              <a:t>образуют равнобедренный треугольник</a:t>
            </a:r>
          </a:p>
          <a:p>
            <a:r>
              <a:rPr lang="ru-RU" dirty="0" smtClean="0"/>
              <a:t>2</a:t>
            </a:r>
            <a:r>
              <a:rPr lang="en-US" dirty="0" smtClean="0"/>
              <a:t> </a:t>
            </a:r>
            <a:r>
              <a:rPr lang="ru-RU" dirty="0"/>
              <a:t>– если отрезки образуют </a:t>
            </a:r>
            <a:r>
              <a:rPr lang="ru-RU" dirty="0" smtClean="0"/>
              <a:t>равносторонний </a:t>
            </a:r>
            <a:r>
              <a:rPr lang="ru-RU" dirty="0"/>
              <a:t>треугольник</a:t>
            </a:r>
          </a:p>
          <a:p>
            <a:pPr marL="457200" indent="-457200">
              <a:buAutoNum type="arabicPlain"/>
            </a:pPr>
            <a:endParaRPr lang="ru-RU" dirty="0"/>
          </a:p>
          <a:p>
            <a:endParaRPr lang="ru-RU" dirty="0"/>
          </a:p>
          <a:p>
            <a:endParaRPr lang="ru-RU" dirty="0" smtClean="0"/>
          </a:p>
          <a:p>
            <a:endParaRPr lang="ru-RU" dirty="0"/>
          </a:p>
          <a:p>
            <a:endParaRPr lang="ru-RU" dirty="0" smtClean="0"/>
          </a:p>
          <a:p>
            <a:r>
              <a:rPr lang="ru-RU" dirty="0" smtClean="0"/>
              <a:t>Как будем тестировать?</a:t>
            </a:r>
            <a:endParaRPr lang="ru-RU" dirty="0"/>
          </a:p>
        </p:txBody>
      </p:sp>
    </p:spTree>
    <p:extLst>
      <p:ext uri="{BB962C8B-B14F-4D97-AF65-F5344CB8AC3E}">
        <p14:creationId xmlns:p14="http://schemas.microsoft.com/office/powerpoint/2010/main" val="24930957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Виды покрытия кода</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301752" y="1447800"/>
            <a:ext cx="8503920" cy="4572000"/>
          </a:xfrm>
        </p:spPr>
        <p:txBody>
          <a:bodyPr>
            <a:noAutofit/>
          </a:bodyPr>
          <a:lstStyle/>
          <a:p>
            <a:r>
              <a:rPr lang="ru-RU" sz="1800" dirty="0" smtClean="0">
                <a:latin typeface="Verdana" panose="020B0604030504040204" pitchFamily="34" charset="0"/>
                <a:ea typeface="Verdana" panose="020B0604030504040204" pitchFamily="34" charset="0"/>
                <a:cs typeface="Verdana" panose="020B0604030504040204" pitchFamily="34" charset="0"/>
              </a:rPr>
              <a:t>Функциональное (</a:t>
            </a:r>
            <a:r>
              <a:rPr lang="en-US" sz="1800" b="1" dirty="0">
                <a:latin typeface="Verdana" panose="020B0604030504040204" pitchFamily="34" charset="0"/>
                <a:ea typeface="Verdana" panose="020B0604030504040204" pitchFamily="34" charset="0"/>
                <a:cs typeface="Verdana" panose="020B0604030504040204" pitchFamily="34" charset="0"/>
              </a:rPr>
              <a:t>Function coverage</a:t>
            </a:r>
            <a:r>
              <a:rPr lang="ru-RU" sz="1800" dirty="0" smtClean="0">
                <a:latin typeface="Verdana" panose="020B0604030504040204" pitchFamily="34" charset="0"/>
                <a:ea typeface="Verdana" panose="020B0604030504040204" pitchFamily="34" charset="0"/>
                <a:cs typeface="Verdana" panose="020B0604030504040204" pitchFamily="34" charset="0"/>
              </a:rPr>
              <a:t>) – каждая функция вызывается хотя бы раз</a:t>
            </a:r>
          </a:p>
          <a:p>
            <a:r>
              <a:rPr lang="ru-RU" sz="1800" dirty="0" smtClean="0">
                <a:latin typeface="Verdana" panose="020B0604030504040204" pitchFamily="34" charset="0"/>
                <a:ea typeface="Verdana" panose="020B0604030504040204" pitchFamily="34" charset="0"/>
                <a:cs typeface="Verdana" panose="020B0604030504040204" pitchFamily="34" charset="0"/>
              </a:rPr>
              <a:t>Строковое</a:t>
            </a:r>
            <a:r>
              <a:rPr lang="ru-RU" sz="1800" b="1" dirty="0" smtClean="0">
                <a:latin typeface="Verdana" panose="020B0604030504040204" pitchFamily="34" charset="0"/>
                <a:ea typeface="Verdana" panose="020B0604030504040204" pitchFamily="34" charset="0"/>
                <a:cs typeface="Verdana" panose="020B0604030504040204" pitchFamily="34" charset="0"/>
              </a:rPr>
              <a:t> (</a:t>
            </a:r>
            <a:r>
              <a:rPr lang="en-US" sz="1800" b="1" dirty="0" smtClean="0">
                <a:latin typeface="Verdana" panose="020B0604030504040204" pitchFamily="34" charset="0"/>
                <a:ea typeface="Verdana" panose="020B0604030504040204" pitchFamily="34" charset="0"/>
                <a:cs typeface="Verdana" panose="020B0604030504040204" pitchFamily="34" charset="0"/>
              </a:rPr>
              <a:t>Statement </a:t>
            </a:r>
            <a:r>
              <a:rPr lang="en-US" sz="1800" b="1" dirty="0">
                <a:latin typeface="Verdana" panose="020B0604030504040204" pitchFamily="34" charset="0"/>
                <a:ea typeface="Verdana" panose="020B0604030504040204" pitchFamily="34" charset="0"/>
                <a:cs typeface="Verdana" panose="020B0604030504040204" pitchFamily="34" charset="0"/>
              </a:rPr>
              <a:t>coverage</a:t>
            </a:r>
            <a:r>
              <a:rPr lang="ru-RU" sz="1800" b="1" dirty="0" smtClean="0">
                <a:latin typeface="Verdana" panose="020B0604030504040204" pitchFamily="34" charset="0"/>
                <a:ea typeface="Verdana" panose="020B0604030504040204" pitchFamily="34" charset="0"/>
                <a:cs typeface="Verdana" panose="020B0604030504040204" pitchFamily="34" charset="0"/>
              </a:rPr>
              <a:t>) – </a:t>
            </a:r>
            <a:r>
              <a:rPr lang="ru-RU" sz="1800" dirty="0" smtClean="0">
                <a:latin typeface="Verdana" panose="020B0604030504040204" pitchFamily="34" charset="0"/>
                <a:ea typeface="Verdana" panose="020B0604030504040204" pitchFamily="34" charset="0"/>
                <a:cs typeface="Verdana" panose="020B0604030504040204" pitchFamily="34" charset="0"/>
              </a:rPr>
              <a:t>каждая строка кода выполнялась хотя бы раз</a:t>
            </a:r>
          </a:p>
          <a:p>
            <a:r>
              <a:rPr lang="ru-RU" sz="1800" dirty="0" smtClean="0">
                <a:latin typeface="Verdana" panose="020B0604030504040204" pitchFamily="34" charset="0"/>
                <a:ea typeface="Verdana" panose="020B0604030504040204" pitchFamily="34" charset="0"/>
                <a:cs typeface="Verdana" panose="020B0604030504040204" pitchFamily="34" charset="0"/>
              </a:rPr>
              <a:t>Решения (</a:t>
            </a:r>
            <a:r>
              <a:rPr lang="en-US" sz="1800" b="1" dirty="0" smtClean="0">
                <a:latin typeface="Verdana" panose="020B0604030504040204" pitchFamily="34" charset="0"/>
                <a:ea typeface="Verdana" panose="020B0604030504040204" pitchFamily="34" charset="0"/>
                <a:cs typeface="Verdana" panose="020B0604030504040204" pitchFamily="34" charset="0"/>
              </a:rPr>
              <a:t>Decision</a:t>
            </a:r>
            <a:r>
              <a:rPr lang="ru-RU" sz="1800" b="1" dirty="0" smtClean="0">
                <a:latin typeface="Verdana" panose="020B0604030504040204" pitchFamily="34" charset="0"/>
                <a:ea typeface="Verdana" panose="020B0604030504040204" pitchFamily="34" charset="0"/>
                <a:cs typeface="Verdana" panose="020B0604030504040204" pitchFamily="34" charset="0"/>
              </a:rPr>
              <a:t>/</a:t>
            </a:r>
            <a:r>
              <a:rPr lang="en-US" sz="1800" b="1" dirty="0" smtClean="0">
                <a:latin typeface="Verdana" panose="020B0604030504040204" pitchFamily="34" charset="0"/>
                <a:ea typeface="Verdana" panose="020B0604030504040204" pitchFamily="34" charset="0"/>
                <a:cs typeface="Verdana" panose="020B0604030504040204" pitchFamily="34" charset="0"/>
              </a:rPr>
              <a:t>Branch coverage</a:t>
            </a:r>
            <a:r>
              <a:rPr lang="ru-RU" sz="1800" dirty="0" smtClean="0">
                <a:latin typeface="Verdana" panose="020B0604030504040204" pitchFamily="34" charset="0"/>
                <a:ea typeface="Verdana" panose="020B0604030504040204" pitchFamily="34" charset="0"/>
                <a:cs typeface="Verdana" panose="020B0604030504040204" pitchFamily="34" charset="0"/>
              </a:rPr>
              <a:t>) – в каждой условном операторе прошли по всем веткам выбора</a:t>
            </a:r>
            <a:endParaRPr lang="en-US" sz="1800" dirty="0" smtClean="0">
              <a:latin typeface="Verdana" panose="020B0604030504040204" pitchFamily="34" charset="0"/>
              <a:ea typeface="Verdana" panose="020B0604030504040204" pitchFamily="34" charset="0"/>
              <a:cs typeface="Verdana" panose="020B0604030504040204" pitchFamily="34" charset="0"/>
            </a:endParaRPr>
          </a:p>
          <a:p>
            <a:r>
              <a:rPr lang="ru-RU" sz="1800" dirty="0" smtClean="0">
                <a:latin typeface="Verdana" panose="020B0604030504040204" pitchFamily="34" charset="0"/>
                <a:ea typeface="Verdana" panose="020B0604030504040204" pitchFamily="34" charset="0"/>
                <a:cs typeface="Verdana" panose="020B0604030504040204" pitchFamily="34" charset="0"/>
              </a:rPr>
              <a:t>Условия (</a:t>
            </a:r>
            <a:r>
              <a:rPr lang="en-US" sz="1800" b="1" dirty="0" smtClean="0">
                <a:latin typeface="Verdana" panose="020B0604030504040204" pitchFamily="34" charset="0"/>
                <a:ea typeface="Verdana" panose="020B0604030504040204" pitchFamily="34" charset="0"/>
                <a:cs typeface="Verdana" panose="020B0604030504040204" pitchFamily="34" charset="0"/>
              </a:rPr>
              <a:t>Condition </a:t>
            </a:r>
            <a:r>
              <a:rPr lang="en-US" sz="1800" b="1" dirty="0">
                <a:latin typeface="Verdana" panose="020B0604030504040204" pitchFamily="34" charset="0"/>
                <a:ea typeface="Verdana" panose="020B0604030504040204" pitchFamily="34" charset="0"/>
                <a:cs typeface="Verdana" panose="020B0604030504040204" pitchFamily="34" charset="0"/>
              </a:rPr>
              <a:t>coverage</a:t>
            </a:r>
            <a:r>
              <a:rPr lang="ru-RU" sz="1800" dirty="0" smtClean="0">
                <a:latin typeface="Verdana" panose="020B0604030504040204" pitchFamily="34" charset="0"/>
                <a:ea typeface="Verdana" panose="020B0604030504040204" pitchFamily="34" charset="0"/>
                <a:cs typeface="Verdana" panose="020B0604030504040204" pitchFamily="34" charset="0"/>
              </a:rPr>
              <a:t>)</a:t>
            </a:r>
            <a:r>
              <a:rPr lang="en-US" sz="1800" dirty="0" smtClean="0">
                <a:latin typeface="Verdana" panose="020B0604030504040204" pitchFamily="34" charset="0"/>
                <a:ea typeface="Verdana" panose="020B0604030504040204" pitchFamily="34" charset="0"/>
                <a:cs typeface="Verdana" panose="020B0604030504040204" pitchFamily="34" charset="0"/>
              </a:rPr>
              <a:t> – </a:t>
            </a:r>
            <a:r>
              <a:rPr lang="ru-RU" sz="1800" dirty="0" smtClean="0">
                <a:latin typeface="Verdana" panose="020B0604030504040204" pitchFamily="34" charset="0"/>
                <a:ea typeface="Verdana" panose="020B0604030504040204" pitchFamily="34" charset="0"/>
                <a:cs typeface="Verdana" panose="020B0604030504040204" pitchFamily="34" charset="0"/>
              </a:rPr>
              <a:t>каждое атомарное булево выражение приняло значения и «истина» и «ложь»</a:t>
            </a:r>
          </a:p>
          <a:p>
            <a:r>
              <a:rPr lang="ru-RU" sz="1800" dirty="0" smtClean="0">
                <a:latin typeface="Verdana" panose="020B0604030504040204" pitchFamily="34" charset="0"/>
                <a:ea typeface="Verdana" panose="020B0604030504040204" pitchFamily="34" charset="0"/>
                <a:cs typeface="Verdana" panose="020B0604030504040204" pitchFamily="34" charset="0"/>
              </a:rPr>
              <a:t>Параметров (</a:t>
            </a:r>
            <a:r>
              <a:rPr lang="en-US" sz="1800" b="1" dirty="0" smtClean="0">
                <a:latin typeface="Verdana" panose="020B0604030504040204" pitchFamily="34" charset="0"/>
                <a:ea typeface="Verdana" panose="020B0604030504040204" pitchFamily="34" charset="0"/>
                <a:cs typeface="Verdana" panose="020B0604030504040204" pitchFamily="34" charset="0"/>
              </a:rPr>
              <a:t>Parameter Value coverage</a:t>
            </a:r>
            <a:r>
              <a:rPr lang="ru-RU" sz="1800" dirty="0" smtClean="0">
                <a:latin typeface="Verdana" panose="020B0604030504040204" pitchFamily="34" charset="0"/>
                <a:ea typeface="Verdana" panose="020B0604030504040204" pitchFamily="34" charset="0"/>
                <a:cs typeface="Verdana" panose="020B0604030504040204" pitchFamily="34" charset="0"/>
              </a:rPr>
              <a:t>)</a:t>
            </a:r>
            <a:r>
              <a:rPr lang="en-US" sz="1800" dirty="0" smtClean="0">
                <a:latin typeface="Verdana" panose="020B0604030504040204" pitchFamily="34" charset="0"/>
                <a:ea typeface="Verdana" panose="020B0604030504040204" pitchFamily="34" charset="0"/>
                <a:cs typeface="Verdana" panose="020B0604030504040204" pitchFamily="34" charset="0"/>
              </a:rPr>
              <a:t> – </a:t>
            </a:r>
            <a:r>
              <a:rPr lang="ru-RU" sz="1800" dirty="0" smtClean="0">
                <a:latin typeface="Verdana" panose="020B0604030504040204" pitchFamily="34" charset="0"/>
                <a:ea typeface="Verdana" panose="020B0604030504040204" pitchFamily="34" charset="0"/>
                <a:cs typeface="Verdana" panose="020B0604030504040204" pitchFamily="34" charset="0"/>
              </a:rPr>
              <a:t>если метод имеет параметры, все значения параметра были использованы</a:t>
            </a:r>
            <a:endParaRPr lang="en-US" sz="1800" dirty="0" smtClean="0">
              <a:latin typeface="Verdana" panose="020B0604030504040204" pitchFamily="34" charset="0"/>
              <a:ea typeface="Verdana" panose="020B0604030504040204" pitchFamily="34" charset="0"/>
              <a:cs typeface="Verdana" panose="020B0604030504040204" pitchFamily="34" charset="0"/>
            </a:endParaRPr>
          </a:p>
          <a:p>
            <a:r>
              <a:rPr lang="ru-RU" sz="1800" dirty="0" smtClean="0">
                <a:latin typeface="Verdana" panose="020B0604030504040204" pitchFamily="34" charset="0"/>
                <a:ea typeface="Verdana" panose="020B0604030504040204" pitchFamily="34" charset="0"/>
                <a:cs typeface="Verdana" panose="020B0604030504040204" pitchFamily="34" charset="0"/>
              </a:rPr>
              <a:t>Пути (</a:t>
            </a:r>
            <a:r>
              <a:rPr lang="en-US" sz="1800" b="1" dirty="0" smtClean="0">
                <a:latin typeface="Verdana" panose="020B0604030504040204" pitchFamily="34" charset="0"/>
                <a:ea typeface="Verdana" panose="020B0604030504040204" pitchFamily="34" charset="0"/>
                <a:cs typeface="Verdana" panose="020B0604030504040204" pitchFamily="34" charset="0"/>
              </a:rPr>
              <a:t>Path Coverage</a:t>
            </a:r>
            <a:r>
              <a:rPr lang="en-US" sz="1800" dirty="0" smtClean="0">
                <a:latin typeface="Verdana" panose="020B0604030504040204" pitchFamily="34" charset="0"/>
                <a:ea typeface="Verdana" panose="020B0604030504040204" pitchFamily="34" charset="0"/>
                <a:cs typeface="Verdana" panose="020B0604030504040204" pitchFamily="34" charset="0"/>
              </a:rPr>
              <a:t>) – </a:t>
            </a:r>
            <a:r>
              <a:rPr lang="ru-RU" sz="1800" dirty="0" smtClean="0">
                <a:latin typeface="Verdana" panose="020B0604030504040204" pitchFamily="34" charset="0"/>
                <a:ea typeface="Verdana" panose="020B0604030504040204" pitchFamily="34" charset="0"/>
                <a:cs typeface="Verdana" panose="020B0604030504040204" pitchFamily="34" charset="0"/>
              </a:rPr>
              <a:t>все возможные пути в коде были пройдены</a:t>
            </a:r>
          </a:p>
          <a:p>
            <a:r>
              <a:rPr lang="ru-RU" sz="1800" dirty="0" smtClean="0">
                <a:latin typeface="Verdana" panose="020B0604030504040204" pitchFamily="34" charset="0"/>
                <a:ea typeface="Verdana" panose="020B0604030504040204" pitchFamily="34" charset="0"/>
                <a:cs typeface="Verdana" panose="020B0604030504040204" pitchFamily="34" charset="0"/>
              </a:rPr>
              <a:t>Циклы (</a:t>
            </a:r>
            <a:r>
              <a:rPr lang="en-US" sz="1800" b="1" dirty="0" smtClean="0">
                <a:latin typeface="Verdana" panose="020B0604030504040204" pitchFamily="34" charset="0"/>
                <a:ea typeface="Verdana" panose="020B0604030504040204" pitchFamily="34" charset="0"/>
                <a:cs typeface="Verdana" panose="020B0604030504040204" pitchFamily="34" charset="0"/>
              </a:rPr>
              <a:t>Loop coverage</a:t>
            </a:r>
            <a:r>
              <a:rPr lang="en-US" sz="1800" dirty="0" smtClean="0">
                <a:latin typeface="Verdana" panose="020B0604030504040204" pitchFamily="34" charset="0"/>
                <a:ea typeface="Verdana" panose="020B0604030504040204" pitchFamily="34" charset="0"/>
                <a:cs typeface="Verdana" panose="020B0604030504040204" pitchFamily="34" charset="0"/>
              </a:rPr>
              <a:t>) – </a:t>
            </a:r>
            <a:r>
              <a:rPr lang="ru-RU" sz="1800" dirty="0" smtClean="0">
                <a:latin typeface="Verdana" panose="020B0604030504040204" pitchFamily="34" charset="0"/>
                <a:ea typeface="Verdana" panose="020B0604030504040204" pitchFamily="34" charset="0"/>
                <a:cs typeface="Verdana" panose="020B0604030504040204" pitchFamily="34" charset="0"/>
              </a:rPr>
              <a:t>Все циклы исполнялись 0,1,..</a:t>
            </a:r>
            <a:r>
              <a:rPr lang="en-US" sz="1800" dirty="0" smtClean="0">
                <a:latin typeface="Verdana" panose="020B0604030504040204" pitchFamily="34" charset="0"/>
                <a:ea typeface="Verdana" panose="020B0604030504040204" pitchFamily="34" charset="0"/>
                <a:cs typeface="Verdana" panose="020B0604030504040204" pitchFamily="34" charset="0"/>
              </a:rPr>
              <a:t>N </a:t>
            </a:r>
            <a:r>
              <a:rPr lang="ru-RU" sz="1800" dirty="0" smtClean="0">
                <a:latin typeface="Verdana" panose="020B0604030504040204" pitchFamily="34" charset="0"/>
                <a:ea typeface="Verdana" panose="020B0604030504040204" pitchFamily="34" charset="0"/>
                <a:cs typeface="Verdana" panose="020B0604030504040204" pitchFamily="34" charset="0"/>
              </a:rPr>
              <a:t>раз</a:t>
            </a:r>
          </a:p>
          <a:p>
            <a:endParaRPr lang="ru-RU" sz="18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20</a:t>
            </a:fld>
            <a:endParaRPr lang="en-US" dirty="0"/>
          </a:p>
        </p:txBody>
      </p:sp>
    </p:spTree>
    <p:extLst>
      <p:ext uri="{BB962C8B-B14F-4D97-AF65-F5344CB8AC3E}">
        <p14:creationId xmlns:p14="http://schemas.microsoft.com/office/powerpoint/2010/main" val="14692078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Покрытие кода - пример</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lstStyle/>
          <a:p>
            <a:pPr marL="0" indent="0">
              <a:buNone/>
            </a:pPr>
            <a:r>
              <a:rPr lang="en-US" dirty="0" err="1">
                <a:latin typeface="Verdana" panose="020B0604030504040204" pitchFamily="34" charset="0"/>
                <a:ea typeface="Verdana" panose="020B0604030504040204" pitchFamily="34" charset="0"/>
                <a:cs typeface="Verdana" panose="020B0604030504040204" pitchFamily="34" charset="0"/>
              </a:rPr>
              <a:t>int</a:t>
            </a:r>
            <a:r>
              <a:rPr lang="en-US" dirty="0">
                <a:latin typeface="Verdana" panose="020B0604030504040204" pitchFamily="34" charset="0"/>
                <a:ea typeface="Verdana" panose="020B0604030504040204" pitchFamily="34" charset="0"/>
                <a:cs typeface="Verdana" panose="020B0604030504040204" pitchFamily="34" charset="0"/>
              </a:rPr>
              <a:t> foo (</a:t>
            </a:r>
            <a:r>
              <a:rPr lang="en-US" dirty="0" err="1">
                <a:latin typeface="Verdana" panose="020B0604030504040204" pitchFamily="34" charset="0"/>
                <a:ea typeface="Verdana" panose="020B0604030504040204" pitchFamily="34" charset="0"/>
                <a:cs typeface="Verdana" panose="020B0604030504040204" pitchFamily="34" charset="0"/>
              </a:rPr>
              <a:t>int</a:t>
            </a:r>
            <a:r>
              <a:rPr lang="en-US" dirty="0">
                <a:latin typeface="Verdana" panose="020B0604030504040204" pitchFamily="34" charset="0"/>
                <a:ea typeface="Verdana" panose="020B0604030504040204" pitchFamily="34" charset="0"/>
                <a:cs typeface="Verdana" panose="020B0604030504040204" pitchFamily="34" charset="0"/>
              </a:rPr>
              <a:t> x, </a:t>
            </a:r>
            <a:r>
              <a:rPr lang="en-US" dirty="0" err="1">
                <a:latin typeface="Verdana" panose="020B0604030504040204" pitchFamily="34" charset="0"/>
                <a:ea typeface="Verdana" panose="020B0604030504040204" pitchFamily="34" charset="0"/>
                <a:cs typeface="Verdana" panose="020B0604030504040204" pitchFamily="34" charset="0"/>
              </a:rPr>
              <a:t>int</a:t>
            </a:r>
            <a:r>
              <a:rPr lang="en-US" dirty="0">
                <a:latin typeface="Verdana" panose="020B0604030504040204" pitchFamily="34" charset="0"/>
                <a:ea typeface="Verdana" panose="020B0604030504040204" pitchFamily="34" charset="0"/>
                <a:cs typeface="Verdana" panose="020B0604030504040204" pitchFamily="34" charset="0"/>
              </a:rPr>
              <a:t> y) </a:t>
            </a:r>
            <a:endParaRPr lang="ru-RU"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 </a:t>
            </a:r>
            <a:endParaRPr lang="ru-RU"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ru-RU"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int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z = 0; </a:t>
            </a:r>
            <a:endParaRPr lang="ru-RU"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ru-RU"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if </a:t>
            </a:r>
            <a:r>
              <a:rPr lang="en-US" dirty="0">
                <a:latin typeface="Verdana" panose="020B0604030504040204" pitchFamily="34" charset="0"/>
                <a:ea typeface="Verdana" panose="020B0604030504040204" pitchFamily="34" charset="0"/>
                <a:cs typeface="Verdana" panose="020B0604030504040204" pitchFamily="34" charset="0"/>
              </a:rPr>
              <a:t>((x&gt;0) &amp;&amp; (y&gt;0)) </a:t>
            </a:r>
            <a:endParaRPr lang="ru-RU"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ru-RU"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ru-RU"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ru-RU" dirty="0">
                <a:latin typeface="Verdana" panose="020B0604030504040204" pitchFamily="34" charset="0"/>
                <a:ea typeface="Verdana" panose="020B0604030504040204" pitchFamily="34" charset="0"/>
                <a:cs typeface="Verdana" panose="020B0604030504040204" pitchFamily="34" charset="0"/>
              </a:rPr>
              <a:t>	</a:t>
            </a:r>
            <a:r>
              <a:rPr lang="ru-RU"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z = x; </a:t>
            </a:r>
            <a:endParaRPr lang="ru-RU"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ru-RU"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 </a:t>
            </a:r>
            <a:endParaRPr lang="ru-RU"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ru-RU"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return </a:t>
            </a:r>
            <a:r>
              <a:rPr lang="en-US" dirty="0">
                <a:latin typeface="Verdana" panose="020B0604030504040204" pitchFamily="34" charset="0"/>
                <a:ea typeface="Verdana" panose="020B0604030504040204" pitchFamily="34" charset="0"/>
                <a:cs typeface="Verdana" panose="020B0604030504040204" pitchFamily="34" charset="0"/>
              </a:rPr>
              <a:t>z; </a:t>
            </a:r>
            <a:endParaRPr lang="ru-RU"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a:t>
            </a:r>
            <a:endParaRPr lang="ru-RU"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600200"/>
            <a:ext cx="3900153" cy="4190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21</a:t>
            </a:fld>
            <a:endParaRPr lang="en-US" dirty="0"/>
          </a:p>
        </p:txBody>
      </p:sp>
    </p:spTree>
    <p:extLst>
      <p:ext uri="{BB962C8B-B14F-4D97-AF65-F5344CB8AC3E}">
        <p14:creationId xmlns:p14="http://schemas.microsoft.com/office/powerpoint/2010/main" val="98542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Покрытие кода - Инструменты</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US" sz="1800" dirty="0" smtClean="0">
                <a:latin typeface="Verdana" panose="020B0604030504040204" pitchFamily="34" charset="0"/>
                <a:ea typeface="Verdana" panose="020B0604030504040204" pitchFamily="34" charset="0"/>
                <a:cs typeface="Verdana" panose="020B0604030504040204" pitchFamily="34" charset="0"/>
              </a:rPr>
              <a:t>Microsoft Visual Studio 2010(C++, C#)</a:t>
            </a:r>
          </a:p>
          <a:p>
            <a:r>
              <a:rPr lang="en-US" sz="1800" dirty="0" err="1" smtClean="0">
                <a:latin typeface="Verdana" panose="020B0604030504040204" pitchFamily="34" charset="0"/>
                <a:ea typeface="Verdana" panose="020B0604030504040204" pitchFamily="34" charset="0"/>
                <a:cs typeface="Verdana" panose="020B0604030504040204" pitchFamily="34" charset="0"/>
              </a:rPr>
              <a:t>DevPartner</a:t>
            </a:r>
            <a:r>
              <a:rPr lang="en-US" sz="1800" dirty="0" smtClean="0">
                <a:latin typeface="Verdana" panose="020B0604030504040204" pitchFamily="34" charset="0"/>
                <a:ea typeface="Verdana" panose="020B0604030504040204" pitchFamily="34" charset="0"/>
                <a:cs typeface="Verdana" panose="020B0604030504040204" pitchFamily="34" charset="0"/>
              </a:rPr>
              <a:t> (C#, Java</a:t>
            </a:r>
            <a:r>
              <a:rPr lang="ru-RU" sz="1800" dirty="0" smtClean="0">
                <a:latin typeface="Verdana" panose="020B0604030504040204" pitchFamily="34" charset="0"/>
                <a:ea typeface="Verdana" panose="020B0604030504040204" pitchFamily="34" charset="0"/>
                <a:cs typeface="Verdana" panose="020B0604030504040204" pitchFamily="34" charset="0"/>
              </a:rPr>
              <a:t>)</a:t>
            </a:r>
            <a:endParaRPr lang="en-US" sz="1800" dirty="0" smtClean="0">
              <a:latin typeface="Verdana" panose="020B0604030504040204" pitchFamily="34" charset="0"/>
              <a:ea typeface="Verdana" panose="020B0604030504040204" pitchFamily="34" charset="0"/>
              <a:cs typeface="Verdana" panose="020B0604030504040204" pitchFamily="34" charset="0"/>
            </a:endParaRPr>
          </a:p>
          <a:p>
            <a:r>
              <a:rPr lang="en-US" sz="1800" dirty="0" err="1" smtClean="0">
                <a:latin typeface="Verdana" panose="020B0604030504040204" pitchFamily="34" charset="0"/>
                <a:ea typeface="Verdana" panose="020B0604030504040204" pitchFamily="34" charset="0"/>
                <a:cs typeface="Verdana" panose="020B0604030504040204" pitchFamily="34" charset="0"/>
              </a:rPr>
              <a:t>Codecov</a:t>
            </a:r>
            <a:r>
              <a:rPr lang="en-US" sz="1800" dirty="0" smtClean="0">
                <a:latin typeface="Verdana" panose="020B0604030504040204" pitchFamily="34" charset="0"/>
                <a:ea typeface="Verdana" panose="020B0604030504040204" pitchFamily="34" charset="0"/>
                <a:cs typeface="Verdana" panose="020B0604030504040204" pitchFamily="34" charset="0"/>
              </a:rPr>
              <a:t> </a:t>
            </a:r>
            <a:r>
              <a:rPr lang="ru-RU" sz="1800" smtClean="0">
                <a:latin typeface="Verdana" panose="020B0604030504040204" pitchFamily="34" charset="0"/>
                <a:ea typeface="Verdana" panose="020B0604030504040204" pitchFamily="34" charset="0"/>
                <a:cs typeface="Verdana" panose="020B0604030504040204" pitchFamily="34" charset="0"/>
              </a:rPr>
              <a:t>из </a:t>
            </a:r>
            <a:r>
              <a:rPr lang="en-US" sz="1800" smtClean="0">
                <a:latin typeface="Verdana" panose="020B0604030504040204" pitchFamily="34" charset="0"/>
                <a:ea typeface="Verdana" panose="020B0604030504040204" pitchFamily="34" charset="0"/>
                <a:cs typeface="Verdana" panose="020B0604030504040204" pitchFamily="34" charset="0"/>
              </a:rPr>
              <a:t>Intel </a:t>
            </a:r>
            <a:r>
              <a:rPr lang="en-US" sz="1800" dirty="0" smtClean="0">
                <a:latin typeface="Verdana" panose="020B0604030504040204" pitchFamily="34" charset="0"/>
                <a:ea typeface="Verdana" panose="020B0604030504040204" pitchFamily="34" charset="0"/>
                <a:cs typeface="Verdana" panose="020B0604030504040204" pitchFamily="34" charset="0"/>
              </a:rPr>
              <a:t>Compiler (C, C++, Fortran)</a:t>
            </a:r>
          </a:p>
          <a:p>
            <a:r>
              <a:rPr lang="en-US" sz="1800" dirty="0" err="1" smtClean="0">
                <a:latin typeface="Verdana" panose="020B0604030504040204" pitchFamily="34" charset="0"/>
                <a:ea typeface="Verdana" panose="020B0604030504040204" pitchFamily="34" charset="0"/>
                <a:cs typeface="Verdana" panose="020B0604030504040204" pitchFamily="34" charset="0"/>
              </a:rPr>
              <a:t>Jtest</a:t>
            </a:r>
            <a:r>
              <a:rPr lang="en-US" sz="1800" dirty="0" smtClean="0">
                <a:latin typeface="Verdana" panose="020B0604030504040204" pitchFamily="34" charset="0"/>
                <a:ea typeface="Verdana" panose="020B0604030504040204" pitchFamily="34" charset="0"/>
                <a:cs typeface="Verdana" panose="020B0604030504040204" pitchFamily="34" charset="0"/>
              </a:rPr>
              <a:t> (Java)</a:t>
            </a:r>
          </a:p>
          <a:p>
            <a:r>
              <a:rPr lang="en-US" sz="1800" dirty="0" err="1" smtClean="0">
                <a:latin typeface="Verdana" panose="020B0604030504040204" pitchFamily="34" charset="0"/>
                <a:ea typeface="Verdana" panose="020B0604030504040204" pitchFamily="34" charset="0"/>
                <a:cs typeface="Verdana" panose="020B0604030504040204" pitchFamily="34" charset="0"/>
              </a:rPr>
              <a:t>Devel</a:t>
            </a:r>
            <a:r>
              <a:rPr lang="en-US" sz="1800" dirty="0" smtClean="0">
                <a:latin typeface="Verdana" panose="020B0604030504040204" pitchFamily="34" charset="0"/>
                <a:ea typeface="Verdana" panose="020B0604030504040204" pitchFamily="34" charset="0"/>
                <a:cs typeface="Verdana" panose="020B0604030504040204" pitchFamily="34" charset="0"/>
              </a:rPr>
              <a:t>::Cover (Perl)</a:t>
            </a:r>
          </a:p>
          <a:p>
            <a:r>
              <a:rPr lang="en-US" sz="1800" dirty="0" err="1" smtClean="0">
                <a:latin typeface="Verdana" panose="020B0604030504040204" pitchFamily="34" charset="0"/>
                <a:ea typeface="Verdana" panose="020B0604030504040204" pitchFamily="34" charset="0"/>
                <a:cs typeface="Verdana" panose="020B0604030504040204" pitchFamily="34" charset="0"/>
              </a:rPr>
              <a:t>PHPUnit</a:t>
            </a:r>
            <a:r>
              <a:rPr lang="en-US" sz="1800" dirty="0" smtClean="0">
                <a:latin typeface="Verdana" panose="020B0604030504040204" pitchFamily="34" charset="0"/>
                <a:ea typeface="Verdana" panose="020B0604030504040204" pitchFamily="34" charset="0"/>
                <a:cs typeface="Verdana" panose="020B0604030504040204" pitchFamily="34" charset="0"/>
              </a:rPr>
              <a:t> (PHP)</a:t>
            </a:r>
          </a:p>
          <a:p>
            <a:r>
              <a:rPr lang="en-US" sz="1800" dirty="0" smtClean="0">
                <a:latin typeface="Verdana" panose="020B0604030504040204" pitchFamily="34" charset="0"/>
                <a:ea typeface="Verdana" panose="020B0604030504040204" pitchFamily="34" charset="0"/>
                <a:cs typeface="Verdana" panose="020B0604030504040204" pitchFamily="34" charset="0"/>
              </a:rPr>
              <a:t>Coverage (Python)</a:t>
            </a:r>
          </a:p>
          <a:p>
            <a:r>
              <a:rPr lang="en-US" sz="1800" dirty="0" err="1" smtClean="0">
                <a:latin typeface="Verdana" panose="020B0604030504040204" pitchFamily="34" charset="0"/>
                <a:ea typeface="Verdana" panose="020B0604030504040204" pitchFamily="34" charset="0"/>
                <a:cs typeface="Verdana" panose="020B0604030504040204" pitchFamily="34" charset="0"/>
              </a:rPr>
              <a:t>CoverMe</a:t>
            </a:r>
            <a:r>
              <a:rPr lang="en-US" sz="1800" dirty="0" smtClean="0">
                <a:latin typeface="Verdana" panose="020B0604030504040204" pitchFamily="34" charset="0"/>
                <a:ea typeface="Verdana" panose="020B0604030504040204" pitchFamily="34" charset="0"/>
                <a:cs typeface="Verdana" panose="020B0604030504040204" pitchFamily="34" charset="0"/>
              </a:rPr>
              <a:t> (Ruby)</a:t>
            </a:r>
          </a:p>
          <a:p>
            <a:r>
              <a:rPr lang="en-US" sz="1800" dirty="0" smtClean="0">
                <a:latin typeface="Verdana" panose="020B0604030504040204" pitchFamily="34" charset="0"/>
                <a:ea typeface="Verdana" panose="020B0604030504040204" pitchFamily="34" charset="0"/>
                <a:cs typeface="Verdana" panose="020B0604030504040204" pitchFamily="34" charset="0"/>
              </a:rPr>
              <a:t>….</a:t>
            </a:r>
          </a:p>
          <a:p>
            <a:endParaRPr lang="ru-RU" sz="18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22</a:t>
            </a:fld>
            <a:endParaRPr lang="en-US" dirty="0"/>
          </a:p>
        </p:txBody>
      </p:sp>
    </p:spTree>
    <p:extLst>
      <p:ext uri="{BB962C8B-B14F-4D97-AF65-F5344CB8AC3E}">
        <p14:creationId xmlns:p14="http://schemas.microsoft.com/office/powerpoint/2010/main" val="5267060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Задача -пример</a:t>
            </a:r>
            <a:endParaRPr lang="ru-RU" dirty="0"/>
          </a:p>
        </p:txBody>
      </p:sp>
      <p:sp>
        <p:nvSpPr>
          <p:cNvPr id="7" name="Content Placeholder 2"/>
          <p:cNvSpPr>
            <a:spLocks noGrp="1"/>
          </p:cNvSpPr>
          <p:nvPr>
            <p:ph idx="1"/>
          </p:nvPr>
        </p:nvSpPr>
        <p:spPr>
          <a:xfrm>
            <a:off x="152400" y="1066800"/>
            <a:ext cx="8458200" cy="4572000"/>
          </a:xfrm>
        </p:spPr>
        <p:txBody>
          <a:bodyPr>
            <a:noAutofit/>
          </a:bodyPr>
          <a:lstStyle/>
          <a:p>
            <a:pPr marL="0" indent="0">
              <a:buNone/>
            </a:pPr>
            <a:endParaRPr lang="ru-RU" sz="1200" dirty="0"/>
          </a:p>
          <a:p>
            <a:r>
              <a:rPr lang="en-US" sz="1400" dirty="0"/>
              <a:t>/* Power_of_10 function */                                            </a:t>
            </a:r>
          </a:p>
          <a:p>
            <a:r>
              <a:rPr lang="en-US" sz="1400" dirty="0"/>
              <a:t>/* -</a:t>
            </a:r>
            <a:r>
              <a:rPr lang="en-US" sz="1400" dirty="0" err="1"/>
              <a:t>cond</a:t>
            </a:r>
            <a:r>
              <a:rPr lang="en-US" sz="1400" dirty="0"/>
              <a:t> */</a:t>
            </a:r>
          </a:p>
          <a:p>
            <a:r>
              <a:rPr lang="en-US" sz="1400" dirty="0"/>
              <a:t>int power_of_10 ( int value, int max )</a:t>
            </a:r>
          </a:p>
          <a:p>
            <a:r>
              <a:rPr lang="en-US" sz="1400" dirty="0"/>
              <a:t>{</a:t>
            </a:r>
          </a:p>
          <a:p>
            <a:r>
              <a:rPr lang="en-US" sz="1400" dirty="0"/>
              <a:t>  int result = value, i;</a:t>
            </a:r>
          </a:p>
          <a:p>
            <a:r>
              <a:rPr lang="en-US" sz="1400" dirty="0"/>
              <a:t>  if ( value == 0 ) return 0;</a:t>
            </a:r>
          </a:p>
          <a:p>
            <a:r>
              <a:rPr lang="en-US" sz="1400" dirty="0"/>
              <a:t>  for ( i = 0; i &lt; 10; i++ )</a:t>
            </a:r>
          </a:p>
          <a:p>
            <a:r>
              <a:rPr lang="en-US" sz="1400" dirty="0"/>
              <a:t>  {</a:t>
            </a:r>
          </a:p>
          <a:p>
            <a:r>
              <a:rPr lang="en-US" sz="1400" dirty="0"/>
              <a:t>    result = max &gt; 0 &amp;&amp; ( max / value ) &lt; result ?</a:t>
            </a:r>
          </a:p>
          <a:p>
            <a:r>
              <a:rPr lang="en-US" sz="1400" dirty="0"/>
              <a:t>               result * value :</a:t>
            </a:r>
          </a:p>
          <a:p>
            <a:r>
              <a:rPr lang="en-US" sz="1400" dirty="0"/>
              <a:t>               max;</a:t>
            </a:r>
          </a:p>
          <a:p>
            <a:r>
              <a:rPr lang="en-US" sz="1400" dirty="0"/>
              <a:t>  }</a:t>
            </a:r>
          </a:p>
          <a:p>
            <a:r>
              <a:rPr lang="en-US" sz="1400" dirty="0"/>
              <a:t>  return result ;</a:t>
            </a:r>
          </a:p>
          <a:p>
            <a:r>
              <a:rPr lang="en-US" sz="1100" dirty="0" smtClean="0"/>
              <a:t>}</a:t>
            </a:r>
          </a:p>
          <a:p>
            <a:r>
              <a:rPr lang="ru-RU" sz="1100" dirty="0" smtClean="0"/>
              <a:t>Взято </a:t>
            </a:r>
            <a:r>
              <a:rPr lang="en-US" sz="1100" dirty="0"/>
              <a:t>http://www.ibm.com/support/knowledgecenter/SSSHUF_8.0.1/com.ibm.rational.testrt.studio.doc/topics/ccovccond.htm</a:t>
            </a:r>
          </a:p>
        </p:txBody>
      </p:sp>
    </p:spTree>
    <p:extLst>
      <p:ext uri="{BB962C8B-B14F-4D97-AF65-F5344CB8AC3E}">
        <p14:creationId xmlns:p14="http://schemas.microsoft.com/office/powerpoint/2010/main" val="3585401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latin typeface="Verdana" panose="020B0604030504040204" pitchFamily="34" charset="0"/>
                <a:ea typeface="Verdana" panose="020B0604030504040204" pitchFamily="34" charset="0"/>
                <a:cs typeface="Verdana" panose="020B0604030504040204" pitchFamily="34" charset="0"/>
              </a:rPr>
              <a:t>Белый Ящик. Преимущества и Недостатки</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pPr marL="0" indent="0">
              <a:buNone/>
            </a:pPr>
            <a:r>
              <a:rPr lang="ru-RU" sz="1800" b="1" dirty="0" smtClean="0">
                <a:latin typeface="Verdana" panose="020B0604030504040204" pitchFamily="34" charset="0"/>
                <a:ea typeface="Verdana" panose="020B0604030504040204" pitchFamily="34" charset="0"/>
                <a:cs typeface="Verdana" panose="020B0604030504040204" pitchFamily="34" charset="0"/>
              </a:rPr>
              <a:t>Преимущества:</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Позволяет найти «скрытые» в коде дефекты</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Позитивные побочные эффекты</a:t>
            </a:r>
            <a:r>
              <a:rPr lang="en-US" sz="1800" dirty="0">
                <a:latin typeface="Verdana" panose="020B0604030504040204" pitchFamily="34" charset="0"/>
                <a:ea typeface="Verdana" panose="020B0604030504040204" pitchFamily="34" charset="0"/>
                <a:cs typeface="Verdana" panose="020B0604030504040204" pitchFamily="34" charset="0"/>
              </a:rPr>
              <a:t> </a:t>
            </a:r>
            <a:r>
              <a:rPr lang="en-US" sz="1800" dirty="0" smtClean="0">
                <a:latin typeface="Verdana" panose="020B0604030504040204" pitchFamily="34" charset="0"/>
                <a:ea typeface="Verdana" panose="020B0604030504040204" pitchFamily="34" charset="0"/>
                <a:cs typeface="Verdana" panose="020B0604030504040204" pitchFamily="34" charset="0"/>
              </a:rPr>
              <a:t>(</a:t>
            </a:r>
            <a:r>
              <a:rPr lang="ru-RU" sz="1800" dirty="0" smtClean="0">
                <a:latin typeface="Verdana" panose="020B0604030504040204" pitchFamily="34" charset="0"/>
                <a:ea typeface="Verdana" panose="020B0604030504040204" pitchFamily="34" charset="0"/>
                <a:cs typeface="Verdana" panose="020B0604030504040204" pitchFamily="34" charset="0"/>
              </a:rPr>
              <a:t>например, обучение команды)</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Нахождение проблем производительности</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Более надежное разбиение на классы эквивалентности</a:t>
            </a:r>
            <a:endParaRPr lang="en-US" sz="1800"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Как правило, ускорение цикла нахождение-исправление</a:t>
            </a:r>
            <a:br>
              <a:rPr lang="ru-RU" sz="1800" dirty="0" smtClean="0">
                <a:latin typeface="Verdana" panose="020B0604030504040204" pitchFamily="34" charset="0"/>
                <a:ea typeface="Verdana" panose="020B0604030504040204" pitchFamily="34" charset="0"/>
                <a:cs typeface="Verdana" panose="020B0604030504040204" pitchFamily="34" charset="0"/>
              </a:rPr>
            </a:br>
            <a:endParaRPr lang="ru-RU" sz="18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ru-RU" sz="1800" dirty="0" smtClean="0">
                <a:latin typeface="Verdana" panose="020B0604030504040204" pitchFamily="34" charset="0"/>
                <a:ea typeface="Verdana" panose="020B0604030504040204" pitchFamily="34" charset="0"/>
                <a:cs typeface="Verdana" panose="020B0604030504040204" pitchFamily="34" charset="0"/>
              </a:rPr>
              <a:t/>
            </a:r>
            <a:br>
              <a:rPr lang="ru-RU" sz="1800" dirty="0" smtClean="0">
                <a:latin typeface="Verdana" panose="020B0604030504040204" pitchFamily="34" charset="0"/>
                <a:ea typeface="Verdana" panose="020B0604030504040204" pitchFamily="34" charset="0"/>
                <a:cs typeface="Verdana" panose="020B0604030504040204" pitchFamily="34" charset="0"/>
              </a:rPr>
            </a:br>
            <a:r>
              <a:rPr lang="ru-RU" sz="1800" b="1" dirty="0" smtClean="0">
                <a:latin typeface="Verdana" panose="020B0604030504040204" pitchFamily="34" charset="0"/>
                <a:ea typeface="Verdana" panose="020B0604030504040204" pitchFamily="34" charset="0"/>
                <a:cs typeface="Verdana" panose="020B0604030504040204" pitchFamily="34" charset="0"/>
              </a:rPr>
              <a:t>Недостатки:</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Не найдем пропущенное в коде</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Дорого</a:t>
            </a:r>
            <a:endParaRPr lang="ru-RU" sz="18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24</a:t>
            </a:fld>
            <a:endParaRPr lang="en-US" dirty="0"/>
          </a:p>
        </p:txBody>
      </p:sp>
    </p:spTree>
    <p:extLst>
      <p:ext uri="{BB962C8B-B14F-4D97-AF65-F5344CB8AC3E}">
        <p14:creationId xmlns:p14="http://schemas.microsoft.com/office/powerpoint/2010/main" val="210772846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latin typeface="Verdana" panose="020B0604030504040204" pitchFamily="34" charset="0"/>
                <a:ea typeface="Verdana" panose="020B0604030504040204" pitchFamily="34" charset="0"/>
                <a:cs typeface="Verdana" panose="020B0604030504040204" pitchFamily="34" charset="0"/>
              </a:rPr>
              <a:t>Отличия черного и белого ящиков</a:t>
            </a:r>
            <a:endParaRPr lang="ru-RU"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3619251"/>
              </p:ext>
            </p:extLst>
          </p:nvPr>
        </p:nvGraphicFramePr>
        <p:xfrm>
          <a:off x="381000" y="1714500"/>
          <a:ext cx="8458200" cy="4381500"/>
        </p:xfrm>
        <a:graphic>
          <a:graphicData uri="http://schemas.openxmlformats.org/drawingml/2006/table">
            <a:tbl>
              <a:tblPr firstRow="1" bandRow="1">
                <a:tableStyleId>{5C22544A-7EE6-4342-B048-85BDC9FD1C3A}</a:tableStyleId>
              </a:tblPr>
              <a:tblGrid>
                <a:gridCol w="2819400"/>
                <a:gridCol w="2819400"/>
                <a:gridCol w="2819400"/>
              </a:tblGrid>
              <a:tr h="590550">
                <a:tc>
                  <a:txBody>
                    <a:bodyPr/>
                    <a:lstStyle/>
                    <a:p>
                      <a:pPr algn="ctr"/>
                      <a:r>
                        <a:rPr lang="ru-RU" dirty="0" smtClean="0">
                          <a:latin typeface="Verdana" panose="020B0604030504040204" pitchFamily="34" charset="0"/>
                          <a:ea typeface="Verdana" panose="020B0604030504040204" pitchFamily="34" charset="0"/>
                          <a:cs typeface="Verdana" panose="020B0604030504040204" pitchFamily="34" charset="0"/>
                        </a:rPr>
                        <a:t>Критерий</a:t>
                      </a:r>
                      <a:endParaRPr lang="ru-RU"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ru-RU" dirty="0" smtClean="0">
                          <a:latin typeface="Verdana" panose="020B0604030504040204" pitchFamily="34" charset="0"/>
                          <a:ea typeface="Verdana" panose="020B0604030504040204" pitchFamily="34" charset="0"/>
                          <a:cs typeface="Verdana" panose="020B0604030504040204" pitchFamily="34" charset="0"/>
                        </a:rPr>
                        <a:t>Черный Ящик</a:t>
                      </a:r>
                      <a:endParaRPr lang="ru-RU"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ru-RU" dirty="0" smtClean="0">
                          <a:latin typeface="Verdana" panose="020B0604030504040204" pitchFamily="34" charset="0"/>
                          <a:ea typeface="Verdana" panose="020B0604030504040204" pitchFamily="34" charset="0"/>
                          <a:cs typeface="Verdana" panose="020B0604030504040204" pitchFamily="34" charset="0"/>
                        </a:rPr>
                        <a:t>Белый Ящик</a:t>
                      </a:r>
                      <a:endParaRPr lang="ru-RU" dirty="0">
                        <a:latin typeface="Verdana" panose="020B0604030504040204" pitchFamily="34" charset="0"/>
                        <a:ea typeface="Verdana" panose="020B0604030504040204" pitchFamily="34" charset="0"/>
                        <a:cs typeface="Verdana" panose="020B0604030504040204" pitchFamily="34" charset="0"/>
                      </a:endParaRPr>
                    </a:p>
                  </a:txBody>
                  <a:tcPr/>
                </a:tc>
              </a:tr>
              <a:tr h="590550">
                <a:tc>
                  <a:txBody>
                    <a:bodyPr/>
                    <a:lstStyle/>
                    <a:p>
                      <a:r>
                        <a:rPr lang="ru-RU" i="1" dirty="0" smtClean="0">
                          <a:latin typeface="Verdana" panose="020B0604030504040204" pitchFamily="34" charset="0"/>
                          <a:ea typeface="Verdana" panose="020B0604030504040204" pitchFamily="34" charset="0"/>
                          <a:cs typeface="Verdana" panose="020B0604030504040204" pitchFamily="34" charset="0"/>
                        </a:rPr>
                        <a:t>Основной уровень</a:t>
                      </a:r>
                      <a:r>
                        <a:rPr lang="ru-RU" i="1" baseline="0" dirty="0" smtClean="0">
                          <a:latin typeface="Verdana" panose="020B0604030504040204" pitchFamily="34" charset="0"/>
                          <a:ea typeface="Verdana" panose="020B0604030504040204" pitchFamily="34" charset="0"/>
                          <a:cs typeface="Verdana" panose="020B0604030504040204" pitchFamily="34" charset="0"/>
                        </a:rPr>
                        <a:t> применимости</a:t>
                      </a:r>
                      <a:endParaRPr lang="ru-RU" i="1"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Приемочное тестирование</a:t>
                      </a:r>
                      <a:endParaRPr lang="ru-RU"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Юнит-тестирование</a:t>
                      </a:r>
                      <a:endParaRPr lang="ru-RU" dirty="0">
                        <a:latin typeface="Verdana" panose="020B0604030504040204" pitchFamily="34" charset="0"/>
                        <a:ea typeface="Verdana" panose="020B0604030504040204" pitchFamily="34" charset="0"/>
                        <a:cs typeface="Verdana" panose="020B0604030504040204" pitchFamily="34" charset="0"/>
                      </a:endParaRPr>
                    </a:p>
                  </a:txBody>
                  <a:tcPr/>
                </a:tc>
              </a:tr>
              <a:tr h="590550">
                <a:tc>
                  <a:txBody>
                    <a:bodyPr/>
                    <a:lstStyle/>
                    <a:p>
                      <a:r>
                        <a:rPr lang="ru-RU" i="1" dirty="0" smtClean="0">
                          <a:latin typeface="Verdana" panose="020B0604030504040204" pitchFamily="34" charset="0"/>
                          <a:ea typeface="Verdana" panose="020B0604030504040204" pitchFamily="34" charset="0"/>
                          <a:cs typeface="Verdana" panose="020B0604030504040204" pitchFamily="34" charset="0"/>
                        </a:rPr>
                        <a:t>Ответственный</a:t>
                      </a:r>
                      <a:endParaRPr lang="ru-RU" i="1"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Независимый тестировщик</a:t>
                      </a:r>
                      <a:endParaRPr lang="ru-RU"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Разработчик</a:t>
                      </a:r>
                      <a:endParaRPr lang="ru-RU" dirty="0">
                        <a:latin typeface="Verdana" panose="020B0604030504040204" pitchFamily="34" charset="0"/>
                        <a:ea typeface="Verdana" panose="020B0604030504040204" pitchFamily="34" charset="0"/>
                        <a:cs typeface="Verdana" panose="020B0604030504040204" pitchFamily="34" charset="0"/>
                      </a:endParaRPr>
                    </a:p>
                  </a:txBody>
                  <a:tcPr/>
                </a:tc>
              </a:tr>
              <a:tr h="590550">
                <a:tc>
                  <a:txBody>
                    <a:bodyPr/>
                    <a:lstStyle/>
                    <a:p>
                      <a:r>
                        <a:rPr lang="ru-RU" i="1" dirty="0" smtClean="0">
                          <a:latin typeface="Verdana" panose="020B0604030504040204" pitchFamily="34" charset="0"/>
                          <a:ea typeface="Verdana" panose="020B0604030504040204" pitchFamily="34" charset="0"/>
                          <a:cs typeface="Verdana" panose="020B0604030504040204" pitchFamily="34" charset="0"/>
                        </a:rPr>
                        <a:t>Знание</a:t>
                      </a:r>
                      <a:r>
                        <a:rPr lang="ru-RU" i="1" baseline="0" dirty="0" smtClean="0">
                          <a:latin typeface="Verdana" panose="020B0604030504040204" pitchFamily="34" charset="0"/>
                          <a:ea typeface="Verdana" panose="020B0604030504040204" pitchFamily="34" charset="0"/>
                          <a:cs typeface="Verdana" panose="020B0604030504040204" pitchFamily="34" charset="0"/>
                        </a:rPr>
                        <a:t> программирования</a:t>
                      </a:r>
                      <a:endParaRPr lang="ru-RU" i="1"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Не обязательно</a:t>
                      </a:r>
                      <a:endParaRPr lang="ru-RU"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Необходимо</a:t>
                      </a:r>
                      <a:endParaRPr lang="ru-RU" dirty="0">
                        <a:latin typeface="Verdana" panose="020B0604030504040204" pitchFamily="34" charset="0"/>
                        <a:ea typeface="Verdana" panose="020B0604030504040204" pitchFamily="34" charset="0"/>
                        <a:cs typeface="Verdana" panose="020B0604030504040204" pitchFamily="34" charset="0"/>
                      </a:endParaRPr>
                    </a:p>
                  </a:txBody>
                  <a:tcPr/>
                </a:tc>
              </a:tr>
              <a:tr h="590550">
                <a:tc>
                  <a:txBody>
                    <a:bodyPr/>
                    <a:lstStyle/>
                    <a:p>
                      <a:r>
                        <a:rPr lang="ru-RU" i="1" dirty="0" smtClean="0">
                          <a:latin typeface="Verdana" panose="020B0604030504040204" pitchFamily="34" charset="0"/>
                          <a:ea typeface="Verdana" panose="020B0604030504040204" pitchFamily="34" charset="0"/>
                          <a:cs typeface="Verdana" panose="020B0604030504040204" pitchFamily="34" charset="0"/>
                        </a:rPr>
                        <a:t>Знание реализации</a:t>
                      </a:r>
                      <a:endParaRPr lang="ru-RU" i="1"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Не обязательно</a:t>
                      </a:r>
                      <a:endParaRPr lang="ru-RU"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Необходимо</a:t>
                      </a:r>
                      <a:endParaRPr lang="ru-RU" dirty="0">
                        <a:latin typeface="Verdana" panose="020B0604030504040204" pitchFamily="34" charset="0"/>
                        <a:ea typeface="Verdana" panose="020B0604030504040204" pitchFamily="34" charset="0"/>
                        <a:cs typeface="Verdana" panose="020B0604030504040204" pitchFamily="34" charset="0"/>
                      </a:endParaRPr>
                    </a:p>
                  </a:txBody>
                  <a:tcPr/>
                </a:tc>
              </a:tr>
              <a:tr h="590550">
                <a:tc>
                  <a:txBody>
                    <a:bodyPr/>
                    <a:lstStyle/>
                    <a:p>
                      <a:r>
                        <a:rPr lang="ru-RU" i="1" dirty="0" smtClean="0">
                          <a:latin typeface="Verdana" panose="020B0604030504040204" pitchFamily="34" charset="0"/>
                          <a:ea typeface="Verdana" panose="020B0604030504040204" pitchFamily="34" charset="0"/>
                          <a:cs typeface="Verdana" panose="020B0604030504040204" pitchFamily="34" charset="0"/>
                        </a:rPr>
                        <a:t>Знание сценариев использования </a:t>
                      </a:r>
                      <a:endParaRPr lang="ru-RU" i="1"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Необходимо</a:t>
                      </a:r>
                      <a:endParaRPr lang="ru-RU"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Не обязательно</a:t>
                      </a:r>
                      <a:endParaRPr lang="ru-RU" dirty="0">
                        <a:latin typeface="Verdana" panose="020B0604030504040204" pitchFamily="34" charset="0"/>
                        <a:ea typeface="Verdana" panose="020B0604030504040204" pitchFamily="34" charset="0"/>
                        <a:cs typeface="Verdana" panose="020B0604030504040204" pitchFamily="34" charset="0"/>
                      </a:endParaRPr>
                    </a:p>
                  </a:txBody>
                  <a:tcPr/>
                </a:tc>
              </a:tr>
              <a:tr h="590550">
                <a:tc>
                  <a:txBody>
                    <a:bodyPr/>
                    <a:lstStyle/>
                    <a:p>
                      <a:r>
                        <a:rPr lang="ru-RU" i="1" dirty="0" smtClean="0">
                          <a:latin typeface="Verdana" panose="020B0604030504040204" pitchFamily="34" charset="0"/>
                          <a:ea typeface="Verdana" panose="020B0604030504040204" pitchFamily="34" charset="0"/>
                          <a:cs typeface="Verdana" panose="020B0604030504040204" pitchFamily="34" charset="0"/>
                        </a:rPr>
                        <a:t>Основа тестовых сценариев</a:t>
                      </a:r>
                      <a:endParaRPr lang="ru-RU" i="1"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Спецификации</a:t>
                      </a:r>
                      <a:endParaRPr lang="ru-RU"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Код</a:t>
                      </a:r>
                      <a:endParaRPr lang="ru-RU"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25</a:t>
            </a:fld>
            <a:endParaRPr lang="en-US" dirty="0"/>
          </a:p>
        </p:txBody>
      </p:sp>
    </p:spTree>
    <p:extLst>
      <p:ext uri="{BB962C8B-B14F-4D97-AF65-F5344CB8AC3E}">
        <p14:creationId xmlns:p14="http://schemas.microsoft.com/office/powerpoint/2010/main" val="445038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Серый Ящик</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pPr marL="0" indent="0">
              <a:buNone/>
            </a:pPr>
            <a:r>
              <a:rPr lang="ru-RU" sz="1800" dirty="0" smtClean="0">
                <a:latin typeface="Verdana" panose="020B0604030504040204" pitchFamily="34" charset="0"/>
                <a:ea typeface="Verdana" panose="020B0604030504040204" pitchFamily="34" charset="0"/>
                <a:cs typeface="Verdana" panose="020B0604030504040204" pitchFamily="34" charset="0"/>
              </a:rPr>
              <a:t>Комбинация черного и белого ящиков:</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Знаем частично или полностью внутреннее устройство тестируемого объекта</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Тестировщик находится на уровне пользователя</a:t>
            </a:r>
          </a:p>
          <a:p>
            <a:endParaRPr lang="ru-RU" sz="18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ru-RU" sz="1800" dirty="0" smtClean="0">
                <a:latin typeface="Verdana" panose="020B0604030504040204" pitchFamily="34" charset="0"/>
                <a:ea typeface="Verdana" panose="020B0604030504040204" pitchFamily="34" charset="0"/>
                <a:cs typeface="Verdana" panose="020B0604030504040204" pitchFamily="34" charset="0"/>
              </a:rPr>
              <a:t>Пример:</a:t>
            </a:r>
          </a:p>
          <a:p>
            <a:pPr marL="0" indent="0">
              <a:buNone/>
            </a:pPr>
            <a:r>
              <a:rPr lang="ru-RU" sz="1800" dirty="0" smtClean="0">
                <a:latin typeface="Verdana" panose="020B0604030504040204" pitchFamily="34" charset="0"/>
                <a:ea typeface="Verdana" panose="020B0604030504040204" pitchFamily="34" charset="0"/>
                <a:cs typeface="Verdana" panose="020B0604030504040204" pitchFamily="34" charset="0"/>
              </a:rPr>
              <a:t>Зная особенности реализации модуля, создаем тестовые сценарии пользовательского уровня, которые покрывают потенциально проблемную область</a:t>
            </a:r>
          </a:p>
          <a:p>
            <a:pPr marL="0" indent="0">
              <a:buNone/>
            </a:pPr>
            <a:endParaRPr lang="ru-RU" sz="18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ru-RU" sz="1800" dirty="0" smtClean="0">
                <a:latin typeface="Verdana" panose="020B0604030504040204" pitchFamily="34" charset="0"/>
                <a:ea typeface="Verdana" panose="020B0604030504040204" pitchFamily="34" charset="0"/>
                <a:cs typeface="Verdana" panose="020B0604030504040204" pitchFamily="34" charset="0"/>
              </a:rPr>
              <a:t>Основная область применения: интеграционное тестирование</a:t>
            </a:r>
            <a:endParaRPr lang="ru-RU" sz="18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26</a:t>
            </a:fld>
            <a:endParaRPr lang="en-US" dirty="0"/>
          </a:p>
        </p:txBody>
      </p:sp>
    </p:spTree>
    <p:extLst>
      <p:ext uri="{BB962C8B-B14F-4D97-AF65-F5344CB8AC3E}">
        <p14:creationId xmlns:p14="http://schemas.microsoft.com/office/powerpoint/2010/main" val="41110712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latin typeface="Verdana" panose="020B0604030504040204" pitchFamily="34" charset="0"/>
                <a:ea typeface="Verdana" panose="020B0604030504040204" pitchFamily="34" charset="0"/>
                <a:cs typeface="Verdana" panose="020B0604030504040204" pitchFamily="34" charset="0"/>
              </a:rPr>
              <a:t>Методы выбора входных значений</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pPr marL="0" indent="0">
              <a:buNone/>
            </a:pPr>
            <a:r>
              <a:rPr lang="ru-RU" sz="1800" dirty="0" smtClean="0">
                <a:latin typeface="Verdana" panose="020B0604030504040204" pitchFamily="34" charset="0"/>
                <a:ea typeface="Verdana" panose="020B0604030504040204" pitchFamily="34" charset="0"/>
                <a:cs typeface="Verdana" panose="020B0604030504040204" pitchFamily="34" charset="0"/>
              </a:rPr>
              <a:t>Бессистемный выбор входных значений не позволит найти большое количество дефектов. Необходимо использование методов для выбора набора входных значений.</a:t>
            </a:r>
          </a:p>
          <a:p>
            <a:pPr marL="0" indent="0">
              <a:buNone/>
            </a:pPr>
            <a:endParaRPr lang="ru-RU" sz="18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ru-RU" sz="1800" dirty="0" smtClean="0">
                <a:latin typeface="Verdana" panose="020B0604030504040204" pitchFamily="34" charset="0"/>
                <a:ea typeface="Verdana" panose="020B0604030504040204" pitchFamily="34" charset="0"/>
                <a:cs typeface="Verdana" panose="020B0604030504040204" pitchFamily="34" charset="0"/>
              </a:rPr>
              <a:t>Основные методы выбора входных значений:</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Перебор всех возможных значений</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Случайные входные данные</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Предугадывание ошибки</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Построение графов «причина-следствие»</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Использование классов эквивалентности</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Исследование граничных значений</a:t>
            </a:r>
            <a:endParaRPr lang="ru-RU" sz="18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27</a:t>
            </a:fld>
            <a:endParaRPr lang="en-US" dirty="0"/>
          </a:p>
        </p:txBody>
      </p:sp>
    </p:spTree>
    <p:extLst>
      <p:ext uri="{BB962C8B-B14F-4D97-AF65-F5344CB8AC3E}">
        <p14:creationId xmlns:p14="http://schemas.microsoft.com/office/powerpoint/2010/main" val="721114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Метод перебора</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pPr marL="0" indent="0">
              <a:buNone/>
            </a:pPr>
            <a:r>
              <a:rPr lang="ru-RU" sz="1800" dirty="0" smtClean="0">
                <a:latin typeface="Verdana" panose="020B0604030504040204" pitchFamily="34" charset="0"/>
                <a:ea typeface="Verdana" panose="020B0604030504040204" pitchFamily="34" charset="0"/>
                <a:cs typeface="Verdana" panose="020B0604030504040204" pitchFamily="34" charset="0"/>
              </a:rPr>
              <a:t>Перебираем все возможные значения входных параметров</a:t>
            </a:r>
          </a:p>
          <a:p>
            <a:endParaRPr lang="ru-RU" sz="1800" b="1" dirty="0">
              <a:latin typeface="Verdana" panose="020B0604030504040204" pitchFamily="34" charset="0"/>
              <a:ea typeface="Verdana" panose="020B0604030504040204" pitchFamily="34" charset="0"/>
              <a:cs typeface="Verdana" panose="020B0604030504040204" pitchFamily="34" charset="0"/>
            </a:endParaRPr>
          </a:p>
          <a:p>
            <a:r>
              <a:rPr lang="ru-RU" sz="1800" b="1" dirty="0" smtClean="0">
                <a:latin typeface="Verdana" panose="020B0604030504040204" pitchFamily="34" charset="0"/>
                <a:ea typeface="Verdana" panose="020B0604030504040204" pitchFamily="34" charset="0"/>
                <a:cs typeface="Verdana" panose="020B0604030504040204" pitchFamily="34" charset="0"/>
              </a:rPr>
              <a:t>Последовательный перебор </a:t>
            </a:r>
            <a:r>
              <a:rPr lang="ru-RU" sz="1800" dirty="0" smtClean="0">
                <a:latin typeface="Verdana" panose="020B0604030504040204" pitchFamily="34" charset="0"/>
                <a:ea typeface="Verdana" panose="020B0604030504040204" pitchFamily="34" charset="0"/>
                <a:cs typeface="Verdana" panose="020B0604030504040204" pitchFamily="34" charset="0"/>
              </a:rPr>
              <a:t>всех возможных комбинаций входных значений</a:t>
            </a:r>
          </a:p>
          <a:p>
            <a:r>
              <a:rPr lang="ru-RU" sz="1800" b="1" dirty="0" smtClean="0">
                <a:latin typeface="Verdana" panose="020B0604030504040204" pitchFamily="34" charset="0"/>
                <a:ea typeface="Verdana" panose="020B0604030504040204" pitchFamily="34" charset="0"/>
                <a:cs typeface="Verdana" panose="020B0604030504040204" pitchFamily="34" charset="0"/>
              </a:rPr>
              <a:t>Попарный перебор</a:t>
            </a:r>
            <a:r>
              <a:rPr lang="ru-RU" sz="1800" dirty="0" smtClean="0">
                <a:latin typeface="Verdana" panose="020B0604030504040204" pitchFamily="34" charset="0"/>
                <a:ea typeface="Verdana" panose="020B0604030504040204" pitchFamily="34" charset="0"/>
                <a:cs typeface="Verdana" panose="020B0604030504040204" pitchFamily="34" charset="0"/>
              </a:rPr>
              <a:t>. Перебираем комбинации пары 2х входных параметров. Работаем в предположении что параметры попарно зависимы. На практике находит </a:t>
            </a:r>
            <a:r>
              <a:rPr lang="en-US" sz="1800" dirty="0" smtClean="0">
                <a:latin typeface="Verdana" panose="020B0604030504040204" pitchFamily="34" charset="0"/>
                <a:ea typeface="Verdana" panose="020B0604030504040204" pitchFamily="34" charset="0"/>
                <a:cs typeface="Verdana" panose="020B0604030504040204" pitchFamily="34" charset="0"/>
              </a:rPr>
              <a:t>~80% </a:t>
            </a:r>
            <a:r>
              <a:rPr lang="ru-RU" sz="1800" dirty="0" smtClean="0">
                <a:latin typeface="Verdana" panose="020B0604030504040204" pitchFamily="34" charset="0"/>
                <a:ea typeface="Verdana" panose="020B0604030504040204" pitchFamily="34" charset="0"/>
                <a:cs typeface="Verdana" panose="020B0604030504040204" pitchFamily="34" charset="0"/>
              </a:rPr>
              <a:t>функциональных дефектов низкого уровня</a:t>
            </a:r>
            <a:endParaRPr lang="ru-RU" sz="18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28</a:t>
            </a:fld>
            <a:endParaRPr lang="en-US" dirty="0"/>
          </a:p>
        </p:txBody>
      </p:sp>
    </p:spTree>
    <p:extLst>
      <p:ext uri="{BB962C8B-B14F-4D97-AF65-F5344CB8AC3E}">
        <p14:creationId xmlns:p14="http://schemas.microsoft.com/office/powerpoint/2010/main" val="3602615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Случайные входные данные</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pPr marL="0" indent="0">
              <a:buNone/>
            </a:pPr>
            <a:r>
              <a:rPr lang="ru-RU" sz="1800" dirty="0" smtClean="0">
                <a:latin typeface="Verdana" panose="020B0604030504040204" pitchFamily="34" charset="0"/>
                <a:ea typeface="Verdana" panose="020B0604030504040204" pitchFamily="34" charset="0"/>
                <a:cs typeface="Verdana" panose="020B0604030504040204" pitchFamily="34" charset="0"/>
              </a:rPr>
              <a:t>Генерируются случайные входные данные. Либо данные случайным образом выбираются из большого тестового набора, который не успеваем проверить целиком</a:t>
            </a:r>
          </a:p>
          <a:p>
            <a:pPr marL="0" indent="0">
              <a:buNone/>
            </a:pPr>
            <a:endParaRPr lang="ru-RU" sz="18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Часто используется в нагрузочном тестировании</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Необходимо иметь метод определения корректности выхода</a:t>
            </a:r>
          </a:p>
          <a:p>
            <a:endParaRPr lang="ru-RU" sz="18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ru-RU" sz="18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ru-RU" sz="18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ru-RU" sz="1800" dirty="0" smtClean="0">
                <a:latin typeface="Verdana" panose="020B0604030504040204" pitchFamily="34" charset="0"/>
                <a:ea typeface="Verdana" panose="020B0604030504040204" pitchFamily="34" charset="0"/>
                <a:cs typeface="Verdana" panose="020B0604030504040204" pitchFamily="34" charset="0"/>
              </a:rPr>
              <a:t>Пример: программа подсчета числа вхождений символа в строку</a:t>
            </a:r>
            <a:endParaRPr lang="ru-RU"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28599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Позитивные и негативные тесты</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301752" y="1527048"/>
            <a:ext cx="8503920" cy="1749552"/>
          </a:xfrm>
        </p:spPr>
        <p:txBody>
          <a:bodyPr>
            <a:normAutofit lnSpcReduction="10000"/>
          </a:bodyPr>
          <a:lstStyle/>
          <a:p>
            <a:pPr marL="0" indent="0">
              <a:buNone/>
            </a:pPr>
            <a:r>
              <a:rPr lang="ru-RU" sz="1800" b="1" dirty="0" smtClean="0">
                <a:latin typeface="Verdana" panose="020B0604030504040204" pitchFamily="34" charset="0"/>
                <a:ea typeface="Verdana" panose="020B0604030504040204" pitchFamily="34" charset="0"/>
                <a:cs typeface="Verdana" panose="020B0604030504040204" pitchFamily="34" charset="0"/>
              </a:rPr>
              <a:t>Позитивные тесты</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Тесты, предназначенные для проверки, что программа выполняет свое основное предназначение</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Тесты на основании «правильных» входных данных</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Тестирование с целью проверки соответствий требованиям</a:t>
            </a:r>
          </a:p>
          <a:p>
            <a:pPr marL="0" indent="0">
              <a:buNone/>
            </a:pPr>
            <a:endParaRPr lang="ru-RU" sz="1800" i="1"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ru-RU" sz="1800" dirty="0">
              <a:latin typeface="Verdana" panose="020B0604030504040204" pitchFamily="34" charset="0"/>
              <a:ea typeface="Verdana" panose="020B0604030504040204" pitchFamily="34" charset="0"/>
              <a:cs typeface="Verdana" panose="020B0604030504040204" pitchFamily="34" charset="0"/>
            </a:endParaRPr>
          </a:p>
        </p:txBody>
      </p:sp>
      <p:sp>
        <p:nvSpPr>
          <p:cNvPr id="4" name="Content Placeholder 2"/>
          <p:cNvSpPr txBox="1">
            <a:spLocks/>
          </p:cNvSpPr>
          <p:nvPr/>
        </p:nvSpPr>
        <p:spPr>
          <a:xfrm>
            <a:off x="301752" y="3508248"/>
            <a:ext cx="8503920" cy="1825752"/>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ru-RU" sz="1800" b="1" dirty="0">
                <a:solidFill>
                  <a:srgbClr val="0071C5"/>
                </a:solidFill>
                <a:latin typeface="Verdana" panose="020B0604030504040204" pitchFamily="34" charset="0"/>
                <a:ea typeface="Verdana" panose="020B0604030504040204" pitchFamily="34" charset="0"/>
                <a:cs typeface="Verdana" panose="020B0604030504040204" pitchFamily="34" charset="0"/>
              </a:rPr>
              <a:t>Негативные </a:t>
            </a:r>
            <a:r>
              <a:rPr lang="ru-RU" sz="1800" b="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тесты</a:t>
            </a:r>
            <a:endParaRPr lang="ru-RU" sz="1800" b="1" dirty="0">
              <a:solidFill>
                <a:srgbClr val="0071C5"/>
              </a:solidFill>
              <a:latin typeface="Verdana" panose="020B0604030504040204" pitchFamily="34" charset="0"/>
              <a:ea typeface="Verdana" panose="020B0604030504040204" pitchFamily="34" charset="0"/>
              <a:cs typeface="Verdana" panose="020B0604030504040204" pitchFamily="34" charset="0"/>
            </a:endParaRPr>
          </a:p>
          <a:p>
            <a:r>
              <a:rPr lang="ru-RU" sz="1800" dirty="0">
                <a:solidFill>
                  <a:srgbClr val="0071C5"/>
                </a:solidFill>
                <a:latin typeface="Verdana" panose="020B0604030504040204" pitchFamily="34" charset="0"/>
                <a:ea typeface="Verdana" panose="020B0604030504040204" pitchFamily="34" charset="0"/>
                <a:cs typeface="Verdana" panose="020B0604030504040204" pitchFamily="34" charset="0"/>
              </a:rPr>
              <a:t>Тесты для проверки устойчивости программы к негативным входным данным</a:t>
            </a:r>
          </a:p>
          <a:p>
            <a:r>
              <a:rPr lang="ru-RU" sz="1800" dirty="0">
                <a:solidFill>
                  <a:srgbClr val="0071C5"/>
                </a:solidFill>
                <a:latin typeface="Verdana" panose="020B0604030504040204" pitchFamily="34" charset="0"/>
                <a:ea typeface="Verdana" panose="020B0604030504040204" pitchFamily="34" charset="0"/>
                <a:cs typeface="Verdana" panose="020B0604030504040204" pitchFamily="34" charset="0"/>
              </a:rPr>
              <a:t>Тесты на проверки устойчивости программы к ошибкам пользователя</a:t>
            </a:r>
          </a:p>
          <a:p>
            <a:r>
              <a:rPr lang="ru-RU" sz="1800" dirty="0">
                <a:solidFill>
                  <a:srgbClr val="0071C5"/>
                </a:solidFill>
                <a:latin typeface="Verdana" panose="020B0604030504040204" pitchFamily="34" charset="0"/>
                <a:ea typeface="Verdana" panose="020B0604030504040204" pitchFamily="34" charset="0"/>
                <a:cs typeface="Verdana" panose="020B0604030504040204" pitchFamily="34" charset="0"/>
              </a:rPr>
              <a:t>Тесты на то что у программы нет неожиданных побочных эффектов </a:t>
            </a:r>
          </a:p>
          <a:p>
            <a:r>
              <a:rPr lang="ru-RU" sz="1800" dirty="0">
                <a:solidFill>
                  <a:srgbClr val="0071C5"/>
                </a:solidFill>
                <a:latin typeface="Verdana" panose="020B0604030504040204" pitchFamily="34" charset="0"/>
                <a:ea typeface="Verdana" panose="020B0604030504040204" pitchFamily="34" charset="0"/>
                <a:cs typeface="Verdana" panose="020B0604030504040204" pitchFamily="34" charset="0"/>
              </a:rPr>
              <a:t>Тестирование с целью «сломаем это!»</a:t>
            </a:r>
          </a:p>
        </p:txBody>
      </p:sp>
      <p:sp>
        <p:nvSpPr>
          <p:cNvPr id="5"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3</a:t>
            </a:fld>
            <a:endParaRPr lang="en-US" dirty="0"/>
          </a:p>
        </p:txBody>
      </p:sp>
    </p:spTree>
    <p:extLst>
      <p:ext uri="{BB962C8B-B14F-4D97-AF65-F5344CB8AC3E}">
        <p14:creationId xmlns:p14="http://schemas.microsoft.com/office/powerpoint/2010/main" val="16848918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Предугадывание ошибки</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lnSpcReduction="10000"/>
          </a:bodyPr>
          <a:lstStyle/>
          <a:p>
            <a:pPr marL="0" indent="0">
              <a:buNone/>
            </a:pPr>
            <a:r>
              <a:rPr lang="ru-RU" sz="1800" dirty="0" smtClean="0">
                <a:latin typeface="Verdana" panose="020B0604030504040204" pitchFamily="34" charset="0"/>
                <a:ea typeface="Verdana" panose="020B0604030504040204" pitchFamily="34" charset="0"/>
                <a:cs typeface="Verdana" panose="020B0604030504040204" pitchFamily="34" charset="0"/>
              </a:rPr>
              <a:t>Составление тестовых сценариев на основании опыта предыдущего тестирования</a:t>
            </a:r>
          </a:p>
          <a:p>
            <a:pPr marL="0" indent="0">
              <a:buNone/>
            </a:pPr>
            <a:endParaRPr lang="ru-RU" sz="1800" dirty="0">
              <a:latin typeface="Verdana" panose="020B0604030504040204" pitchFamily="34" charset="0"/>
              <a:ea typeface="Verdana" panose="020B0604030504040204" pitchFamily="34" charset="0"/>
              <a:cs typeface="Verdana" panose="020B0604030504040204" pitchFamily="34" charset="0"/>
            </a:endParaRPr>
          </a:p>
          <a:p>
            <a:r>
              <a:rPr lang="ru-RU" sz="1800" dirty="0">
                <a:latin typeface="Verdana" panose="020B0604030504040204" pitchFamily="34" charset="0"/>
                <a:ea typeface="Verdana" panose="020B0604030504040204" pitchFamily="34" charset="0"/>
                <a:cs typeface="Verdana" panose="020B0604030504040204" pitchFamily="34" charset="0"/>
              </a:rPr>
              <a:t>Используйте знания о известных проблемных местах вашего продукта</a:t>
            </a:r>
          </a:p>
          <a:p>
            <a:r>
              <a:rPr lang="ru-RU" sz="1800" dirty="0">
                <a:latin typeface="Verdana" panose="020B0604030504040204" pitchFamily="34" charset="0"/>
                <a:ea typeface="Verdana" panose="020B0604030504040204" pitchFamily="34" charset="0"/>
                <a:cs typeface="Verdana" panose="020B0604030504040204" pitchFamily="34" charset="0"/>
              </a:rPr>
              <a:t>Знайте распространенные ошибки программирования и пишите тесты для их</a:t>
            </a:r>
            <a:r>
              <a:rPr lang="en-US" sz="1800" dirty="0">
                <a:latin typeface="Verdana" panose="020B0604030504040204" pitchFamily="34" charset="0"/>
                <a:ea typeface="Verdana" panose="020B0604030504040204" pitchFamily="34" charset="0"/>
                <a:cs typeface="Verdana" panose="020B0604030504040204" pitchFamily="34" charset="0"/>
              </a:rPr>
              <a:t> </a:t>
            </a:r>
            <a:r>
              <a:rPr lang="ru-RU" sz="1800" dirty="0">
                <a:latin typeface="Verdana" panose="020B0604030504040204" pitchFamily="34" charset="0"/>
                <a:ea typeface="Verdana" panose="020B0604030504040204" pitchFamily="34" charset="0"/>
                <a:cs typeface="Verdana" panose="020B0604030504040204" pitchFamily="34" charset="0"/>
              </a:rPr>
              <a:t>поиска</a:t>
            </a:r>
          </a:p>
          <a:p>
            <a:pPr lvl="1"/>
            <a:r>
              <a:rPr lang="ru-RU" sz="1300" dirty="0">
                <a:latin typeface="Verdana" panose="020B0604030504040204" pitchFamily="34" charset="0"/>
                <a:ea typeface="Verdana" panose="020B0604030504040204" pitchFamily="34" charset="0"/>
                <a:cs typeface="Verdana" panose="020B0604030504040204" pitchFamily="34" charset="0"/>
              </a:rPr>
              <a:t>Некорректная работа с памятью: переполнение, чтение за пределами, утечки памяти</a:t>
            </a:r>
          </a:p>
          <a:p>
            <a:pPr lvl="1"/>
            <a:r>
              <a:rPr lang="ru-RU" sz="1300" dirty="0">
                <a:latin typeface="Verdana" panose="020B0604030504040204" pitchFamily="34" charset="0"/>
                <a:ea typeface="Verdana" panose="020B0604030504040204" pitchFamily="34" charset="0"/>
                <a:cs typeface="Verdana" panose="020B0604030504040204" pitchFamily="34" charset="0"/>
              </a:rPr>
              <a:t>Отсутствие обработки некорректных входных данных</a:t>
            </a:r>
          </a:p>
          <a:p>
            <a:pPr lvl="1"/>
            <a:r>
              <a:rPr lang="ru-RU" sz="1300" dirty="0">
                <a:latin typeface="Verdana" panose="020B0604030504040204" pitchFamily="34" charset="0"/>
                <a:ea typeface="Verdana" panose="020B0604030504040204" pitchFamily="34" charset="0"/>
                <a:cs typeface="Verdana" panose="020B0604030504040204" pitchFamily="34" charset="0"/>
              </a:rPr>
              <a:t>Ошибки работы с типами данных: переполнение, приведение, приближение</a:t>
            </a:r>
          </a:p>
          <a:p>
            <a:pPr lvl="1"/>
            <a:r>
              <a:rPr lang="ru-RU" sz="1300" dirty="0">
                <a:latin typeface="Verdana" panose="020B0604030504040204" pitchFamily="34" charset="0"/>
                <a:ea typeface="Verdana" panose="020B0604030504040204" pitchFamily="34" charset="0"/>
                <a:cs typeface="Verdana" panose="020B0604030504040204" pitchFamily="34" charset="0"/>
              </a:rPr>
              <a:t>Ошибки </a:t>
            </a:r>
            <a:r>
              <a:rPr lang="ru-RU" sz="1300" dirty="0" err="1" smtClean="0">
                <a:latin typeface="Verdana" panose="020B0604030504040204" pitchFamily="34" charset="0"/>
                <a:ea typeface="Verdana" panose="020B0604030504040204" pitchFamily="34" charset="0"/>
                <a:cs typeface="Verdana" panose="020B0604030504040204" pitchFamily="34" charset="0"/>
              </a:rPr>
              <a:t>многопоточности</a:t>
            </a:r>
            <a:r>
              <a:rPr lang="ru-RU" sz="1300" dirty="0" smtClean="0">
                <a:latin typeface="Verdana" panose="020B0604030504040204" pitchFamily="34" charset="0"/>
                <a:ea typeface="Verdana" panose="020B0604030504040204" pitchFamily="34" charset="0"/>
                <a:cs typeface="Verdana" panose="020B0604030504040204" pitchFamily="34" charset="0"/>
              </a:rPr>
              <a:t>: </a:t>
            </a:r>
            <a:r>
              <a:rPr lang="en-US" sz="1300" dirty="0" smtClean="0">
                <a:latin typeface="Verdana" panose="020B0604030504040204" pitchFamily="34" charset="0"/>
                <a:ea typeface="Verdana" panose="020B0604030504040204" pitchFamily="34" charset="0"/>
                <a:cs typeface="Verdana" panose="020B0604030504040204" pitchFamily="34" charset="0"/>
              </a:rPr>
              <a:t>deadlock, data race</a:t>
            </a:r>
            <a:endParaRPr lang="ru-RU" sz="1300" dirty="0">
              <a:latin typeface="Verdana" panose="020B0604030504040204" pitchFamily="34" charset="0"/>
              <a:ea typeface="Verdana" panose="020B0604030504040204" pitchFamily="34" charset="0"/>
              <a:cs typeface="Verdana" panose="020B0604030504040204" pitchFamily="34" charset="0"/>
            </a:endParaRPr>
          </a:p>
          <a:p>
            <a:pPr lvl="1"/>
            <a:r>
              <a:rPr lang="ru-RU" sz="1300" dirty="0">
                <a:latin typeface="Verdana" panose="020B0604030504040204" pitchFamily="34" charset="0"/>
                <a:ea typeface="Verdana" panose="020B0604030504040204" pitchFamily="34" charset="0"/>
                <a:cs typeface="Verdana" panose="020B0604030504040204" pitchFamily="34" charset="0"/>
              </a:rPr>
              <a:t>Отсутствие инициализации/сброса переменных</a:t>
            </a:r>
          </a:p>
          <a:p>
            <a:pPr lvl="1"/>
            <a:r>
              <a:rPr lang="ru-RU" sz="1300" dirty="0">
                <a:latin typeface="Verdana" panose="020B0604030504040204" pitchFamily="34" charset="0"/>
                <a:ea typeface="Verdana" panose="020B0604030504040204" pitchFamily="34" charset="0"/>
                <a:cs typeface="Verdana" panose="020B0604030504040204" pitchFamily="34" charset="0"/>
              </a:rPr>
              <a:t>Недостаток привилегий, недоступность ресурсов</a:t>
            </a:r>
          </a:p>
          <a:p>
            <a:pPr lvl="1"/>
            <a:r>
              <a:rPr lang="ru-RU" sz="1300" dirty="0">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ru-RU" sz="18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30</a:t>
            </a:fld>
            <a:endParaRPr lang="en-US" dirty="0"/>
          </a:p>
        </p:txBody>
      </p:sp>
    </p:spTree>
    <p:extLst>
      <p:ext uri="{BB962C8B-B14F-4D97-AF65-F5344CB8AC3E}">
        <p14:creationId xmlns:p14="http://schemas.microsoft.com/office/powerpoint/2010/main" val="3756881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Техники тестирования</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57200" y="1295400"/>
            <a:ext cx="8229600" cy="4525963"/>
          </a:xfrm>
        </p:spPr>
        <p:txBody>
          <a:bodyPr>
            <a:normAutofit/>
          </a:bodyPr>
          <a:lstStyle/>
          <a:p>
            <a:r>
              <a:rPr lang="ru-RU" sz="1600" dirty="0" smtClean="0">
                <a:latin typeface="Verdana" panose="020B0604030504040204" pitchFamily="34" charset="0"/>
                <a:ea typeface="Verdana" panose="020B0604030504040204" pitchFamily="34" charset="0"/>
                <a:cs typeface="Verdana" panose="020B0604030504040204" pitchFamily="34" charset="0"/>
              </a:rPr>
              <a:t>Техника – «способ что-то сделать»</a:t>
            </a:r>
          </a:p>
          <a:p>
            <a:r>
              <a:rPr lang="ru-RU" sz="1600" dirty="0" smtClean="0">
                <a:latin typeface="Verdana" panose="020B0604030504040204" pitchFamily="34" charset="0"/>
                <a:ea typeface="Verdana" panose="020B0604030504040204" pitchFamily="34" charset="0"/>
                <a:cs typeface="Verdana" panose="020B0604030504040204" pitchFamily="34" charset="0"/>
              </a:rPr>
              <a:t>Техники тестирования концентрируются на следующих аспектах:</a:t>
            </a:r>
          </a:p>
          <a:p>
            <a:pPr marL="342900" indent="-342900">
              <a:buFont typeface="Arial" panose="020B0604020202020204" pitchFamily="34" charset="0"/>
              <a:buChar char="•"/>
            </a:pPr>
            <a:r>
              <a:rPr lang="ru-RU" sz="1600" b="1" dirty="0" smtClean="0">
                <a:latin typeface="Verdana" panose="020B0604030504040204" pitchFamily="34" charset="0"/>
                <a:ea typeface="Verdana" panose="020B0604030504040204" pitchFamily="34" charset="0"/>
                <a:cs typeface="Verdana" panose="020B0604030504040204" pitchFamily="34" charset="0"/>
              </a:rPr>
              <a:t>Границы</a:t>
            </a:r>
            <a:r>
              <a:rPr lang="ru-RU" sz="1600" dirty="0" smtClean="0">
                <a:latin typeface="Verdana" panose="020B0604030504040204" pitchFamily="34" charset="0"/>
                <a:ea typeface="Verdana" panose="020B0604030504040204" pitchFamily="34" charset="0"/>
                <a:cs typeface="Verdana" panose="020B0604030504040204" pitchFamily="34" charset="0"/>
              </a:rPr>
              <a:t> – что тестируем (например, функциональное тестирование)</a:t>
            </a:r>
          </a:p>
          <a:p>
            <a:pPr marL="342900" indent="-342900">
              <a:buFont typeface="Arial" panose="020B0604020202020204" pitchFamily="34" charset="0"/>
              <a:buChar char="•"/>
            </a:pPr>
            <a:r>
              <a:rPr lang="ru-RU" sz="1600" b="1" dirty="0" smtClean="0">
                <a:latin typeface="Verdana" panose="020B0604030504040204" pitchFamily="34" charset="0"/>
                <a:ea typeface="Verdana" panose="020B0604030504040204" pitchFamily="34" charset="0"/>
                <a:cs typeface="Verdana" panose="020B0604030504040204" pitchFamily="34" charset="0"/>
              </a:rPr>
              <a:t>Покрытие</a:t>
            </a:r>
            <a:r>
              <a:rPr lang="ru-RU" sz="1600" dirty="0" smtClean="0">
                <a:latin typeface="Verdana" panose="020B0604030504040204" pitchFamily="34" charset="0"/>
                <a:ea typeface="Verdana" panose="020B0604030504040204" pitchFamily="34" charset="0"/>
                <a:cs typeface="Verdana" panose="020B0604030504040204" pitchFamily="34" charset="0"/>
              </a:rPr>
              <a:t> – намерения по тестированию (например, каждую функцию)</a:t>
            </a:r>
          </a:p>
          <a:p>
            <a:pPr marL="342900" indent="-342900">
              <a:buFont typeface="Arial" panose="020B0604020202020204" pitchFamily="34" charset="0"/>
              <a:buChar char="•"/>
            </a:pPr>
            <a:r>
              <a:rPr lang="ru-RU" sz="1600" b="1" dirty="0" err="1" smtClean="0">
                <a:latin typeface="Verdana" panose="020B0604030504040204" pitchFamily="34" charset="0"/>
                <a:ea typeface="Verdana" panose="020B0604030504040204" pitchFamily="34" charset="0"/>
                <a:cs typeface="Verdana" panose="020B0604030504040204" pitchFamily="34" charset="0"/>
              </a:rPr>
              <a:t>Тестировщики</a:t>
            </a:r>
            <a:r>
              <a:rPr lang="ru-RU" sz="1600" dirty="0" smtClean="0">
                <a:latin typeface="Verdana" panose="020B0604030504040204" pitchFamily="34" charset="0"/>
                <a:ea typeface="Verdana" panose="020B0604030504040204" pitchFamily="34" charset="0"/>
                <a:cs typeface="Verdana" panose="020B0604030504040204" pitchFamily="34" charset="0"/>
              </a:rPr>
              <a:t> – кто тестирует (например, </a:t>
            </a:r>
            <a:r>
              <a:rPr lang="en-US" sz="1600" dirty="0" smtClean="0">
                <a:latin typeface="Verdana" panose="020B0604030504040204" pitchFamily="34" charset="0"/>
                <a:ea typeface="Verdana" panose="020B0604030504040204" pitchFamily="34" charset="0"/>
                <a:cs typeface="Verdana" panose="020B0604030504040204" pitchFamily="34" charset="0"/>
              </a:rPr>
              <a:t>end-user testing)</a:t>
            </a:r>
          </a:p>
          <a:p>
            <a:pPr marL="342900" indent="-342900">
              <a:buFont typeface="Arial" panose="020B0604020202020204" pitchFamily="34" charset="0"/>
              <a:buChar char="•"/>
            </a:pPr>
            <a:r>
              <a:rPr lang="ru-RU" sz="1600" b="1" dirty="0" smtClean="0">
                <a:latin typeface="Verdana" panose="020B0604030504040204" pitchFamily="34" charset="0"/>
                <a:ea typeface="Verdana" panose="020B0604030504040204" pitchFamily="34" charset="0"/>
                <a:cs typeface="Verdana" panose="020B0604030504040204" pitchFamily="34" charset="0"/>
              </a:rPr>
              <a:t>Риски</a:t>
            </a:r>
            <a:r>
              <a:rPr lang="ru-RU" sz="1600" dirty="0" smtClean="0">
                <a:latin typeface="Verdana" panose="020B0604030504040204" pitchFamily="34" charset="0"/>
                <a:ea typeface="Verdana" panose="020B0604030504040204" pitchFamily="34" charset="0"/>
                <a:cs typeface="Verdana" panose="020B0604030504040204" pitchFamily="34" charset="0"/>
              </a:rPr>
              <a:t> – потенциальные проблемы которые ищем (например, утечки памяти, уязвимости в системе безопасности)</a:t>
            </a:r>
          </a:p>
          <a:p>
            <a:pPr marL="342900" indent="-342900">
              <a:buFont typeface="Arial" panose="020B0604020202020204" pitchFamily="34" charset="0"/>
              <a:buChar char="•"/>
            </a:pPr>
            <a:r>
              <a:rPr lang="ru-RU" sz="1600" b="1" dirty="0" smtClean="0">
                <a:latin typeface="Verdana" panose="020B0604030504040204" pitchFamily="34" charset="0"/>
                <a:ea typeface="Verdana" panose="020B0604030504040204" pitchFamily="34" charset="0"/>
                <a:cs typeface="Verdana" panose="020B0604030504040204" pitchFamily="34" charset="0"/>
              </a:rPr>
              <a:t>Активности</a:t>
            </a:r>
            <a:r>
              <a:rPr lang="ru-RU" sz="1600" dirty="0" smtClean="0">
                <a:latin typeface="Verdana" panose="020B0604030504040204" pitchFamily="34" charset="0"/>
                <a:ea typeface="Verdana" panose="020B0604030504040204" pitchFamily="34" charset="0"/>
                <a:cs typeface="Verdana" panose="020B0604030504040204" pitchFamily="34" charset="0"/>
              </a:rPr>
              <a:t> – как выполняются тесты (например, проверка всех пар)</a:t>
            </a:r>
          </a:p>
          <a:p>
            <a:pPr marL="342900" indent="-342900">
              <a:buFont typeface="Arial" panose="020B0604020202020204" pitchFamily="34" charset="0"/>
              <a:buChar char="•"/>
            </a:pPr>
            <a:r>
              <a:rPr lang="ru-RU" sz="1600" b="1" dirty="0" smtClean="0">
                <a:latin typeface="Verdana" panose="020B0604030504040204" pitchFamily="34" charset="0"/>
                <a:ea typeface="Verdana" panose="020B0604030504040204" pitchFamily="34" charset="0"/>
                <a:cs typeface="Verdana" panose="020B0604030504040204" pitchFamily="34" charset="0"/>
              </a:rPr>
              <a:t>Способ оценки результата</a:t>
            </a:r>
            <a:r>
              <a:rPr lang="ru-RU" sz="1600" dirty="0" smtClean="0">
                <a:latin typeface="Verdana" panose="020B0604030504040204" pitchFamily="34" charset="0"/>
                <a:ea typeface="Verdana" panose="020B0604030504040204" pitchFamily="34" charset="0"/>
                <a:cs typeface="Verdana" panose="020B0604030504040204" pitchFamily="34" charset="0"/>
              </a:rPr>
              <a:t> – как мы оцениваем результат (например, сравнение со стандартом)</a:t>
            </a:r>
          </a:p>
          <a:p>
            <a:pPr marL="342900" indent="-342900">
              <a:buFont typeface="Arial" panose="020B0604020202020204" pitchFamily="34" charset="0"/>
              <a:buChar char="•"/>
            </a:pPr>
            <a:r>
              <a:rPr lang="ru-RU" sz="1600" b="1" dirty="0" smtClean="0">
                <a:latin typeface="Verdana" panose="020B0604030504040204" pitchFamily="34" charset="0"/>
                <a:ea typeface="Verdana" panose="020B0604030504040204" pitchFamily="34" charset="0"/>
                <a:cs typeface="Verdana" panose="020B0604030504040204" pitchFamily="34" charset="0"/>
              </a:rPr>
              <a:t>Цель</a:t>
            </a:r>
            <a:r>
              <a:rPr lang="ru-RU" sz="1600" dirty="0" smtClean="0">
                <a:latin typeface="Verdana" panose="020B0604030504040204" pitchFamily="34" charset="0"/>
                <a:ea typeface="Verdana" panose="020B0604030504040204" pitchFamily="34" charset="0"/>
                <a:cs typeface="Verdana" panose="020B0604030504040204" pitchFamily="34" charset="0"/>
              </a:rPr>
              <a:t> – цель тестирования (например, проверка корректности сборки) </a:t>
            </a:r>
            <a:endParaRPr lang="ru-RU" sz="16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31</a:t>
            </a:fld>
            <a:endParaRPr lang="en-US" dirty="0"/>
          </a:p>
        </p:txBody>
      </p:sp>
    </p:spTree>
    <p:extLst>
      <p:ext uri="{BB962C8B-B14F-4D97-AF65-F5344CB8AC3E}">
        <p14:creationId xmlns:p14="http://schemas.microsoft.com/office/powerpoint/2010/main" val="367430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latin typeface="Verdana" panose="020B0604030504040204" pitchFamily="34" charset="0"/>
                <a:ea typeface="Verdana" panose="020B0604030504040204" pitchFamily="34" charset="0"/>
                <a:cs typeface="Verdana" panose="020B0604030504040204" pitchFamily="34" charset="0"/>
              </a:rPr>
              <a:t>Техники</a:t>
            </a:r>
            <a:r>
              <a:rPr lang="en-US" dirty="0" smtClean="0">
                <a:latin typeface="Verdana" panose="020B0604030504040204" pitchFamily="34" charset="0"/>
                <a:ea typeface="Verdana" panose="020B0604030504040204" pitchFamily="34" charset="0"/>
                <a:cs typeface="Verdana" panose="020B0604030504040204" pitchFamily="34" charset="0"/>
              </a:rPr>
              <a:t> </a:t>
            </a:r>
            <a:r>
              <a:rPr lang="ru-RU" dirty="0" smtClean="0">
                <a:latin typeface="Verdana" panose="020B0604030504040204" pitchFamily="34" charset="0"/>
                <a:ea typeface="Verdana" panose="020B0604030504040204" pitchFamily="34" charset="0"/>
                <a:cs typeface="Verdana" panose="020B0604030504040204" pitchFamily="34" charset="0"/>
              </a:rPr>
              <a:t>ориентированные на границы/покрытие</a:t>
            </a:r>
            <a:br>
              <a:rPr lang="ru-RU" dirty="0" smtClean="0">
                <a:latin typeface="Verdana" panose="020B0604030504040204" pitchFamily="34" charset="0"/>
                <a:ea typeface="Verdana" panose="020B0604030504040204" pitchFamily="34" charset="0"/>
                <a:cs typeface="Verdana" panose="020B0604030504040204" pitchFamily="34" charset="0"/>
              </a:rPr>
            </a:b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57200" y="1699368"/>
            <a:ext cx="3962400" cy="4525963"/>
          </a:xfrm>
        </p:spPr>
        <p:txBody>
          <a:bodyPr>
            <a:noAutofit/>
          </a:bodyPr>
          <a:lstStyle/>
          <a:p>
            <a:pPr marL="171450" indent="-171450">
              <a:buFont typeface="Arial" panose="020B0604020202020204" pitchFamily="34" charset="0"/>
              <a:buChar char="•"/>
            </a:pPr>
            <a:r>
              <a:rPr lang="en-US" sz="1800" dirty="0"/>
              <a:t>Function testing</a:t>
            </a:r>
          </a:p>
          <a:p>
            <a:r>
              <a:rPr lang="en-US" sz="1800" dirty="0" smtClean="0"/>
              <a:t>•</a:t>
            </a:r>
            <a:r>
              <a:rPr lang="ru-RU" sz="1800" dirty="0" smtClean="0"/>
              <a:t> </a:t>
            </a:r>
            <a:r>
              <a:rPr lang="en-US" sz="1800" dirty="0" smtClean="0"/>
              <a:t>Feature </a:t>
            </a:r>
            <a:r>
              <a:rPr lang="en-US" sz="1800" dirty="0"/>
              <a:t>or </a:t>
            </a:r>
            <a:r>
              <a:rPr lang="en-US" sz="1800" dirty="0">
                <a:latin typeface="Verdana" panose="020B0604030504040204" pitchFamily="34" charset="0"/>
                <a:ea typeface="Verdana" panose="020B0604030504040204" pitchFamily="34" charset="0"/>
                <a:cs typeface="Verdana" panose="020B0604030504040204" pitchFamily="34" charset="0"/>
              </a:rPr>
              <a:t>function</a:t>
            </a:r>
            <a:r>
              <a:rPr lang="en-US" sz="1800" dirty="0"/>
              <a:t> </a:t>
            </a:r>
            <a:r>
              <a:rPr lang="en-US" sz="1800" dirty="0" smtClean="0"/>
              <a:t>integration </a:t>
            </a:r>
            <a:r>
              <a:rPr lang="en-US" sz="1800" dirty="0"/>
              <a:t>testing</a:t>
            </a:r>
          </a:p>
          <a:p>
            <a:r>
              <a:rPr lang="en-US" sz="1800" dirty="0" smtClean="0"/>
              <a:t>•Tours</a:t>
            </a:r>
            <a:endParaRPr lang="en-US" sz="1800" dirty="0"/>
          </a:p>
          <a:p>
            <a:r>
              <a:rPr lang="en-US" sz="1800" dirty="0" smtClean="0"/>
              <a:t>•</a:t>
            </a:r>
            <a:r>
              <a:rPr lang="ru-RU" sz="1800" dirty="0" smtClean="0"/>
              <a:t> </a:t>
            </a:r>
            <a:r>
              <a:rPr lang="en-US" sz="1800" dirty="0" smtClean="0"/>
              <a:t>Equivalence </a:t>
            </a:r>
            <a:r>
              <a:rPr lang="en-US" sz="1800" dirty="0"/>
              <a:t>class </a:t>
            </a:r>
            <a:r>
              <a:rPr lang="en-US" sz="1800" dirty="0" smtClean="0"/>
              <a:t>analysis</a:t>
            </a:r>
            <a:endParaRPr lang="en-US" sz="1800" dirty="0"/>
          </a:p>
          <a:p>
            <a:r>
              <a:rPr lang="en-US" sz="1800" dirty="0" smtClean="0"/>
              <a:t>•</a:t>
            </a:r>
            <a:r>
              <a:rPr lang="ru-RU" sz="1800" dirty="0" smtClean="0"/>
              <a:t> </a:t>
            </a:r>
            <a:r>
              <a:rPr lang="en-US" sz="1800" dirty="0" smtClean="0"/>
              <a:t>Boundary </a:t>
            </a:r>
            <a:r>
              <a:rPr lang="en-US" sz="1800" dirty="0"/>
              <a:t>testing</a:t>
            </a:r>
          </a:p>
          <a:p>
            <a:r>
              <a:rPr lang="en-US" sz="1800" dirty="0" smtClean="0"/>
              <a:t>•</a:t>
            </a:r>
            <a:r>
              <a:rPr lang="ru-RU" sz="1800" dirty="0" smtClean="0"/>
              <a:t> </a:t>
            </a:r>
            <a:r>
              <a:rPr lang="en-US" sz="1800" dirty="0" smtClean="0"/>
              <a:t>Best </a:t>
            </a:r>
            <a:r>
              <a:rPr lang="en-US" sz="1800" dirty="0"/>
              <a:t>representative </a:t>
            </a:r>
            <a:r>
              <a:rPr lang="en-US" sz="1800" dirty="0" smtClean="0"/>
              <a:t>testing</a:t>
            </a:r>
            <a:endParaRPr lang="en-US" sz="1800" dirty="0"/>
          </a:p>
          <a:p>
            <a:r>
              <a:rPr lang="en-US" sz="1800" dirty="0" smtClean="0"/>
              <a:t>•</a:t>
            </a:r>
            <a:r>
              <a:rPr lang="ru-RU" sz="1800" dirty="0" smtClean="0"/>
              <a:t> </a:t>
            </a:r>
            <a:r>
              <a:rPr lang="en-US" sz="1800" dirty="0" smtClean="0"/>
              <a:t>Domain </a:t>
            </a:r>
            <a:r>
              <a:rPr lang="en-US" sz="1800" dirty="0"/>
              <a:t>testing</a:t>
            </a:r>
          </a:p>
          <a:p>
            <a:r>
              <a:rPr lang="en-US" sz="1800" dirty="0" smtClean="0"/>
              <a:t>•</a:t>
            </a:r>
            <a:r>
              <a:rPr lang="ru-RU" sz="1800" dirty="0" smtClean="0"/>
              <a:t> </a:t>
            </a:r>
            <a:r>
              <a:rPr lang="en-US" sz="1800" dirty="0" smtClean="0"/>
              <a:t>Test </a:t>
            </a:r>
            <a:r>
              <a:rPr lang="en-US" sz="1800" dirty="0"/>
              <a:t>idea catalogs</a:t>
            </a:r>
          </a:p>
          <a:p>
            <a:r>
              <a:rPr lang="en-US" sz="1800" dirty="0" smtClean="0"/>
              <a:t>•</a:t>
            </a:r>
            <a:r>
              <a:rPr lang="ru-RU" sz="1800" dirty="0" smtClean="0"/>
              <a:t> </a:t>
            </a:r>
            <a:r>
              <a:rPr lang="en-US" sz="1800" dirty="0" smtClean="0"/>
              <a:t>Logical </a:t>
            </a:r>
            <a:r>
              <a:rPr lang="en-US" sz="1800" dirty="0"/>
              <a:t>expressions</a:t>
            </a:r>
          </a:p>
          <a:p>
            <a:r>
              <a:rPr lang="en-US" sz="1800" dirty="0" smtClean="0"/>
              <a:t>•</a:t>
            </a:r>
            <a:r>
              <a:rPr lang="ru-RU" sz="1800" dirty="0" smtClean="0"/>
              <a:t> </a:t>
            </a:r>
            <a:r>
              <a:rPr lang="en-US" sz="1800" dirty="0" smtClean="0"/>
              <a:t>Multivariable </a:t>
            </a:r>
            <a:r>
              <a:rPr lang="en-US" sz="1800" dirty="0"/>
              <a:t>testing</a:t>
            </a:r>
          </a:p>
          <a:p>
            <a:endParaRPr lang="ru-RU" sz="1800" dirty="0"/>
          </a:p>
        </p:txBody>
      </p:sp>
      <p:sp>
        <p:nvSpPr>
          <p:cNvPr id="4" name="Rectangle 3"/>
          <p:cNvSpPr/>
          <p:nvPr/>
        </p:nvSpPr>
        <p:spPr>
          <a:xfrm>
            <a:off x="4343400" y="1219200"/>
            <a:ext cx="4572000" cy="3816429"/>
          </a:xfrm>
          <a:prstGeom prst="rect">
            <a:avLst/>
          </a:prstGeom>
        </p:spPr>
        <p:txBody>
          <a:bodyPr vert="horz" lIns="0" tIns="0" rIns="0" bIns="0" rtlCol="0">
            <a:noAutofit/>
          </a:bodyPr>
          <a:lstStyle/>
          <a:p>
            <a:pPr marL="171450" indent="-171450" defTabSz="457200">
              <a:spcBef>
                <a:spcPts val="1200"/>
              </a:spcBef>
              <a:buFont typeface="Arial" panose="020B0604020202020204" pitchFamily="34" charset="0"/>
              <a:buChar char="•"/>
            </a:pPr>
            <a:endParaRPr lang="en-US" dirty="0">
              <a:solidFill>
                <a:srgbClr val="0071C5"/>
              </a:solidFill>
              <a:latin typeface="Neo Sans Intel"/>
              <a:cs typeface="Neo Sans Intel"/>
            </a:endParaRPr>
          </a:p>
          <a:p>
            <a:pPr marL="171450" indent="-171450" defTabSz="457200">
              <a:spcBef>
                <a:spcPts val="1200"/>
              </a:spcBef>
              <a:buFont typeface="Arial" panose="020B0604020202020204" pitchFamily="34" charset="0"/>
              <a:buChar char="•"/>
            </a:pPr>
            <a:r>
              <a:rPr lang="en-US" dirty="0" smtClean="0">
                <a:solidFill>
                  <a:srgbClr val="0071C5"/>
                </a:solidFill>
                <a:latin typeface="Neo Sans Intel"/>
                <a:cs typeface="Neo Sans Intel"/>
              </a:rPr>
              <a:t>State </a:t>
            </a:r>
            <a:r>
              <a:rPr lang="en-US" dirty="0">
                <a:solidFill>
                  <a:srgbClr val="0071C5"/>
                </a:solidFill>
                <a:latin typeface="Neo Sans Intel"/>
                <a:cs typeface="Neo Sans Intel"/>
              </a:rPr>
              <a:t>transitions</a:t>
            </a:r>
          </a:p>
          <a:p>
            <a:pPr marL="171450" indent="-171450" defTabSz="457200">
              <a:spcBef>
                <a:spcPts val="1200"/>
              </a:spcBef>
              <a:buFont typeface="Arial" panose="020B0604020202020204" pitchFamily="34" charset="0"/>
              <a:buChar char="•"/>
            </a:pPr>
            <a:r>
              <a:rPr lang="en-US" dirty="0" smtClean="0">
                <a:solidFill>
                  <a:srgbClr val="0071C5"/>
                </a:solidFill>
                <a:latin typeface="Neo Sans Intel"/>
                <a:cs typeface="Neo Sans Intel"/>
              </a:rPr>
              <a:t>User </a:t>
            </a:r>
            <a:r>
              <a:rPr lang="en-US" dirty="0">
                <a:solidFill>
                  <a:srgbClr val="0071C5"/>
                </a:solidFill>
                <a:latin typeface="Neo Sans Intel"/>
                <a:cs typeface="Neo Sans Intel"/>
              </a:rPr>
              <a:t>interface testing</a:t>
            </a:r>
          </a:p>
          <a:p>
            <a:pPr marL="171450" indent="-171450" defTabSz="457200">
              <a:spcBef>
                <a:spcPts val="1200"/>
              </a:spcBef>
              <a:buFont typeface="Arial" panose="020B0604020202020204" pitchFamily="34" charset="0"/>
              <a:buChar char="•"/>
            </a:pPr>
            <a:r>
              <a:rPr lang="en-US" dirty="0" smtClean="0">
                <a:solidFill>
                  <a:srgbClr val="0071C5"/>
                </a:solidFill>
                <a:latin typeface="Neo Sans Intel"/>
                <a:cs typeface="Neo Sans Intel"/>
              </a:rPr>
              <a:t>Specification-based </a:t>
            </a:r>
            <a:r>
              <a:rPr lang="en-US" dirty="0">
                <a:solidFill>
                  <a:srgbClr val="0071C5"/>
                </a:solidFill>
                <a:latin typeface="Neo Sans Intel"/>
                <a:cs typeface="Neo Sans Intel"/>
              </a:rPr>
              <a:t>testing</a:t>
            </a:r>
          </a:p>
          <a:p>
            <a:pPr marL="171450" indent="-171450" defTabSz="457200">
              <a:spcBef>
                <a:spcPts val="1200"/>
              </a:spcBef>
              <a:buFont typeface="Arial" panose="020B0604020202020204" pitchFamily="34" charset="0"/>
              <a:buChar char="•"/>
            </a:pPr>
            <a:r>
              <a:rPr lang="en-US" dirty="0" smtClean="0">
                <a:solidFill>
                  <a:srgbClr val="0071C5"/>
                </a:solidFill>
                <a:latin typeface="Neo Sans Intel"/>
                <a:cs typeface="Neo Sans Intel"/>
              </a:rPr>
              <a:t>Requirements-based </a:t>
            </a:r>
            <a:r>
              <a:rPr lang="en-US" dirty="0">
                <a:solidFill>
                  <a:srgbClr val="0071C5"/>
                </a:solidFill>
                <a:latin typeface="Neo Sans Intel"/>
                <a:cs typeface="Neo Sans Intel"/>
              </a:rPr>
              <a:t>testing</a:t>
            </a:r>
          </a:p>
          <a:p>
            <a:pPr marL="171450" indent="-171450" defTabSz="457200">
              <a:spcBef>
                <a:spcPts val="1200"/>
              </a:spcBef>
              <a:buFont typeface="Arial" panose="020B0604020202020204" pitchFamily="34" charset="0"/>
              <a:buChar char="•"/>
            </a:pPr>
            <a:r>
              <a:rPr lang="en-US" dirty="0" smtClean="0">
                <a:solidFill>
                  <a:srgbClr val="0071C5"/>
                </a:solidFill>
                <a:latin typeface="Neo Sans Intel"/>
                <a:cs typeface="Neo Sans Intel"/>
              </a:rPr>
              <a:t>Compliance-driven </a:t>
            </a:r>
            <a:r>
              <a:rPr lang="en-US" dirty="0">
                <a:solidFill>
                  <a:srgbClr val="0071C5"/>
                </a:solidFill>
                <a:latin typeface="Neo Sans Intel"/>
                <a:cs typeface="Neo Sans Intel"/>
              </a:rPr>
              <a:t>testing</a:t>
            </a:r>
          </a:p>
          <a:p>
            <a:pPr marL="171450" indent="-171450" defTabSz="457200">
              <a:spcBef>
                <a:spcPts val="1200"/>
              </a:spcBef>
              <a:buFont typeface="Arial" panose="020B0604020202020204" pitchFamily="34" charset="0"/>
              <a:buChar char="•"/>
            </a:pPr>
            <a:r>
              <a:rPr lang="en-US" dirty="0" smtClean="0">
                <a:solidFill>
                  <a:srgbClr val="0071C5"/>
                </a:solidFill>
                <a:latin typeface="Neo Sans Intel"/>
                <a:cs typeface="Neo Sans Intel"/>
              </a:rPr>
              <a:t>Configuration </a:t>
            </a:r>
            <a:r>
              <a:rPr lang="en-US" dirty="0">
                <a:solidFill>
                  <a:srgbClr val="0071C5"/>
                </a:solidFill>
                <a:latin typeface="Neo Sans Intel"/>
                <a:cs typeface="Neo Sans Intel"/>
              </a:rPr>
              <a:t>testing</a:t>
            </a:r>
          </a:p>
          <a:p>
            <a:pPr marL="171450" indent="-171450" defTabSz="457200">
              <a:spcBef>
                <a:spcPts val="1200"/>
              </a:spcBef>
              <a:buFont typeface="Arial" panose="020B0604020202020204" pitchFamily="34" charset="0"/>
              <a:buChar char="•"/>
            </a:pPr>
            <a:r>
              <a:rPr lang="en-US" dirty="0" smtClean="0">
                <a:solidFill>
                  <a:srgbClr val="0071C5"/>
                </a:solidFill>
                <a:latin typeface="Neo Sans Intel"/>
                <a:cs typeface="Neo Sans Intel"/>
              </a:rPr>
              <a:t>Localization </a:t>
            </a:r>
            <a:r>
              <a:rPr lang="en-US" dirty="0">
                <a:solidFill>
                  <a:srgbClr val="0071C5"/>
                </a:solidFill>
                <a:latin typeface="Neo Sans Intel"/>
                <a:cs typeface="Neo Sans Intel"/>
              </a:rPr>
              <a:t>testing</a:t>
            </a:r>
          </a:p>
          <a:p>
            <a:pPr marL="171450" indent="-171450" defTabSz="457200">
              <a:spcBef>
                <a:spcPts val="1200"/>
              </a:spcBef>
              <a:buFont typeface="Arial" panose="020B0604020202020204" pitchFamily="34" charset="0"/>
              <a:buChar char="•"/>
            </a:pPr>
            <a:endParaRPr lang="ru-RU" dirty="0">
              <a:solidFill>
                <a:srgbClr val="0071C5"/>
              </a:solidFill>
              <a:latin typeface="Neo Sans Intel"/>
              <a:cs typeface="Neo Sans Intel"/>
            </a:endParaRPr>
          </a:p>
        </p:txBody>
      </p:sp>
      <p:sp>
        <p:nvSpPr>
          <p:cNvPr id="5"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32</a:t>
            </a:fld>
            <a:endParaRPr lang="en-US" dirty="0"/>
          </a:p>
        </p:txBody>
      </p:sp>
    </p:spTree>
    <p:extLst>
      <p:ext uri="{BB962C8B-B14F-4D97-AF65-F5344CB8AC3E}">
        <p14:creationId xmlns:p14="http://schemas.microsoft.com/office/powerpoint/2010/main" val="2816553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latin typeface="Verdana" panose="020B0604030504040204" pitchFamily="34" charset="0"/>
                <a:ea typeface="Verdana" panose="020B0604030504040204" pitchFamily="34" charset="0"/>
                <a:cs typeface="Verdana" panose="020B0604030504040204" pitchFamily="34" charset="0"/>
              </a:rPr>
              <a:t>Техники ориентированные на исполнителя</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Autofit/>
          </a:bodyPr>
          <a:lstStyle/>
          <a:p>
            <a:r>
              <a:rPr lang="en-US" sz="1600" dirty="0" smtClean="0">
                <a:latin typeface="Verdana" panose="020B0604030504040204" pitchFamily="34" charset="0"/>
                <a:ea typeface="Verdana" panose="020B0604030504040204" pitchFamily="34" charset="0"/>
                <a:cs typeface="Verdana" panose="020B0604030504040204" pitchFamily="34" charset="0"/>
              </a:rPr>
              <a:t>•User </a:t>
            </a:r>
            <a:r>
              <a:rPr lang="en-US" sz="1600" dirty="0">
                <a:latin typeface="Verdana" panose="020B0604030504040204" pitchFamily="34" charset="0"/>
                <a:ea typeface="Verdana" panose="020B0604030504040204" pitchFamily="34" charset="0"/>
                <a:cs typeface="Verdana" panose="020B0604030504040204" pitchFamily="34" charset="0"/>
              </a:rPr>
              <a:t>testing</a:t>
            </a:r>
          </a:p>
          <a:p>
            <a:r>
              <a:rPr lang="en-US" sz="1600" dirty="0" smtClean="0">
                <a:latin typeface="Verdana" panose="020B0604030504040204" pitchFamily="34" charset="0"/>
                <a:ea typeface="Verdana" panose="020B0604030504040204" pitchFamily="34" charset="0"/>
                <a:cs typeface="Verdana" panose="020B0604030504040204" pitchFamily="34" charset="0"/>
              </a:rPr>
              <a:t>•Alpha </a:t>
            </a:r>
            <a:r>
              <a:rPr lang="en-US" sz="1600" dirty="0">
                <a:latin typeface="Verdana" panose="020B0604030504040204" pitchFamily="34" charset="0"/>
                <a:ea typeface="Verdana" panose="020B0604030504040204" pitchFamily="34" charset="0"/>
                <a:cs typeface="Verdana" panose="020B0604030504040204" pitchFamily="34" charset="0"/>
              </a:rPr>
              <a:t>testing</a:t>
            </a:r>
          </a:p>
          <a:p>
            <a:r>
              <a:rPr lang="en-US" sz="1600" dirty="0" smtClean="0">
                <a:latin typeface="Verdana" panose="020B0604030504040204" pitchFamily="34" charset="0"/>
                <a:ea typeface="Verdana" panose="020B0604030504040204" pitchFamily="34" charset="0"/>
                <a:cs typeface="Verdana" panose="020B0604030504040204" pitchFamily="34" charset="0"/>
              </a:rPr>
              <a:t>•Beta </a:t>
            </a:r>
            <a:r>
              <a:rPr lang="en-US" sz="1600" dirty="0">
                <a:latin typeface="Verdana" panose="020B0604030504040204" pitchFamily="34" charset="0"/>
                <a:ea typeface="Verdana" panose="020B0604030504040204" pitchFamily="34" charset="0"/>
                <a:cs typeface="Verdana" panose="020B0604030504040204" pitchFamily="34" charset="0"/>
              </a:rPr>
              <a:t>testing</a:t>
            </a:r>
          </a:p>
          <a:p>
            <a:r>
              <a:rPr lang="en-US" sz="1600" dirty="0" smtClean="0">
                <a:latin typeface="Verdana" panose="020B0604030504040204" pitchFamily="34" charset="0"/>
                <a:ea typeface="Verdana" panose="020B0604030504040204" pitchFamily="34" charset="0"/>
                <a:cs typeface="Verdana" panose="020B0604030504040204" pitchFamily="34" charset="0"/>
              </a:rPr>
              <a:t>•Bug </a:t>
            </a:r>
            <a:r>
              <a:rPr lang="en-US" sz="1600" dirty="0">
                <a:latin typeface="Verdana" panose="020B0604030504040204" pitchFamily="34" charset="0"/>
                <a:ea typeface="Verdana" panose="020B0604030504040204" pitchFamily="34" charset="0"/>
                <a:cs typeface="Verdana" panose="020B0604030504040204" pitchFamily="34" charset="0"/>
              </a:rPr>
              <a:t>bashes</a:t>
            </a:r>
          </a:p>
          <a:p>
            <a:r>
              <a:rPr lang="en-US" sz="1600" dirty="0" smtClean="0">
                <a:latin typeface="Verdana" panose="020B0604030504040204" pitchFamily="34" charset="0"/>
                <a:ea typeface="Verdana" panose="020B0604030504040204" pitchFamily="34" charset="0"/>
                <a:cs typeface="Verdana" panose="020B0604030504040204" pitchFamily="34" charset="0"/>
              </a:rPr>
              <a:t>•Subject-matter </a:t>
            </a:r>
            <a:r>
              <a:rPr lang="en-US" sz="1600" dirty="0">
                <a:latin typeface="Verdana" panose="020B0604030504040204" pitchFamily="34" charset="0"/>
                <a:ea typeface="Verdana" panose="020B0604030504040204" pitchFamily="34" charset="0"/>
                <a:cs typeface="Verdana" panose="020B0604030504040204" pitchFamily="34" charset="0"/>
              </a:rPr>
              <a:t>expert testing</a:t>
            </a:r>
          </a:p>
          <a:p>
            <a:r>
              <a:rPr lang="en-US" sz="1600" dirty="0" smtClean="0">
                <a:latin typeface="Verdana" panose="020B0604030504040204" pitchFamily="34" charset="0"/>
                <a:ea typeface="Verdana" panose="020B0604030504040204" pitchFamily="34" charset="0"/>
                <a:cs typeface="Verdana" panose="020B0604030504040204" pitchFamily="34" charset="0"/>
              </a:rPr>
              <a:t>•Paired </a:t>
            </a:r>
            <a:r>
              <a:rPr lang="en-US" sz="1600" dirty="0">
                <a:latin typeface="Verdana" panose="020B0604030504040204" pitchFamily="34" charset="0"/>
                <a:ea typeface="Verdana" panose="020B0604030504040204" pitchFamily="34" charset="0"/>
                <a:cs typeface="Verdana" panose="020B0604030504040204" pitchFamily="34" charset="0"/>
              </a:rPr>
              <a:t>testing</a:t>
            </a:r>
          </a:p>
          <a:p>
            <a:r>
              <a:rPr lang="en-US" sz="1600" dirty="0" smtClean="0">
                <a:latin typeface="Verdana" panose="020B0604030504040204" pitchFamily="34" charset="0"/>
                <a:ea typeface="Verdana" panose="020B0604030504040204" pitchFamily="34" charset="0"/>
                <a:cs typeface="Verdana" panose="020B0604030504040204" pitchFamily="34" charset="0"/>
              </a:rPr>
              <a:t>•Eat </a:t>
            </a:r>
            <a:r>
              <a:rPr lang="en-US" sz="1600" dirty="0">
                <a:latin typeface="Verdana" panose="020B0604030504040204" pitchFamily="34" charset="0"/>
                <a:ea typeface="Verdana" panose="020B0604030504040204" pitchFamily="34" charset="0"/>
                <a:cs typeface="Verdana" panose="020B0604030504040204" pitchFamily="34" charset="0"/>
              </a:rPr>
              <a:t>your own </a:t>
            </a:r>
            <a:r>
              <a:rPr lang="en-US" sz="1600" dirty="0" err="1">
                <a:latin typeface="Verdana" panose="020B0604030504040204" pitchFamily="34" charset="0"/>
                <a:ea typeface="Verdana" panose="020B0604030504040204" pitchFamily="34" charset="0"/>
                <a:cs typeface="Verdana" panose="020B0604030504040204" pitchFamily="34" charset="0"/>
              </a:rPr>
              <a:t>dogfood</a:t>
            </a:r>
            <a:endParaRPr lang="en-US" sz="1600" dirty="0">
              <a:latin typeface="Verdana" panose="020B0604030504040204" pitchFamily="34" charset="0"/>
              <a:ea typeface="Verdana" panose="020B0604030504040204" pitchFamily="34" charset="0"/>
              <a:cs typeface="Verdana" panose="020B0604030504040204" pitchFamily="34" charset="0"/>
            </a:endParaRPr>
          </a:p>
          <a:p>
            <a:r>
              <a:rPr lang="en-US" sz="1600" dirty="0" smtClean="0">
                <a:latin typeface="Verdana" panose="020B0604030504040204" pitchFamily="34" charset="0"/>
                <a:ea typeface="Verdana" panose="020B0604030504040204" pitchFamily="34" charset="0"/>
                <a:cs typeface="Verdana" panose="020B0604030504040204" pitchFamily="34" charset="0"/>
              </a:rPr>
              <a:t>•Localization </a:t>
            </a:r>
            <a:r>
              <a:rPr lang="en-US" sz="1600" dirty="0">
                <a:latin typeface="Verdana" panose="020B0604030504040204" pitchFamily="34" charset="0"/>
                <a:ea typeface="Verdana" panose="020B0604030504040204" pitchFamily="34" charset="0"/>
                <a:cs typeface="Verdana" panose="020B0604030504040204" pitchFamily="34" charset="0"/>
              </a:rPr>
              <a:t>testing</a:t>
            </a:r>
          </a:p>
          <a:p>
            <a:endParaRPr lang="ru-RU" sz="16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33</a:t>
            </a:fld>
            <a:endParaRPr lang="en-US" dirty="0"/>
          </a:p>
        </p:txBody>
      </p:sp>
    </p:spTree>
    <p:extLst>
      <p:ext uri="{BB962C8B-B14F-4D97-AF65-F5344CB8AC3E}">
        <p14:creationId xmlns:p14="http://schemas.microsoft.com/office/powerpoint/2010/main" val="1673988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Техники ориентированные на риски</a:t>
            </a:r>
            <a:endParaRPr lang="ru-RU" dirty="0"/>
          </a:p>
        </p:txBody>
      </p:sp>
      <p:sp>
        <p:nvSpPr>
          <p:cNvPr id="4" name="Rectangle 3"/>
          <p:cNvSpPr/>
          <p:nvPr/>
        </p:nvSpPr>
        <p:spPr>
          <a:xfrm>
            <a:off x="381000" y="1143000"/>
            <a:ext cx="4572000" cy="5539978"/>
          </a:xfrm>
          <a:prstGeom prst="rect">
            <a:avLst/>
          </a:prstGeom>
        </p:spPr>
        <p:txBody>
          <a:bodyPr vert="horz" lIns="0" tIns="0" rIns="0" bIns="0" rtlCol="0">
            <a:noAutofit/>
          </a:bodyPr>
          <a:lstStyle/>
          <a:p>
            <a:pPr marL="171450" indent="-171450" defTabSz="457200">
              <a:spcBef>
                <a:spcPts val="1200"/>
              </a:spcBef>
              <a:buFont typeface="Arial" panose="020B0604020202020204" pitchFamily="34" charset="0"/>
              <a:buChar char="•"/>
            </a:pPr>
            <a:r>
              <a:rPr lang="en-US" dirty="0">
                <a:solidFill>
                  <a:srgbClr val="0071C5"/>
                </a:solidFill>
                <a:latin typeface="Verdana" panose="020B0604030504040204" pitchFamily="34" charset="0"/>
                <a:ea typeface="Verdana" panose="020B0604030504040204" pitchFamily="34" charset="0"/>
                <a:cs typeface="Verdana" panose="020B0604030504040204" pitchFamily="34" charset="0"/>
              </a:rPr>
              <a:t>Boundary testing</a:t>
            </a:r>
          </a:p>
          <a:p>
            <a:pPr marL="171450" indent="-171450" defTabSz="457200">
              <a:spcBef>
                <a:spcPts val="1200"/>
              </a:spcBef>
              <a:buFont typeface="Arial" panose="020B0604020202020204" pitchFamily="34" charset="0"/>
              <a:buChar char="•"/>
            </a:pPr>
            <a:r>
              <a:rPr lang="en-US" dirty="0" err="1">
                <a:solidFill>
                  <a:srgbClr val="0071C5"/>
                </a:solidFill>
                <a:latin typeface="Verdana" panose="020B0604030504040204" pitchFamily="34" charset="0"/>
                <a:ea typeface="Verdana" panose="020B0604030504040204" pitchFamily="34" charset="0"/>
                <a:cs typeface="Verdana" panose="020B0604030504040204" pitchFamily="34" charset="0"/>
              </a:rPr>
              <a:t>Quicktests</a:t>
            </a:r>
            <a:endParaRPr lang="en-US" dirty="0">
              <a:solidFill>
                <a:srgbClr val="0071C5"/>
              </a:solidFill>
              <a:latin typeface="Verdana" panose="020B0604030504040204" pitchFamily="34" charset="0"/>
              <a:ea typeface="Verdana" panose="020B0604030504040204" pitchFamily="34" charset="0"/>
              <a:cs typeface="Verdana" panose="020B0604030504040204" pitchFamily="34" charset="0"/>
            </a:endParaRPr>
          </a:p>
          <a:p>
            <a:pPr marL="171450" indent="-171450" defTabSz="457200">
              <a:spcBef>
                <a:spcPts val="1200"/>
              </a:spcBef>
              <a:buFont typeface="Arial" panose="020B0604020202020204" pitchFamily="34" charset="0"/>
              <a:buChar char="•"/>
            </a:pPr>
            <a:r>
              <a:rPr lang="en-US" dirty="0">
                <a:solidFill>
                  <a:srgbClr val="0071C5"/>
                </a:solidFill>
                <a:latin typeface="Verdana" panose="020B0604030504040204" pitchFamily="34" charset="0"/>
                <a:ea typeface="Verdana" panose="020B0604030504040204" pitchFamily="34" charset="0"/>
                <a:cs typeface="Verdana" panose="020B0604030504040204" pitchFamily="34" charset="0"/>
              </a:rPr>
              <a:t>Constraints</a:t>
            </a:r>
          </a:p>
          <a:p>
            <a:pPr marL="171450" indent="-171450" defTabSz="457200">
              <a:spcBef>
                <a:spcPts val="1200"/>
              </a:spcBef>
              <a:buFont typeface="Arial" panose="020B0604020202020204" pitchFamily="34" charset="0"/>
              <a:buChar char="•"/>
            </a:pPr>
            <a:r>
              <a:rPr lang="en-US" dirty="0">
                <a:solidFill>
                  <a:srgbClr val="0071C5"/>
                </a:solidFill>
                <a:latin typeface="Verdana" panose="020B0604030504040204" pitchFamily="34" charset="0"/>
                <a:ea typeface="Verdana" panose="020B0604030504040204" pitchFamily="34" charset="0"/>
                <a:cs typeface="Verdana" panose="020B0604030504040204" pitchFamily="34" charset="0"/>
              </a:rPr>
              <a:t>Logical expressions</a:t>
            </a:r>
          </a:p>
          <a:p>
            <a:pPr marL="171450" indent="-171450" defTabSz="457200">
              <a:spcBef>
                <a:spcPts val="1200"/>
              </a:spcBef>
              <a:buFont typeface="Arial" panose="020B0604020202020204" pitchFamily="34" charset="0"/>
              <a:buChar char="•"/>
            </a:pPr>
            <a:r>
              <a:rPr lang="en-US" dirty="0">
                <a:solidFill>
                  <a:srgbClr val="0071C5"/>
                </a:solidFill>
                <a:latin typeface="Verdana" panose="020B0604030504040204" pitchFamily="34" charset="0"/>
                <a:ea typeface="Verdana" panose="020B0604030504040204" pitchFamily="34" charset="0"/>
                <a:cs typeface="Verdana" panose="020B0604030504040204" pitchFamily="34" charset="0"/>
              </a:rPr>
              <a:t>Stress testing</a:t>
            </a:r>
          </a:p>
          <a:p>
            <a:pPr marL="171450" indent="-171450" defTabSz="457200">
              <a:spcBef>
                <a:spcPts val="1200"/>
              </a:spcBef>
              <a:buFont typeface="Arial" panose="020B0604020202020204" pitchFamily="34" charset="0"/>
              <a:buChar char="•"/>
            </a:pPr>
            <a:r>
              <a:rPr lang="en-US" dirty="0">
                <a:solidFill>
                  <a:srgbClr val="0071C5"/>
                </a:solidFill>
                <a:latin typeface="Verdana" panose="020B0604030504040204" pitchFamily="34" charset="0"/>
                <a:ea typeface="Verdana" panose="020B0604030504040204" pitchFamily="34" charset="0"/>
                <a:cs typeface="Verdana" panose="020B0604030504040204" pitchFamily="34" charset="0"/>
              </a:rPr>
              <a:t>Load testing</a:t>
            </a:r>
          </a:p>
          <a:p>
            <a:pPr marL="171450" indent="-171450" defTabSz="457200">
              <a:spcBef>
                <a:spcPts val="1200"/>
              </a:spcBef>
              <a:buFont typeface="Arial" panose="020B0604020202020204" pitchFamily="34" charset="0"/>
              <a:buChar char="•"/>
            </a:pPr>
            <a:r>
              <a:rPr lang="en-US" dirty="0">
                <a:solidFill>
                  <a:srgbClr val="0071C5"/>
                </a:solidFill>
                <a:latin typeface="Verdana" panose="020B0604030504040204" pitchFamily="34" charset="0"/>
                <a:ea typeface="Verdana" panose="020B0604030504040204" pitchFamily="34" charset="0"/>
                <a:cs typeface="Verdana" panose="020B0604030504040204" pitchFamily="34" charset="0"/>
              </a:rPr>
              <a:t>Performance testing</a:t>
            </a:r>
          </a:p>
          <a:p>
            <a:pPr marL="171450" indent="-171450" defTabSz="457200">
              <a:spcBef>
                <a:spcPts val="1200"/>
              </a:spcBef>
              <a:buFont typeface="Arial" panose="020B0604020202020204" pitchFamily="34" charset="0"/>
              <a:buChar char="•"/>
            </a:pPr>
            <a:r>
              <a:rPr lang="en-US" dirty="0">
                <a:solidFill>
                  <a:srgbClr val="0071C5"/>
                </a:solidFill>
                <a:latin typeface="Verdana" panose="020B0604030504040204" pitchFamily="34" charset="0"/>
                <a:ea typeface="Verdana" panose="020B0604030504040204" pitchFamily="34" charset="0"/>
                <a:cs typeface="Verdana" panose="020B0604030504040204" pitchFamily="34" charset="0"/>
              </a:rPr>
              <a:t>History-based testing</a:t>
            </a:r>
          </a:p>
          <a:p>
            <a:pPr marL="171450" indent="-171450" defTabSz="457200">
              <a:spcBef>
                <a:spcPts val="1200"/>
              </a:spcBef>
              <a:buFont typeface="Arial" panose="020B0604020202020204" pitchFamily="34" charset="0"/>
              <a:buChar char="•"/>
            </a:pPr>
            <a:r>
              <a:rPr lang="en-US" dirty="0">
                <a:solidFill>
                  <a:srgbClr val="0071C5"/>
                </a:solidFill>
                <a:latin typeface="Verdana" panose="020B0604030504040204" pitchFamily="34" charset="0"/>
                <a:ea typeface="Verdana" panose="020B0604030504040204" pitchFamily="34" charset="0"/>
                <a:cs typeface="Verdana" panose="020B0604030504040204" pitchFamily="34" charset="0"/>
              </a:rPr>
              <a:t>Risk-based multivariable testing</a:t>
            </a:r>
          </a:p>
          <a:p>
            <a:pPr marL="171450" indent="-171450" defTabSz="457200">
              <a:spcBef>
                <a:spcPts val="1200"/>
              </a:spcBef>
              <a:buFont typeface="Arial" panose="020B0604020202020204" pitchFamily="34" charset="0"/>
              <a:buChar char="•"/>
            </a:pPr>
            <a:r>
              <a:rPr lang="en-US" dirty="0">
                <a:solidFill>
                  <a:srgbClr val="0071C5"/>
                </a:solidFill>
                <a:latin typeface="Verdana" panose="020B0604030504040204" pitchFamily="34" charset="0"/>
                <a:ea typeface="Verdana" panose="020B0604030504040204" pitchFamily="34" charset="0"/>
                <a:cs typeface="Verdana" panose="020B0604030504040204" pitchFamily="34" charset="0"/>
              </a:rPr>
              <a:t>Usability testing</a:t>
            </a:r>
          </a:p>
          <a:p>
            <a:pPr marL="171450" indent="-171450" defTabSz="457200">
              <a:spcBef>
                <a:spcPts val="1200"/>
              </a:spcBef>
              <a:buFont typeface="Arial" panose="020B0604020202020204" pitchFamily="34" charset="0"/>
              <a:buChar char="•"/>
            </a:pPr>
            <a:r>
              <a:rPr lang="en-US" dirty="0">
                <a:solidFill>
                  <a:srgbClr val="0071C5"/>
                </a:solidFill>
                <a:latin typeface="Verdana" panose="020B0604030504040204" pitchFamily="34" charset="0"/>
                <a:ea typeface="Verdana" panose="020B0604030504040204" pitchFamily="34" charset="0"/>
                <a:cs typeface="Verdana" panose="020B0604030504040204" pitchFamily="34" charset="0"/>
              </a:rPr>
              <a:t>Configuration / compatibility testing</a:t>
            </a:r>
          </a:p>
          <a:p>
            <a:pPr marL="171450" indent="-171450" defTabSz="457200">
              <a:spcBef>
                <a:spcPts val="1200"/>
              </a:spcBef>
              <a:buFont typeface="Arial" panose="020B0604020202020204" pitchFamily="34" charset="0"/>
              <a:buChar char="•"/>
            </a:pPr>
            <a:r>
              <a:rPr lang="en-US" dirty="0">
                <a:solidFill>
                  <a:srgbClr val="0071C5"/>
                </a:solidFill>
                <a:latin typeface="Verdana" panose="020B0604030504040204" pitchFamily="34" charset="0"/>
                <a:ea typeface="Verdana" panose="020B0604030504040204" pitchFamily="34" charset="0"/>
                <a:cs typeface="Verdana" panose="020B0604030504040204" pitchFamily="34" charset="0"/>
              </a:rPr>
              <a:t>Interoperability testing</a:t>
            </a:r>
          </a:p>
          <a:p>
            <a:pPr marL="171450" indent="-171450" defTabSz="457200">
              <a:spcBef>
                <a:spcPts val="1200"/>
              </a:spcBef>
              <a:buFont typeface="Arial" panose="020B0604020202020204" pitchFamily="34" charset="0"/>
              <a:buChar char="•"/>
            </a:pPr>
            <a:r>
              <a:rPr lang="en-US" dirty="0">
                <a:solidFill>
                  <a:srgbClr val="0071C5"/>
                </a:solidFill>
                <a:latin typeface="Verdana" panose="020B0604030504040204" pitchFamily="34" charset="0"/>
                <a:ea typeface="Verdana" panose="020B0604030504040204" pitchFamily="34" charset="0"/>
                <a:cs typeface="Verdana" panose="020B0604030504040204" pitchFamily="34" charset="0"/>
              </a:rPr>
              <a:t>Long sequence regression</a:t>
            </a:r>
          </a:p>
        </p:txBody>
      </p:sp>
    </p:spTree>
    <p:extLst>
      <p:ext uri="{BB962C8B-B14F-4D97-AF65-F5344CB8AC3E}">
        <p14:creationId xmlns:p14="http://schemas.microsoft.com/office/powerpoint/2010/main" val="3753163583"/>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latin typeface="Verdana" panose="020B0604030504040204" pitchFamily="34" charset="0"/>
                <a:ea typeface="Verdana" panose="020B0604030504040204" pitchFamily="34" charset="0"/>
                <a:cs typeface="Verdana" panose="020B0604030504040204" pitchFamily="34" charset="0"/>
              </a:rPr>
              <a:t>Техники ориентированные на способ тестирования</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57200" y="1676400"/>
            <a:ext cx="8229600" cy="4525963"/>
          </a:xfrm>
        </p:spPr>
        <p:txBody>
          <a:bodyPr vert="horz" lIns="0" tIns="0" rIns="0" bIns="0" rtlCol="0">
            <a:noAutofit/>
          </a:bodyPr>
          <a:lstStyle/>
          <a:p>
            <a:pPr marL="171450" indent="-171450">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Guerilla testing</a:t>
            </a:r>
          </a:p>
          <a:p>
            <a:pPr marL="171450" indent="-171450">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All-pairs testing</a:t>
            </a:r>
          </a:p>
          <a:p>
            <a:pPr marL="171450" indent="-171450">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Random testing</a:t>
            </a:r>
          </a:p>
          <a:p>
            <a:pPr marL="171450" indent="-171450">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Use cases</a:t>
            </a:r>
          </a:p>
          <a:p>
            <a:pPr marL="171450" indent="-171450">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Scenario testing</a:t>
            </a:r>
          </a:p>
          <a:p>
            <a:pPr marL="171450" indent="-171450">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Installation testing</a:t>
            </a:r>
          </a:p>
          <a:p>
            <a:pPr marL="171450" indent="-171450">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Regression testing</a:t>
            </a:r>
          </a:p>
          <a:p>
            <a:pPr marL="171450" indent="-171450">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Long sequence testing</a:t>
            </a:r>
          </a:p>
          <a:p>
            <a:pPr marL="171450" indent="-171450">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Dumb monkey testing</a:t>
            </a:r>
          </a:p>
          <a:p>
            <a:pPr marL="171450" indent="-171450">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Load testing</a:t>
            </a:r>
          </a:p>
          <a:p>
            <a:pPr marL="171450" indent="-171450">
              <a:buFont typeface="Arial" panose="020B0604020202020204" pitchFamily="34" charset="0"/>
              <a:buChar char="•"/>
            </a:pPr>
            <a:r>
              <a:rPr lang="en-US" sz="1800" dirty="0" smtClean="0">
                <a:latin typeface="Verdana" panose="020B0604030504040204" pitchFamily="34" charset="0"/>
                <a:ea typeface="Verdana" panose="020B0604030504040204" pitchFamily="34" charset="0"/>
                <a:cs typeface="Verdana" panose="020B0604030504040204" pitchFamily="34" charset="0"/>
              </a:rPr>
              <a:t>Performance testing</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endParaRPr lang="ru-RU" sz="18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35</a:t>
            </a:fld>
            <a:endParaRPr lang="en-US" dirty="0"/>
          </a:p>
        </p:txBody>
      </p:sp>
    </p:spTree>
    <p:extLst>
      <p:ext uri="{BB962C8B-B14F-4D97-AF65-F5344CB8AC3E}">
        <p14:creationId xmlns:p14="http://schemas.microsoft.com/office/powerpoint/2010/main" val="20371524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Техники основанные на оракуле</a:t>
            </a:r>
            <a:endParaRPr lang="ru-RU" dirty="0"/>
          </a:p>
        </p:txBody>
      </p:sp>
      <p:sp>
        <p:nvSpPr>
          <p:cNvPr id="3" name="Content Placeholder 2"/>
          <p:cNvSpPr>
            <a:spLocks noGrp="1"/>
          </p:cNvSpPr>
          <p:nvPr>
            <p:ph idx="1"/>
          </p:nvPr>
        </p:nvSpPr>
        <p:spPr>
          <a:xfrm>
            <a:off x="381000" y="1219200"/>
            <a:ext cx="8229600" cy="4525963"/>
          </a:xfrm>
        </p:spPr>
        <p:txBody>
          <a:bodyPr vert="horz" lIns="0" tIns="0" rIns="0" bIns="0" rtlCol="0">
            <a:noAutofit/>
          </a:bodyPr>
          <a:lstStyle/>
          <a:p>
            <a:pPr marL="171450" indent="-171450">
              <a:buFont typeface="Arial" panose="020B0604020202020204" pitchFamily="34" charset="0"/>
              <a:buChar char="•"/>
            </a:pPr>
            <a:r>
              <a:rPr lang="en-US" sz="1800" dirty="0"/>
              <a:t>Function equivalence testing</a:t>
            </a:r>
          </a:p>
          <a:p>
            <a:pPr marL="171450" indent="-171450">
              <a:buFont typeface="Arial" panose="020B0604020202020204" pitchFamily="34" charset="0"/>
              <a:buChar char="•"/>
            </a:pPr>
            <a:r>
              <a:rPr lang="en-US" sz="1800" dirty="0"/>
              <a:t>Mathematical oracle</a:t>
            </a:r>
          </a:p>
          <a:p>
            <a:pPr marL="171450" indent="-171450">
              <a:buFont typeface="Arial" panose="020B0604020202020204" pitchFamily="34" charset="0"/>
              <a:buChar char="•"/>
            </a:pPr>
            <a:r>
              <a:rPr lang="en-US" sz="1800" dirty="0"/>
              <a:t>Constraint checks</a:t>
            </a:r>
          </a:p>
          <a:p>
            <a:pPr marL="171450" indent="-171450">
              <a:buFont typeface="Arial" panose="020B0604020202020204" pitchFamily="34" charset="0"/>
              <a:buChar char="•"/>
            </a:pPr>
            <a:r>
              <a:rPr lang="en-US" sz="1800" dirty="0"/>
              <a:t>Self-verifying data</a:t>
            </a:r>
          </a:p>
          <a:p>
            <a:pPr marL="171450" indent="-171450">
              <a:buFont typeface="Arial" panose="020B0604020202020204" pitchFamily="34" charset="0"/>
              <a:buChar char="•"/>
            </a:pPr>
            <a:r>
              <a:rPr lang="en-US" sz="1800" dirty="0"/>
              <a:t>Comparison with saved results</a:t>
            </a:r>
          </a:p>
          <a:p>
            <a:pPr marL="171450" indent="-171450">
              <a:buFont typeface="Arial" panose="020B0604020202020204" pitchFamily="34" charset="0"/>
              <a:buChar char="•"/>
            </a:pPr>
            <a:r>
              <a:rPr lang="en-US" sz="1800" dirty="0"/>
              <a:t>Comparison with specifications or other authoritative documents</a:t>
            </a:r>
          </a:p>
          <a:p>
            <a:pPr marL="171450" indent="-171450">
              <a:buFont typeface="Arial" panose="020B0604020202020204" pitchFamily="34" charset="0"/>
              <a:buChar char="•"/>
            </a:pPr>
            <a:r>
              <a:rPr lang="en-US" sz="1800" dirty="0"/>
              <a:t>Diagnostics-based testing</a:t>
            </a:r>
          </a:p>
          <a:p>
            <a:pPr marL="171450" indent="-171450">
              <a:buFont typeface="Arial" panose="020B0604020202020204" pitchFamily="34" charset="0"/>
              <a:buChar char="•"/>
            </a:pPr>
            <a:r>
              <a:rPr lang="en-US" sz="1800" dirty="0"/>
              <a:t>Verifiable state models</a:t>
            </a:r>
          </a:p>
          <a:p>
            <a:pPr marL="171450" indent="-171450">
              <a:buFont typeface="Arial" panose="020B0604020202020204" pitchFamily="34" charset="0"/>
              <a:buChar char="•"/>
            </a:pPr>
            <a:endParaRPr lang="ru-RU" sz="1800" dirty="0"/>
          </a:p>
        </p:txBody>
      </p:sp>
      <p:sp>
        <p:nvSpPr>
          <p:cNvPr id="4"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36</a:t>
            </a:fld>
            <a:endParaRPr lang="en-US" dirty="0"/>
          </a:p>
        </p:txBody>
      </p:sp>
    </p:spTree>
    <p:extLst>
      <p:ext uri="{BB962C8B-B14F-4D97-AF65-F5344CB8AC3E}">
        <p14:creationId xmlns:p14="http://schemas.microsoft.com/office/powerpoint/2010/main" val="1115831780"/>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Техники основанные на цели</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57200" y="1447800"/>
            <a:ext cx="8229600" cy="4525963"/>
          </a:xfrm>
        </p:spPr>
        <p:txBody>
          <a:bodyPr vert="horz" lIns="0" tIns="0" rIns="0" bIns="0" rtlCol="0">
            <a:noAutofit/>
          </a:bodyPr>
          <a:lstStyle/>
          <a:p>
            <a:pPr marL="171450" indent="-171450">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Build verification</a:t>
            </a:r>
          </a:p>
          <a:p>
            <a:pPr marL="171450" indent="-171450">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Confirmation testing</a:t>
            </a:r>
          </a:p>
          <a:p>
            <a:pPr marL="171450" indent="-171450">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User acceptance testing</a:t>
            </a:r>
          </a:p>
          <a:p>
            <a:pPr marL="171450" indent="-171450">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Certification testing</a:t>
            </a:r>
          </a:p>
          <a:p>
            <a:pPr marL="171450" indent="-171450">
              <a:buFont typeface="Arial" panose="020B0604020202020204" pitchFamily="34" charset="0"/>
              <a:buChar char="•"/>
            </a:pPr>
            <a:endParaRPr lang="ru-RU" sz="18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37</a:t>
            </a:fld>
            <a:endParaRPr lang="en-US" dirty="0"/>
          </a:p>
        </p:txBody>
      </p:sp>
    </p:spTree>
    <p:extLst>
      <p:ext uri="{BB962C8B-B14F-4D97-AF65-F5344CB8AC3E}">
        <p14:creationId xmlns:p14="http://schemas.microsoft.com/office/powerpoint/2010/main" val="6656681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Материалы и источники</a:t>
            </a:r>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US" sz="1800" dirty="0">
                <a:latin typeface="Verdana" panose="020B0604030504040204" pitchFamily="34" charset="0"/>
                <a:ea typeface="Verdana" panose="020B0604030504040204" pitchFamily="34" charset="0"/>
                <a:cs typeface="Verdana" panose="020B0604030504040204" pitchFamily="34" charset="0"/>
              </a:rPr>
              <a:t>The Art of Software Testing. </a:t>
            </a:r>
            <a:r>
              <a:rPr lang="en-US" sz="1800" dirty="0" err="1">
                <a:latin typeface="Verdana" panose="020B0604030504040204" pitchFamily="34" charset="0"/>
                <a:ea typeface="Verdana" panose="020B0604030504040204" pitchFamily="34" charset="0"/>
                <a:cs typeface="Verdana" panose="020B0604030504040204" pitchFamily="34" charset="0"/>
              </a:rPr>
              <a:t>Glenford</a:t>
            </a:r>
            <a:r>
              <a:rPr lang="en-US" sz="1800" dirty="0">
                <a:latin typeface="Verdana" panose="020B0604030504040204" pitchFamily="34" charset="0"/>
                <a:ea typeface="Verdana" panose="020B0604030504040204" pitchFamily="34" charset="0"/>
                <a:cs typeface="Verdana" panose="020B0604030504040204" pitchFamily="34" charset="0"/>
              </a:rPr>
              <a:t> J. </a:t>
            </a:r>
            <a:r>
              <a:rPr lang="en-US" sz="1800" dirty="0" smtClean="0">
                <a:latin typeface="Verdana" panose="020B0604030504040204" pitchFamily="34" charset="0"/>
                <a:ea typeface="Verdana" panose="020B0604030504040204" pitchFamily="34" charset="0"/>
                <a:cs typeface="Verdana" panose="020B0604030504040204" pitchFamily="34" charset="0"/>
              </a:rPr>
              <a:t>Myers</a:t>
            </a:r>
            <a:endParaRPr lang="ru-RU" sz="18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lang="ru-RU" sz="1800" dirty="0" smtClean="0">
                <a:latin typeface="Verdana" panose="020B0604030504040204" pitchFamily="34" charset="0"/>
                <a:ea typeface="Verdana" panose="020B0604030504040204" pitchFamily="34" charset="0"/>
                <a:cs typeface="Verdana" panose="020B0604030504040204" pitchFamily="34" charset="0"/>
              </a:rPr>
              <a:t>Материалы сайта </a:t>
            </a:r>
            <a:r>
              <a:rPr lang="en-US" sz="1800" dirty="0" smtClean="0">
                <a:latin typeface="Verdana" panose="020B0604030504040204" pitchFamily="34" charset="0"/>
                <a:ea typeface="Verdana" panose="020B0604030504040204" pitchFamily="34" charset="0"/>
                <a:cs typeface="Verdana" panose="020B0604030504040204" pitchFamily="34" charset="0"/>
                <a:hlinkClick r:id="rId3"/>
              </a:rPr>
              <a:t>http</a:t>
            </a:r>
            <a:r>
              <a:rPr lang="en-US" sz="1800" dirty="0">
                <a:latin typeface="Verdana" panose="020B0604030504040204" pitchFamily="34" charset="0"/>
                <a:ea typeface="Verdana" panose="020B0604030504040204" pitchFamily="34" charset="0"/>
                <a:cs typeface="Verdana" panose="020B0604030504040204" pitchFamily="34" charset="0"/>
                <a:hlinkClick r:id="rId3"/>
              </a:rPr>
              <a:t>://</a:t>
            </a:r>
            <a:r>
              <a:rPr lang="en-US" sz="1800" dirty="0" smtClean="0">
                <a:latin typeface="Verdana" panose="020B0604030504040204" pitchFamily="34" charset="0"/>
                <a:ea typeface="Verdana" panose="020B0604030504040204" pitchFamily="34" charset="0"/>
                <a:cs typeface="Verdana" panose="020B0604030504040204" pitchFamily="34" charset="0"/>
                <a:hlinkClick r:id="rId3"/>
              </a:rPr>
              <a:t>softwaretestingfundamentals.com</a:t>
            </a:r>
            <a:endParaRPr lang="ru-RU" sz="18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lang="ru-RU" sz="1800" dirty="0" smtClean="0">
                <a:latin typeface="Verdana" panose="020B0604030504040204" pitchFamily="34" charset="0"/>
                <a:ea typeface="Verdana" panose="020B0604030504040204" pitchFamily="34" charset="0"/>
                <a:cs typeface="Verdana" panose="020B0604030504040204" pitchFamily="34" charset="0"/>
              </a:rPr>
              <a:t>Материалы сайта </a:t>
            </a:r>
            <a:r>
              <a:rPr lang="en-US" sz="1800" dirty="0">
                <a:latin typeface="Verdana" panose="020B0604030504040204" pitchFamily="34" charset="0"/>
                <a:ea typeface="Verdana" panose="020B0604030504040204" pitchFamily="34" charset="0"/>
                <a:cs typeface="Verdana" panose="020B0604030504040204" pitchFamily="34" charset="0"/>
                <a:hlinkClick r:id="rId4"/>
              </a:rPr>
              <a:t>http://</a:t>
            </a:r>
            <a:r>
              <a:rPr lang="en-US" sz="1800" dirty="0" smtClean="0">
                <a:latin typeface="Verdana" panose="020B0604030504040204" pitchFamily="34" charset="0"/>
                <a:ea typeface="Verdana" panose="020B0604030504040204" pitchFamily="34" charset="0"/>
                <a:cs typeface="Verdana" panose="020B0604030504040204" pitchFamily="34" charset="0"/>
                <a:hlinkClick r:id="rId4"/>
              </a:rPr>
              <a:t>www.onestoptesting.com</a:t>
            </a:r>
            <a:r>
              <a:rPr lang="ru-RU" sz="1800" dirty="0" smtClean="0">
                <a:latin typeface="Verdana" panose="020B0604030504040204" pitchFamily="34" charset="0"/>
                <a:ea typeface="Verdana" panose="020B0604030504040204" pitchFamily="34" charset="0"/>
                <a:cs typeface="Verdana" panose="020B0604030504040204" pitchFamily="34" charset="0"/>
              </a:rPr>
              <a:t> </a:t>
            </a:r>
          </a:p>
          <a:p>
            <a:pPr marL="342900" indent="-342900">
              <a:buFont typeface="+mj-lt"/>
              <a:buAutoNum type="arabicPeriod"/>
            </a:pPr>
            <a:r>
              <a:rPr lang="ru-RU" sz="1800" dirty="0" smtClean="0">
                <a:latin typeface="Verdana" panose="020B0604030504040204" pitchFamily="34" charset="0"/>
                <a:ea typeface="Verdana" panose="020B0604030504040204" pitchFamily="34" charset="0"/>
                <a:cs typeface="Verdana" panose="020B0604030504040204" pitchFamily="34" charset="0"/>
              </a:rPr>
              <a:t>Материалы сайта </a:t>
            </a:r>
            <a:r>
              <a:rPr lang="en-US" sz="1800" dirty="0">
                <a:latin typeface="Verdana" panose="020B0604030504040204" pitchFamily="34" charset="0"/>
                <a:ea typeface="Verdana" panose="020B0604030504040204" pitchFamily="34" charset="0"/>
                <a:cs typeface="Verdana" panose="020B0604030504040204" pitchFamily="34" charset="0"/>
                <a:hlinkClick r:id="rId5"/>
              </a:rPr>
              <a:t>http://</a:t>
            </a:r>
            <a:r>
              <a:rPr lang="en-US" sz="1800" dirty="0" smtClean="0">
                <a:latin typeface="Verdana" panose="020B0604030504040204" pitchFamily="34" charset="0"/>
                <a:ea typeface="Verdana" panose="020B0604030504040204" pitchFamily="34" charset="0"/>
                <a:cs typeface="Verdana" panose="020B0604030504040204" pitchFamily="34" charset="0"/>
                <a:hlinkClick r:id="rId5"/>
              </a:rPr>
              <a:t>www.sqatester.com</a:t>
            </a:r>
            <a:r>
              <a:rPr lang="ru-RU" sz="1800" dirty="0" smtClean="0">
                <a:latin typeface="Verdana" panose="020B0604030504040204" pitchFamily="34" charset="0"/>
                <a:ea typeface="Verdana" panose="020B0604030504040204" pitchFamily="34" charset="0"/>
                <a:cs typeface="Verdana" panose="020B0604030504040204" pitchFamily="34" charset="0"/>
              </a:rPr>
              <a:t> </a:t>
            </a:r>
          </a:p>
          <a:p>
            <a:pPr marL="342900" indent="-342900">
              <a:buFont typeface="+mj-lt"/>
              <a:buAutoNum type="arabicPeriod"/>
            </a:pPr>
            <a:r>
              <a:rPr lang="en-US" sz="1800" dirty="0">
                <a:latin typeface="Verdana" panose="020B0604030504040204" pitchFamily="34" charset="0"/>
                <a:ea typeface="Verdana" panose="020B0604030504040204" pitchFamily="34" charset="0"/>
                <a:cs typeface="Verdana" panose="020B0604030504040204" pitchFamily="34" charset="0"/>
                <a:hlinkClick r:id="rId6"/>
              </a:rPr>
              <a:t>http://</a:t>
            </a:r>
            <a:r>
              <a:rPr lang="en-US" sz="1800" dirty="0" smtClean="0">
                <a:latin typeface="Verdana" panose="020B0604030504040204" pitchFamily="34" charset="0"/>
                <a:ea typeface="Verdana" panose="020B0604030504040204" pitchFamily="34" charset="0"/>
                <a:cs typeface="Verdana" panose="020B0604030504040204" pitchFamily="34" charset="0"/>
                <a:hlinkClick r:id="rId6"/>
              </a:rPr>
              <a:t>en.wikipedia.org/wiki/Code_coverage</a:t>
            </a:r>
            <a:r>
              <a:rPr lang="ru-RU" sz="1800" dirty="0" smtClean="0">
                <a:latin typeface="Verdana" panose="020B0604030504040204" pitchFamily="34" charset="0"/>
                <a:ea typeface="Verdana" panose="020B0604030504040204" pitchFamily="34" charset="0"/>
                <a:cs typeface="Verdana" panose="020B0604030504040204" pitchFamily="34" charset="0"/>
              </a:rPr>
              <a:t> </a:t>
            </a:r>
            <a:endParaRPr lang="en-US" sz="18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lang="en-US" sz="1800" dirty="0">
                <a:latin typeface="Verdana" panose="020B0604030504040204" pitchFamily="34" charset="0"/>
                <a:ea typeface="Verdana" panose="020B0604030504040204" pitchFamily="34" charset="0"/>
                <a:cs typeface="Verdana" panose="020B0604030504040204" pitchFamily="34" charset="0"/>
                <a:hlinkClick r:id="rId7"/>
              </a:rPr>
              <a:t>http://</a:t>
            </a:r>
            <a:r>
              <a:rPr lang="en-US" sz="1800" dirty="0" smtClean="0">
                <a:latin typeface="Verdana" panose="020B0604030504040204" pitchFamily="34" charset="0"/>
                <a:ea typeface="Verdana" panose="020B0604030504040204" pitchFamily="34" charset="0"/>
                <a:cs typeface="Verdana" panose="020B0604030504040204" pitchFamily="34" charset="0"/>
                <a:hlinkClick r:id="rId7"/>
              </a:rPr>
              <a:t>www.testingeducation.org/BBST/testdesign/BBSTTestDesign2011pfinal.pdf</a:t>
            </a:r>
            <a:r>
              <a:rPr lang="en-US" sz="1800" dirty="0" smtClean="0">
                <a:latin typeface="Verdana" panose="020B0604030504040204" pitchFamily="34" charset="0"/>
                <a:ea typeface="Verdana" panose="020B0604030504040204" pitchFamily="34" charset="0"/>
                <a:cs typeface="Verdana" panose="020B0604030504040204" pitchFamily="34" charset="0"/>
              </a:rPr>
              <a:t> </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endParaRPr lang="en-US" sz="18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ru-RU" sz="18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38</a:t>
            </a:fld>
            <a:endParaRPr lang="en-US" dirty="0"/>
          </a:p>
        </p:txBody>
      </p:sp>
    </p:spTree>
    <p:extLst>
      <p:ext uri="{BB962C8B-B14F-4D97-AF65-F5344CB8AC3E}">
        <p14:creationId xmlns:p14="http://schemas.microsoft.com/office/powerpoint/2010/main" val="3558052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307848"/>
            <a:ext cx="8534400" cy="758952"/>
          </a:xfrm>
        </p:spPr>
        <p:txBody>
          <a:bodyPr>
            <a:normAutofit/>
          </a:bodyPr>
          <a:lstStyle/>
          <a:p>
            <a:r>
              <a:rPr lang="ru-RU" dirty="0" smtClean="0">
                <a:latin typeface="Verdana" panose="020B0604030504040204" pitchFamily="34" charset="0"/>
                <a:ea typeface="Verdana" panose="020B0604030504040204" pitchFamily="34" charset="0"/>
                <a:cs typeface="Verdana" panose="020B0604030504040204" pitchFamily="34" charset="0"/>
              </a:rPr>
              <a:t>Тестирование Черного Ящика</a:t>
            </a:r>
            <a:endParaRPr lang="ru-RU"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5" name="Group 4"/>
          <p:cNvGrpSpPr/>
          <p:nvPr/>
        </p:nvGrpSpPr>
        <p:grpSpPr>
          <a:xfrm>
            <a:off x="1127385" y="1724025"/>
            <a:ext cx="6851129" cy="2543175"/>
            <a:chOff x="1121764" y="2209800"/>
            <a:chExt cx="6851129" cy="2543175"/>
          </a:xfrm>
        </p:grpSpPr>
        <p:pic>
          <p:nvPicPr>
            <p:cNvPr id="1026" name="Picture 2" descr="http://embedsoftdev.com/wp-content/uploads/2009/08/272176745_09c599366a-300x26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209800"/>
              <a:ext cx="2857500" cy="2543175"/>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1121764" y="2819400"/>
              <a:ext cx="19812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latin typeface="Verdana" panose="020B0604030504040204" pitchFamily="34" charset="0"/>
                  <a:ea typeface="Verdana" panose="020B0604030504040204" pitchFamily="34" charset="0"/>
                  <a:cs typeface="Verdana" panose="020B0604030504040204" pitchFamily="34" charset="0"/>
                </a:rPr>
                <a:t>ВХОД</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6" name="Right Arrow 5"/>
            <p:cNvSpPr/>
            <p:nvPr/>
          </p:nvSpPr>
          <p:spPr>
            <a:xfrm>
              <a:off x="5991693" y="2819400"/>
              <a:ext cx="1981200" cy="914400"/>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latin typeface="Verdana" panose="020B0604030504040204" pitchFamily="34" charset="0"/>
                  <a:ea typeface="Verdana" panose="020B0604030504040204" pitchFamily="34" charset="0"/>
                  <a:cs typeface="Verdana" panose="020B0604030504040204" pitchFamily="34" charset="0"/>
                </a:rPr>
                <a:t>ВЫХОД</a:t>
              </a:r>
              <a:endParaRPr lang="ru-RU" dirty="0">
                <a:latin typeface="Verdana" panose="020B0604030504040204" pitchFamily="34" charset="0"/>
                <a:ea typeface="Verdana" panose="020B0604030504040204" pitchFamily="34" charset="0"/>
                <a:cs typeface="Verdana" panose="020B0604030504040204" pitchFamily="34" charset="0"/>
              </a:endParaRPr>
            </a:p>
          </p:txBody>
        </p:sp>
      </p:grpSp>
      <p:sp>
        <p:nvSpPr>
          <p:cNvPr id="8" name="TextBox 7"/>
          <p:cNvSpPr txBox="1"/>
          <p:nvPr/>
        </p:nvSpPr>
        <p:spPr>
          <a:xfrm>
            <a:off x="304800" y="4419600"/>
            <a:ext cx="8610600" cy="1938992"/>
          </a:xfrm>
          <a:prstGeom prst="rect">
            <a:avLst/>
          </a:prstGeom>
          <a:noFill/>
        </p:spPr>
        <p:txBody>
          <a:bodyPr wrap="square" rtlCol="0">
            <a:spAutoFit/>
          </a:bodyPr>
          <a:lstStyle/>
          <a:p>
            <a:pPr marL="285750" indent="-285750" defTabSz="457200">
              <a:spcBef>
                <a:spcPts val="1200"/>
              </a:spcBef>
              <a:buFont typeface="Arial" panose="020B0604020202020204" pitchFamily="34" charset="0"/>
              <a:buChar char="•"/>
            </a:pPr>
            <a:r>
              <a:rPr lang="ru-RU" dirty="0">
                <a:solidFill>
                  <a:srgbClr val="0071C5"/>
                </a:solidFill>
                <a:latin typeface="Verdana" panose="020B0604030504040204" pitchFamily="34" charset="0"/>
                <a:ea typeface="Verdana" panose="020B0604030504040204" pitchFamily="34" charset="0"/>
                <a:cs typeface="Verdana" panose="020B0604030504040204" pitchFamily="34" charset="0"/>
              </a:rPr>
              <a:t>Не знаем/Игнорируем устройство тестируемого объекта </a:t>
            </a:r>
          </a:p>
          <a:p>
            <a:pPr marL="285750" indent="-285750" defTabSz="457200">
              <a:spcBef>
                <a:spcPts val="1200"/>
              </a:spcBef>
              <a:buFont typeface="Arial" panose="020B0604020202020204" pitchFamily="34" charset="0"/>
              <a:buChar char="•"/>
            </a:pPr>
            <a:r>
              <a:rPr lang="ru-RU" dirty="0">
                <a:solidFill>
                  <a:srgbClr val="0071C5"/>
                </a:solidFill>
                <a:latin typeface="Verdana" panose="020B0604030504040204" pitchFamily="34" charset="0"/>
                <a:ea typeface="Verdana" panose="020B0604030504040204" pitchFamily="34" charset="0"/>
                <a:cs typeface="Verdana" panose="020B0604030504040204" pitchFamily="34" charset="0"/>
              </a:rPr>
              <a:t>Можем управлять входными параметрами</a:t>
            </a:r>
          </a:p>
          <a:p>
            <a:pPr marL="285750" indent="-285750" defTabSz="457200">
              <a:spcBef>
                <a:spcPts val="1200"/>
              </a:spcBef>
              <a:buFont typeface="Arial" panose="020B0604020202020204" pitchFamily="34" charset="0"/>
              <a:buChar char="•"/>
            </a:pPr>
            <a:r>
              <a:rPr lang="ru-RU"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Среда</a:t>
            </a:r>
            <a:r>
              <a:rPr lang="en-US" dirty="0" smtClean="0">
                <a:solidFill>
                  <a:srgbClr val="0071C5"/>
                </a:solidFill>
                <a:latin typeface="Verdana" panose="020B0604030504040204" pitchFamily="34" charset="0"/>
                <a:ea typeface="Verdana" panose="020B0604030504040204" pitchFamily="34" charset="0"/>
                <a:cs typeface="Verdana" panose="020B0604030504040204" pitchFamily="34" charset="0"/>
              </a:rPr>
              <a:t>,</a:t>
            </a:r>
            <a:r>
              <a:rPr lang="ru-RU" dirty="0" smtClean="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dirty="0">
                <a:solidFill>
                  <a:srgbClr val="0071C5"/>
                </a:solidFill>
                <a:latin typeface="Verdana" panose="020B0604030504040204" pitchFamily="34" charset="0"/>
                <a:ea typeface="Verdana" panose="020B0604030504040204" pitchFamily="34" charset="0"/>
                <a:cs typeface="Verdana" panose="020B0604030504040204" pitchFamily="34" charset="0"/>
              </a:rPr>
              <a:t>в которой проводим </a:t>
            </a:r>
            <a:r>
              <a:rPr lang="ru-RU"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эксперименты</a:t>
            </a:r>
            <a:r>
              <a:rPr lang="en-US" dirty="0" smtClean="0">
                <a:solidFill>
                  <a:srgbClr val="0071C5"/>
                </a:solidFill>
                <a:latin typeface="Verdana" panose="020B0604030504040204" pitchFamily="34" charset="0"/>
                <a:ea typeface="Verdana" panose="020B0604030504040204" pitchFamily="34" charset="0"/>
                <a:cs typeface="Verdana" panose="020B0604030504040204" pitchFamily="34" charset="0"/>
              </a:rPr>
              <a:t>,</a:t>
            </a:r>
            <a:r>
              <a:rPr lang="ru-RU" dirty="0" smtClean="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dirty="0">
                <a:solidFill>
                  <a:srgbClr val="0071C5"/>
                </a:solidFill>
                <a:latin typeface="Verdana" panose="020B0604030504040204" pitchFamily="34" charset="0"/>
                <a:ea typeface="Verdana" panose="020B0604030504040204" pitchFamily="34" charset="0"/>
                <a:cs typeface="Verdana" panose="020B0604030504040204" pitchFamily="34" charset="0"/>
              </a:rPr>
              <a:t>может считаться входным параметром</a:t>
            </a:r>
          </a:p>
          <a:p>
            <a:pPr marL="285750" indent="-285750" defTabSz="457200">
              <a:spcBef>
                <a:spcPts val="1200"/>
              </a:spcBef>
              <a:buFont typeface="Arial" panose="020B0604020202020204" pitchFamily="34" charset="0"/>
              <a:buChar char="•"/>
            </a:pPr>
            <a:r>
              <a:rPr lang="ru-RU"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Можем </a:t>
            </a:r>
            <a:r>
              <a:rPr lang="ru-RU" dirty="0">
                <a:solidFill>
                  <a:srgbClr val="0071C5"/>
                </a:solidFill>
                <a:latin typeface="Verdana" panose="020B0604030504040204" pitchFamily="34" charset="0"/>
                <a:ea typeface="Verdana" panose="020B0604030504040204" pitchFamily="34" charset="0"/>
                <a:cs typeface="Verdana" panose="020B0604030504040204" pitchFamily="34" charset="0"/>
              </a:rPr>
              <a:t>измерять выходные параметры</a:t>
            </a:r>
          </a:p>
        </p:txBody>
      </p:sp>
      <p:sp>
        <p:nvSpPr>
          <p:cNvPr id="9"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4</a:t>
            </a:fld>
            <a:endParaRPr lang="en-US" dirty="0"/>
          </a:p>
        </p:txBody>
      </p:sp>
    </p:spTree>
    <p:extLst>
      <p:ext uri="{BB962C8B-B14F-4D97-AF65-F5344CB8AC3E}">
        <p14:creationId xmlns:p14="http://schemas.microsoft.com/office/powerpoint/2010/main" val="18987710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Черный Ящик. Когда применять.</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301752" y="1450848"/>
            <a:ext cx="8503920" cy="4797552"/>
          </a:xfrm>
        </p:spPr>
        <p:txBody>
          <a:bodyPr>
            <a:noAutofit/>
          </a:bodyPr>
          <a:lstStyle/>
          <a:p>
            <a:pPr marL="0" indent="0">
              <a:buNone/>
            </a:pPr>
            <a:r>
              <a:rPr lang="ru-RU" sz="1800" b="1" dirty="0" smtClean="0">
                <a:latin typeface="Verdana" panose="020B0604030504040204" pitchFamily="34" charset="0"/>
                <a:ea typeface="Verdana" panose="020B0604030504040204" pitchFamily="34" charset="0"/>
                <a:cs typeface="Verdana" panose="020B0604030504040204" pitchFamily="34" charset="0"/>
              </a:rPr>
              <a:t>Области для поиска ошибок:</a:t>
            </a:r>
          </a:p>
          <a:p>
            <a:r>
              <a:rPr lang="ru-RU" sz="1800" dirty="0" smtClean="0">
                <a:latin typeface="Verdana" panose="020B0604030504040204" pitchFamily="34" charset="0"/>
                <a:ea typeface="Verdana" panose="020B0604030504040204" pitchFamily="34" charset="0"/>
                <a:cs typeface="Verdana" panose="020B0604030504040204" pitchFamily="34" charset="0"/>
              </a:rPr>
              <a:t>Неправильные или пропущенные функции</a:t>
            </a:r>
          </a:p>
          <a:p>
            <a:r>
              <a:rPr lang="ru-RU" sz="1800" dirty="0" smtClean="0">
                <a:latin typeface="Verdana" panose="020B0604030504040204" pitchFamily="34" charset="0"/>
                <a:ea typeface="Verdana" panose="020B0604030504040204" pitchFamily="34" charset="0"/>
                <a:cs typeface="Verdana" panose="020B0604030504040204" pitchFamily="34" charset="0"/>
              </a:rPr>
              <a:t>Ошибки интерфейсов</a:t>
            </a:r>
          </a:p>
          <a:p>
            <a:r>
              <a:rPr lang="ru-RU" sz="1800" dirty="0" smtClean="0">
                <a:latin typeface="Verdana" panose="020B0604030504040204" pitchFamily="34" charset="0"/>
                <a:ea typeface="Verdana" panose="020B0604030504040204" pitchFamily="34" charset="0"/>
                <a:cs typeface="Verdana" panose="020B0604030504040204" pitchFamily="34" charset="0"/>
              </a:rPr>
              <a:t>Инициализация и завершение</a:t>
            </a:r>
          </a:p>
          <a:p>
            <a:r>
              <a:rPr lang="ru-RU" sz="1800" dirty="0" smtClean="0">
                <a:latin typeface="Verdana" panose="020B0604030504040204" pitchFamily="34" charset="0"/>
                <a:ea typeface="Verdana" panose="020B0604030504040204" pitchFamily="34" charset="0"/>
                <a:cs typeface="Verdana" panose="020B0604030504040204" pitchFamily="34" charset="0"/>
              </a:rPr>
              <a:t>Производительность</a:t>
            </a:r>
          </a:p>
          <a:p>
            <a:r>
              <a:rPr lang="ru-RU" sz="1800" dirty="0" smtClean="0">
                <a:latin typeface="Verdana" panose="020B0604030504040204" pitchFamily="34" charset="0"/>
                <a:ea typeface="Verdana" panose="020B0604030504040204" pitchFamily="34" charset="0"/>
                <a:cs typeface="Verdana" panose="020B0604030504040204" pitchFamily="34" charset="0"/>
              </a:rPr>
              <a:t>Структура данных </a:t>
            </a:r>
          </a:p>
          <a:p>
            <a:pPr marL="0" indent="0">
              <a:buNone/>
            </a:pPr>
            <a:endParaRPr lang="en-US" sz="18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ru-RU" sz="1800" b="1" dirty="0" smtClean="0">
                <a:latin typeface="Verdana" panose="020B0604030504040204" pitchFamily="34" charset="0"/>
                <a:ea typeface="Verdana" panose="020B0604030504040204" pitchFamily="34" charset="0"/>
                <a:cs typeface="Verdana" panose="020B0604030504040204" pitchFamily="34" charset="0"/>
              </a:rPr>
              <a:t>Стадии применения:</a:t>
            </a:r>
          </a:p>
          <a:p>
            <a:r>
              <a:rPr lang="en-US" sz="1800" dirty="0" smtClean="0">
                <a:latin typeface="Verdana" panose="020B0604030504040204" pitchFamily="34" charset="0"/>
                <a:ea typeface="Verdana" panose="020B0604030504040204" pitchFamily="34" charset="0"/>
                <a:cs typeface="Verdana" panose="020B0604030504040204" pitchFamily="34" charset="0"/>
              </a:rPr>
              <a:t>Unit-</a:t>
            </a:r>
            <a:r>
              <a:rPr lang="ru-RU" sz="1800" dirty="0" smtClean="0">
                <a:latin typeface="Verdana" panose="020B0604030504040204" pitchFamily="34" charset="0"/>
                <a:ea typeface="Verdana" panose="020B0604030504040204" pitchFamily="34" charset="0"/>
                <a:cs typeface="Verdana" panose="020B0604030504040204" pitchFamily="34" charset="0"/>
              </a:rPr>
              <a:t>тестирование</a:t>
            </a:r>
          </a:p>
          <a:p>
            <a:r>
              <a:rPr lang="ru-RU" sz="1800" dirty="0">
                <a:latin typeface="Verdana" panose="020B0604030504040204" pitchFamily="34" charset="0"/>
                <a:ea typeface="Verdana" panose="020B0604030504040204" pitchFamily="34" charset="0"/>
                <a:cs typeface="Verdana" panose="020B0604030504040204" pitchFamily="34" charset="0"/>
              </a:rPr>
              <a:t>Интеграционное тестирование</a:t>
            </a:r>
          </a:p>
          <a:p>
            <a:r>
              <a:rPr lang="ru-RU" sz="1800" dirty="0">
                <a:latin typeface="Verdana" panose="020B0604030504040204" pitchFamily="34" charset="0"/>
                <a:ea typeface="Verdana" panose="020B0604030504040204" pitchFamily="34" charset="0"/>
                <a:cs typeface="Verdana" panose="020B0604030504040204" pitchFamily="34" charset="0"/>
              </a:rPr>
              <a:t>Системное </a:t>
            </a:r>
            <a:r>
              <a:rPr lang="ru-RU" sz="1800" dirty="0" smtClean="0">
                <a:latin typeface="Verdana" panose="020B0604030504040204" pitchFamily="34" charset="0"/>
                <a:ea typeface="Verdana" panose="020B0604030504040204" pitchFamily="34" charset="0"/>
                <a:cs typeface="Verdana" panose="020B0604030504040204" pitchFamily="34" charset="0"/>
              </a:rPr>
              <a:t>тестирование</a:t>
            </a:r>
          </a:p>
          <a:p>
            <a:r>
              <a:rPr lang="ru-RU" sz="1800" u="sng" dirty="0" smtClean="0">
                <a:solidFill>
                  <a:srgbClr val="FF0000"/>
                </a:solidFill>
                <a:latin typeface="Verdana" panose="020B0604030504040204" pitchFamily="34" charset="0"/>
                <a:ea typeface="Verdana" panose="020B0604030504040204" pitchFamily="34" charset="0"/>
                <a:cs typeface="Verdana" panose="020B0604030504040204" pitchFamily="34" charset="0"/>
              </a:rPr>
              <a:t>Приемочное тестирование</a:t>
            </a:r>
            <a:endParaRPr lang="ru-RU" sz="1800" u="sng"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5</a:t>
            </a:fld>
            <a:endParaRPr lang="en-US" dirty="0"/>
          </a:p>
        </p:txBody>
      </p:sp>
    </p:spTree>
    <p:extLst>
      <p:ext uri="{BB962C8B-B14F-4D97-AF65-F5344CB8AC3E}">
        <p14:creationId xmlns:p14="http://schemas.microsoft.com/office/powerpoint/2010/main" val="7802403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latin typeface="Verdana" panose="020B0604030504040204" pitchFamily="34" charset="0"/>
                <a:ea typeface="Verdana" panose="020B0604030504040204" pitchFamily="34" charset="0"/>
                <a:cs typeface="Verdana" panose="020B0604030504040204" pitchFamily="34" charset="0"/>
              </a:rPr>
              <a:t>Тестирование Черного </a:t>
            </a:r>
            <a:r>
              <a:rPr lang="ru-RU" dirty="0" smtClean="0">
                <a:latin typeface="Verdana" panose="020B0604030504040204" pitchFamily="34" charset="0"/>
                <a:ea typeface="Verdana" panose="020B0604030504040204" pitchFamily="34" charset="0"/>
                <a:cs typeface="Verdana" panose="020B0604030504040204" pitchFamily="34" charset="0"/>
              </a:rPr>
              <a:t>Ящика - Шаги</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301752" y="1527048"/>
            <a:ext cx="8503920" cy="1673352"/>
          </a:xfrm>
        </p:spPr>
        <p:txBody>
          <a:bodyPr>
            <a:noAutofit/>
          </a:bodyPr>
          <a:lstStyle/>
          <a:p>
            <a:pPr marL="514350" indent="-514350">
              <a:buAutoNum type="arabicPeriod"/>
            </a:pPr>
            <a:r>
              <a:rPr lang="ru-RU" sz="1800" dirty="0" smtClean="0">
                <a:latin typeface="Verdana" panose="020B0604030504040204" pitchFamily="34" charset="0"/>
                <a:ea typeface="Verdana" panose="020B0604030504040204" pitchFamily="34" charset="0"/>
                <a:cs typeface="Verdana" panose="020B0604030504040204" pitchFamily="34" charset="0"/>
              </a:rPr>
              <a:t>Изучение спецификаций и требований</a:t>
            </a:r>
          </a:p>
          <a:p>
            <a:pPr marL="514350" indent="-514350">
              <a:buAutoNum type="arabicPeriod"/>
            </a:pPr>
            <a:r>
              <a:rPr lang="ru-RU" sz="1800" dirty="0" smtClean="0">
                <a:latin typeface="Verdana" panose="020B0604030504040204" pitchFamily="34" charset="0"/>
                <a:ea typeface="Verdana" panose="020B0604030504040204" pitchFamily="34" charset="0"/>
                <a:cs typeface="Verdana" panose="020B0604030504040204" pitchFamily="34" charset="0"/>
              </a:rPr>
              <a:t>Выбор входных значений</a:t>
            </a:r>
          </a:p>
          <a:p>
            <a:pPr marL="514350" indent="-514350">
              <a:buAutoNum type="arabicPeriod"/>
            </a:pPr>
            <a:r>
              <a:rPr lang="ru-RU" sz="1800" dirty="0" smtClean="0">
                <a:latin typeface="Verdana" panose="020B0604030504040204" pitchFamily="34" charset="0"/>
                <a:ea typeface="Verdana" panose="020B0604030504040204" pitchFamily="34" charset="0"/>
                <a:cs typeface="Verdana" panose="020B0604030504040204" pitchFamily="34" charset="0"/>
              </a:rPr>
              <a:t>Определение ожидаемых выходных значений</a:t>
            </a:r>
            <a:br>
              <a:rPr lang="ru-RU" sz="1800" dirty="0" smtClean="0">
                <a:latin typeface="Verdana" panose="020B0604030504040204" pitchFamily="34" charset="0"/>
                <a:ea typeface="Verdana" panose="020B0604030504040204" pitchFamily="34" charset="0"/>
                <a:cs typeface="Verdana" panose="020B0604030504040204" pitchFamily="34" charset="0"/>
              </a:rPr>
            </a:br>
            <a:endParaRPr lang="ru-RU" sz="18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37220045"/>
              </p:ext>
            </p:extLst>
          </p:nvPr>
        </p:nvGraphicFramePr>
        <p:xfrm>
          <a:off x="609600" y="2971800"/>
          <a:ext cx="7772400" cy="2333625"/>
        </p:xfrm>
        <a:graphic>
          <a:graphicData uri="http://schemas.openxmlformats.org/drawingml/2006/table">
            <a:tbl>
              <a:tblPr firstRow="1" bandRow="1">
                <a:tableStyleId>{5C22544A-7EE6-4342-B048-85BDC9FD1C3A}</a:tableStyleId>
              </a:tblPr>
              <a:tblGrid>
                <a:gridCol w="3467100"/>
                <a:gridCol w="4305300"/>
              </a:tblGrid>
              <a:tr h="466725">
                <a:tc>
                  <a:txBody>
                    <a:bodyPr/>
                    <a:lstStyle/>
                    <a:p>
                      <a:pPr algn="ctr"/>
                      <a:r>
                        <a:rPr lang="ru-RU" dirty="0" smtClean="0"/>
                        <a:t>Входные значения</a:t>
                      </a:r>
                      <a:endParaRPr lang="ru-RU" dirty="0"/>
                    </a:p>
                  </a:txBody>
                  <a:tcPr/>
                </a:tc>
                <a:tc>
                  <a:txBody>
                    <a:bodyPr/>
                    <a:lstStyle/>
                    <a:p>
                      <a:pPr algn="ctr"/>
                      <a:r>
                        <a:rPr lang="ru-RU" dirty="0" smtClean="0"/>
                        <a:t>Ожидаемые</a:t>
                      </a:r>
                      <a:r>
                        <a:rPr lang="ru-RU" baseline="0" dirty="0" smtClean="0"/>
                        <a:t> выходные значения</a:t>
                      </a:r>
                      <a:endParaRPr lang="ru-RU" dirty="0"/>
                    </a:p>
                  </a:txBody>
                  <a:tcPr/>
                </a:tc>
              </a:tr>
              <a:tr h="466725">
                <a:tc>
                  <a:txBody>
                    <a:bodyPr/>
                    <a:lstStyle/>
                    <a:p>
                      <a:r>
                        <a:rPr lang="ru-RU" dirty="0" smtClean="0"/>
                        <a:t>Вход 1</a:t>
                      </a:r>
                      <a:endParaRPr lang="ru-RU" dirty="0"/>
                    </a:p>
                  </a:txBody>
                  <a:tcPr/>
                </a:tc>
                <a:tc>
                  <a:txBody>
                    <a:bodyPr/>
                    <a:lstStyle/>
                    <a:p>
                      <a:r>
                        <a:rPr lang="ru-RU" dirty="0" smtClean="0"/>
                        <a:t>Выход 1</a:t>
                      </a:r>
                      <a:endParaRPr lang="ru-RU" dirty="0"/>
                    </a:p>
                  </a:txBody>
                  <a:tcPr/>
                </a:tc>
              </a:tr>
              <a:tr h="466725">
                <a:tc>
                  <a:txBody>
                    <a:bodyPr/>
                    <a:lstStyle/>
                    <a:p>
                      <a:r>
                        <a:rPr lang="ru-RU" dirty="0" smtClean="0"/>
                        <a:t>Вход 2</a:t>
                      </a:r>
                      <a:endParaRPr lang="ru-RU" dirty="0"/>
                    </a:p>
                  </a:txBody>
                  <a:tcPr/>
                </a:tc>
                <a:tc>
                  <a:txBody>
                    <a:bodyPr/>
                    <a:lstStyle/>
                    <a:p>
                      <a:r>
                        <a:rPr lang="ru-RU" dirty="0" smtClean="0"/>
                        <a:t>Выход 2</a:t>
                      </a:r>
                      <a:endParaRPr lang="ru-RU" dirty="0"/>
                    </a:p>
                  </a:txBody>
                  <a:tcPr/>
                </a:tc>
              </a:tr>
              <a:tr h="466725">
                <a:tc>
                  <a:txBody>
                    <a:bodyPr/>
                    <a:lstStyle/>
                    <a:p>
                      <a:r>
                        <a:rPr lang="ru-RU" dirty="0" smtClean="0"/>
                        <a:t>…</a:t>
                      </a:r>
                      <a:endParaRPr lang="ru-RU" dirty="0"/>
                    </a:p>
                  </a:txBody>
                  <a:tcPr/>
                </a:tc>
                <a:tc>
                  <a:txBody>
                    <a:bodyPr/>
                    <a:lstStyle/>
                    <a:p>
                      <a:r>
                        <a:rPr lang="ru-RU" dirty="0" smtClean="0"/>
                        <a:t>….</a:t>
                      </a:r>
                      <a:endParaRPr lang="ru-RU" dirty="0"/>
                    </a:p>
                  </a:txBody>
                  <a:tcPr/>
                </a:tc>
              </a:tr>
              <a:tr h="466725">
                <a:tc>
                  <a:txBody>
                    <a:bodyPr/>
                    <a:lstStyle/>
                    <a:p>
                      <a:r>
                        <a:rPr lang="ru-RU" dirty="0" smtClean="0"/>
                        <a:t>Вход </a:t>
                      </a:r>
                      <a:r>
                        <a:rPr lang="en-US" dirty="0" smtClean="0"/>
                        <a:t>N</a:t>
                      </a:r>
                      <a:endParaRPr lang="ru-RU" dirty="0"/>
                    </a:p>
                  </a:txBody>
                  <a:tcPr/>
                </a:tc>
                <a:tc>
                  <a:txBody>
                    <a:bodyPr/>
                    <a:lstStyle/>
                    <a:p>
                      <a:r>
                        <a:rPr lang="ru-RU" dirty="0" smtClean="0"/>
                        <a:t>Выход </a:t>
                      </a:r>
                      <a:r>
                        <a:rPr lang="en-US" dirty="0" smtClean="0"/>
                        <a:t>N</a:t>
                      </a:r>
                      <a:endParaRPr lang="ru-RU" dirty="0"/>
                    </a:p>
                  </a:txBody>
                  <a:tcPr/>
                </a:tc>
              </a:tr>
            </a:tbl>
          </a:graphicData>
        </a:graphic>
      </p:graphicFrame>
      <p:sp>
        <p:nvSpPr>
          <p:cNvPr id="8" name="Content Placeholder 2"/>
          <p:cNvSpPr txBox="1">
            <a:spLocks/>
          </p:cNvSpPr>
          <p:nvPr/>
        </p:nvSpPr>
        <p:spPr>
          <a:xfrm>
            <a:off x="320040" y="5410200"/>
            <a:ext cx="8503920" cy="10668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457200" indent="-457200">
              <a:buFont typeface="+mj-lt"/>
              <a:buAutoNum type="arabicPeriod" startAt="4"/>
            </a:pPr>
            <a:r>
              <a:rPr lang="ru-RU" sz="1800" dirty="0" smtClean="0">
                <a:latin typeface="Verdana" panose="020B0604030504040204" pitchFamily="34" charset="0"/>
                <a:ea typeface="Verdana" panose="020B0604030504040204" pitchFamily="34" charset="0"/>
                <a:cs typeface="Verdana" panose="020B0604030504040204" pitchFamily="34" charset="0"/>
              </a:rPr>
              <a:t>Исполнение тестов</a:t>
            </a:r>
          </a:p>
          <a:p>
            <a:pPr marL="457200" indent="-457200">
              <a:buFont typeface="+mj-lt"/>
              <a:buAutoNum type="arabicPeriod" startAt="4"/>
            </a:pPr>
            <a:r>
              <a:rPr lang="ru-RU" sz="1800" dirty="0" smtClean="0">
                <a:latin typeface="Verdana" panose="020B0604030504040204" pitchFamily="34" charset="0"/>
                <a:ea typeface="Verdana" panose="020B0604030504040204" pitchFamily="34" charset="0"/>
                <a:cs typeface="Verdana" panose="020B0604030504040204" pitchFamily="34" charset="0"/>
              </a:rPr>
              <a:t>Сравнение полученных результатов с ожидаемыми</a:t>
            </a:r>
            <a:endParaRPr lang="ru-RU" sz="1800" dirty="0">
              <a:latin typeface="Verdana" panose="020B0604030504040204" pitchFamily="34" charset="0"/>
              <a:ea typeface="Verdana" panose="020B0604030504040204" pitchFamily="34" charset="0"/>
              <a:cs typeface="Verdana" panose="020B0604030504040204" pitchFamily="34" charset="0"/>
            </a:endParaRPr>
          </a:p>
        </p:txBody>
      </p:sp>
      <p:sp>
        <p:nvSpPr>
          <p:cNvPr id="6"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6</a:t>
            </a:fld>
            <a:endParaRPr lang="en-US" dirty="0"/>
          </a:p>
        </p:txBody>
      </p:sp>
    </p:spTree>
    <p:extLst>
      <p:ext uri="{BB962C8B-B14F-4D97-AF65-F5344CB8AC3E}">
        <p14:creationId xmlns:p14="http://schemas.microsoft.com/office/powerpoint/2010/main" val="17938055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latin typeface="Verdana" panose="020B0604030504040204" pitchFamily="34" charset="0"/>
                <a:ea typeface="Verdana" panose="020B0604030504040204" pitchFamily="34" charset="0"/>
                <a:cs typeface="Verdana" panose="020B0604030504040204" pitchFamily="34" charset="0"/>
              </a:rPr>
              <a:t>Тестирование Черного </a:t>
            </a:r>
            <a:r>
              <a:rPr lang="ru-RU" dirty="0" smtClean="0">
                <a:latin typeface="Verdana" panose="020B0604030504040204" pitchFamily="34" charset="0"/>
                <a:ea typeface="Verdana" panose="020B0604030504040204" pitchFamily="34" charset="0"/>
                <a:cs typeface="Verdana" panose="020B0604030504040204" pitchFamily="34" charset="0"/>
              </a:rPr>
              <a:t>Ящика. Стратегии</a:t>
            </a:r>
            <a:endParaRPr lang="ru-RU" dirty="0">
              <a:latin typeface="Verdana" panose="020B0604030504040204" pitchFamily="34" charset="0"/>
              <a:ea typeface="Verdana" panose="020B0604030504040204" pitchFamily="34" charset="0"/>
              <a:cs typeface="Verdana" panose="020B060403050404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381000" y="1245275"/>
                <a:ext cx="8077200" cy="2031325"/>
              </a:xfrm>
              <a:prstGeom prst="rect">
                <a:avLst/>
              </a:prstGeom>
              <a:noFill/>
            </p:spPr>
            <p:txBody>
              <a:bodyPr wrap="square" rtlCol="0">
                <a:spAutoFit/>
              </a:bodyPr>
              <a:lstStyle/>
              <a:p>
                <a:r>
                  <a:rPr lang="ru-RU" dirty="0" smtClean="0">
                    <a:latin typeface="Verdana" panose="020B0604030504040204" pitchFamily="34" charset="0"/>
                    <a:ea typeface="Verdana" panose="020B0604030504040204" pitchFamily="34" charset="0"/>
                    <a:cs typeface="Verdana" panose="020B0604030504040204" pitchFamily="34" charset="0"/>
                  </a:rPr>
                  <a:t>Число тестов определяется числом входов и диапазоном возможных значений входных параметров</a:t>
                </a:r>
              </a:p>
              <a:p>
                <a:endParaRPr lang="ru-RU" dirty="0">
                  <a:latin typeface="Verdana" panose="020B0604030504040204" pitchFamily="34" charset="0"/>
                  <a:ea typeface="Verdana" panose="020B0604030504040204" pitchFamily="34" charset="0"/>
                  <a:cs typeface="Verdana" panose="020B0604030504040204" pitchFamily="34" charset="0"/>
                </a:endParaRPr>
              </a:p>
              <a:p>
                <a:r>
                  <a:rPr lang="ru-RU" dirty="0" smtClean="0">
                    <a:latin typeface="Verdana" panose="020B0604030504040204" pitchFamily="34" charset="0"/>
                    <a:ea typeface="Verdana" panose="020B0604030504040204" pitchFamily="34" charset="0"/>
                    <a:cs typeface="Verdana" panose="020B0604030504040204" pitchFamily="34" charset="0"/>
                  </a:rPr>
                  <a:t>Перебор всех возможных входных параметров</a:t>
                </a:r>
                <a:r>
                  <a:rPr lang="en-US" dirty="0" smtClean="0">
                    <a:latin typeface="Verdana" panose="020B0604030504040204" pitchFamily="34" charset="0"/>
                    <a:ea typeface="Verdana" panose="020B0604030504040204" pitchFamily="34" charset="0"/>
                    <a:cs typeface="Verdana" panose="020B0604030504040204" pitchFamily="34" charset="0"/>
                  </a:rPr>
                  <a:t>,</a:t>
                </a:r>
                <a:r>
                  <a:rPr lang="ru-RU" dirty="0" smtClean="0">
                    <a:latin typeface="Verdana" panose="020B0604030504040204" pitchFamily="34" charset="0"/>
                    <a:ea typeface="Verdana" panose="020B0604030504040204" pitchFamily="34" charset="0"/>
                    <a:cs typeface="Verdana" panose="020B0604030504040204" pitchFamily="34" charset="0"/>
                  </a:rPr>
                  <a:t> как правило</a:t>
                </a:r>
                <a:r>
                  <a:rPr lang="en-US" dirty="0" smtClean="0">
                    <a:latin typeface="Verdana" panose="020B0604030504040204" pitchFamily="34" charset="0"/>
                    <a:ea typeface="Verdana" panose="020B0604030504040204" pitchFamily="34" charset="0"/>
                    <a:cs typeface="Verdana" panose="020B0604030504040204" pitchFamily="34" charset="0"/>
                  </a:rPr>
                  <a:t>,</a:t>
                </a:r>
                <a:r>
                  <a:rPr lang="ru-RU" dirty="0" smtClean="0">
                    <a:latin typeface="Verdana" panose="020B0604030504040204" pitchFamily="34" charset="0"/>
                    <a:ea typeface="Verdana" panose="020B0604030504040204" pitchFamily="34" charset="0"/>
                    <a:cs typeface="Verdana" panose="020B0604030504040204" pitchFamily="34" charset="0"/>
                  </a:rPr>
                  <a:t> невозможен</a:t>
                </a:r>
              </a:p>
              <a:p>
                <a:r>
                  <a:rPr lang="ru-RU" i="1" dirty="0" smtClean="0">
                    <a:latin typeface="Verdana" panose="020B0604030504040204" pitchFamily="34" charset="0"/>
                    <a:ea typeface="Verdana" panose="020B0604030504040204" pitchFamily="34" charset="0"/>
                    <a:cs typeface="Verdana" panose="020B0604030504040204" pitchFamily="34" charset="0"/>
                  </a:rPr>
                  <a:t>Пример: Сложение двух 4хбайтовых целых - </a:t>
                </a:r>
                <a14:m>
                  <m:oMath xmlns:m="http://schemas.openxmlformats.org/officeDocument/2006/math">
                    <m:sSup>
                      <m:sSupPr>
                        <m:ctrlPr>
                          <a:rPr lang="ru-RU" i="1" smtClean="0">
                            <a:latin typeface="Cambria Math"/>
                          </a:rPr>
                        </m:ctrlPr>
                      </m:sSupPr>
                      <m:e>
                        <m:r>
                          <a:rPr lang="ru-RU" b="0" i="1" smtClean="0">
                            <a:latin typeface="Cambria Math"/>
                          </a:rPr>
                          <m:t>2</m:t>
                        </m:r>
                      </m:e>
                      <m:sup>
                        <m:r>
                          <a:rPr lang="ru-RU" b="0" i="1" smtClean="0">
                            <a:latin typeface="Cambria Math"/>
                          </a:rPr>
                          <m:t>64</m:t>
                        </m:r>
                      </m:sup>
                    </m:sSup>
                    <m:r>
                      <a:rPr lang="ru-RU" b="0" i="1" smtClean="0">
                        <a:latin typeface="Cambria Math"/>
                      </a:rPr>
                      <m:t> входных параметров</m:t>
                    </m:r>
                  </m:oMath>
                </a14:m>
                <a:endParaRPr lang="ru-RU" i="1" dirty="0">
                  <a:latin typeface="Verdana" panose="020B0604030504040204" pitchFamily="34" charset="0"/>
                  <a:ea typeface="Verdana" panose="020B0604030504040204" pitchFamily="34" charset="0"/>
                  <a:cs typeface="Verdana" panose="020B060403050404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81000" y="1245275"/>
                <a:ext cx="8077200" cy="2031325"/>
              </a:xfrm>
              <a:prstGeom prst="rect">
                <a:avLst/>
              </a:prstGeom>
              <a:blipFill rotWithShape="1">
                <a:blip r:embed="rId4"/>
                <a:stretch>
                  <a:fillRect l="-679" t="-1497" b="-599"/>
                </a:stretch>
              </a:blipFill>
            </p:spPr>
            <p:txBody>
              <a:bodyPr/>
              <a:lstStyle/>
              <a:p>
                <a:r>
                  <a:rPr lang="ru-RU">
                    <a:noFill/>
                  </a:rPr>
                  <a:t> </a:t>
                </a:r>
              </a:p>
            </p:txBody>
          </p:sp>
        </mc:Fallback>
      </mc:AlternateContent>
      <p:sp>
        <p:nvSpPr>
          <p:cNvPr id="7" name="TextBox 6"/>
          <p:cNvSpPr txBox="1"/>
          <p:nvPr/>
        </p:nvSpPr>
        <p:spPr>
          <a:xfrm>
            <a:off x="762000" y="3200400"/>
            <a:ext cx="7848600" cy="646331"/>
          </a:xfrm>
          <a:prstGeom prst="rect">
            <a:avLst/>
          </a:prstGeom>
          <a:noFill/>
        </p:spPr>
        <p:txBody>
          <a:bodyPr wrap="square" rtlCol="0">
            <a:spAutoFit/>
          </a:bodyPr>
          <a:lstStyle/>
          <a:p>
            <a:pPr algn="ctr"/>
            <a:r>
              <a:rPr lang="ru-RU" b="1" dirty="0" smtClean="0">
                <a:latin typeface="Verdana" panose="020B0604030504040204" pitchFamily="34" charset="0"/>
                <a:ea typeface="Verdana" panose="020B0604030504040204" pitchFamily="34" charset="0"/>
                <a:cs typeface="Verdana" panose="020B0604030504040204" pitchFamily="34" charset="0"/>
              </a:rPr>
              <a:t>Стратегии уменьшения числа тестов:</a:t>
            </a:r>
          </a:p>
          <a:p>
            <a:endParaRPr lang="ru-RU" dirty="0">
              <a:latin typeface="Verdana" panose="020B0604030504040204" pitchFamily="34" charset="0"/>
              <a:ea typeface="Verdana" panose="020B0604030504040204" pitchFamily="34" charset="0"/>
              <a:cs typeface="Verdana" panose="020B0604030504040204" pitchFamily="34" charset="0"/>
            </a:endParaRPr>
          </a:p>
        </p:txBody>
      </p:sp>
      <p:pic>
        <p:nvPicPr>
          <p:cNvPr id="3078" name="Picture 6" descr="http://www.testdrivendatabases.com/wp-content/uploads/2011/10/BoundaryTesting.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4148513"/>
            <a:ext cx="2819400" cy="21145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35248" y="3671319"/>
            <a:ext cx="3046751" cy="369332"/>
          </a:xfrm>
          <a:prstGeom prst="rect">
            <a:avLst/>
          </a:prstGeom>
          <a:noFill/>
        </p:spPr>
        <p:txBody>
          <a:bodyPr wrap="square" rtlCol="0">
            <a:spAutoFit/>
          </a:bodyPr>
          <a:lstStyle/>
          <a:p>
            <a:r>
              <a:rPr lang="ru-RU" dirty="0" smtClean="0">
                <a:latin typeface="Verdana" panose="020B0604030504040204" pitchFamily="34" charset="0"/>
                <a:ea typeface="Verdana" panose="020B0604030504040204" pitchFamily="34" charset="0"/>
                <a:cs typeface="Verdana" panose="020B0604030504040204" pitchFamily="34" charset="0"/>
              </a:rPr>
              <a:t>Граничные значения</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1297932" y="3650105"/>
            <a:ext cx="3174267" cy="369332"/>
          </a:xfrm>
          <a:prstGeom prst="rect">
            <a:avLst/>
          </a:prstGeom>
        </p:spPr>
        <p:txBody>
          <a:bodyPr wrap="none">
            <a:spAutoFit/>
          </a:bodyPr>
          <a:lstStyle/>
          <a:p>
            <a:r>
              <a:rPr lang="ru-RU" dirty="0">
                <a:latin typeface="Verdana" panose="020B0604030504040204" pitchFamily="34" charset="0"/>
                <a:ea typeface="Verdana" panose="020B0604030504040204" pitchFamily="34" charset="0"/>
                <a:cs typeface="Verdana" panose="020B0604030504040204" pitchFamily="34" charset="0"/>
              </a:rPr>
              <a:t>Классы эквивалентности</a:t>
            </a:r>
          </a:p>
        </p:txBody>
      </p:sp>
      <p:pic>
        <p:nvPicPr>
          <p:cNvPr id="10" name="Picture 2" descr="https://encrypted-tbn0.gstatic.com/images?q=tbn:ANd9GcQrfvRZCjUOu4LLlUZzLobFHlT_UGmXca__Dq38lzRkMl6AIB9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5914" y="4040651"/>
            <a:ext cx="2376486" cy="2324140"/>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7</a:t>
            </a:fld>
            <a:endParaRPr lang="en-US" dirty="0"/>
          </a:p>
        </p:txBody>
      </p:sp>
    </p:spTree>
    <p:extLst>
      <p:ext uri="{BB962C8B-B14F-4D97-AF65-F5344CB8AC3E}">
        <p14:creationId xmlns:p14="http://schemas.microsoft.com/office/powerpoint/2010/main" val="491724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Классы эквивалентности</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fontScale="85000" lnSpcReduction="10000"/>
          </a:bodyPr>
          <a:lstStyle/>
          <a:p>
            <a:pPr marL="0" indent="0">
              <a:buNone/>
            </a:pPr>
            <a:r>
              <a:rPr lang="ru-RU" sz="1800" dirty="0" smtClean="0">
                <a:latin typeface="Verdana" panose="020B0604030504040204" pitchFamily="34" charset="0"/>
                <a:ea typeface="Verdana" panose="020B0604030504040204" pitchFamily="34" charset="0"/>
                <a:cs typeface="Verdana" panose="020B0604030504040204" pitchFamily="34" charset="0"/>
              </a:rPr>
              <a:t>Если от двух тестов ожидается одинаковый результат – они эквивалентны</a:t>
            </a:r>
          </a:p>
          <a:p>
            <a:pPr marL="0" indent="0">
              <a:buNone/>
            </a:pPr>
            <a:r>
              <a:rPr lang="ru-RU" sz="1800" dirty="0" smtClean="0">
                <a:latin typeface="Verdana" panose="020B0604030504040204" pitchFamily="34" charset="0"/>
                <a:ea typeface="Verdana" panose="020B0604030504040204" pitchFamily="34" charset="0"/>
                <a:cs typeface="Verdana" panose="020B0604030504040204" pitchFamily="34" charset="0"/>
              </a:rPr>
              <a:t>Группа тестов представляет </a:t>
            </a:r>
            <a:r>
              <a:rPr lang="ru-RU" sz="1800" b="1" dirty="0" smtClean="0">
                <a:latin typeface="Verdana" panose="020B0604030504040204" pitchFamily="34" charset="0"/>
                <a:ea typeface="Verdana" panose="020B0604030504040204" pitchFamily="34" charset="0"/>
                <a:cs typeface="Verdana" panose="020B0604030504040204" pitchFamily="34" charset="0"/>
              </a:rPr>
              <a:t>класс эквивалентности</a:t>
            </a:r>
            <a:r>
              <a:rPr lang="ru-RU" sz="1800" dirty="0" smtClean="0">
                <a:latin typeface="Verdana" panose="020B0604030504040204" pitchFamily="34" charset="0"/>
                <a:ea typeface="Verdana" panose="020B0604030504040204" pitchFamily="34" charset="0"/>
                <a:cs typeface="Verdana" panose="020B0604030504040204" pitchFamily="34" charset="0"/>
              </a:rPr>
              <a:t> если:</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Все тесты предназначены для выявление одной и той же ошибки</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Если один тест выявит ошибку, то и остальные это сделают</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Если один из тестов не выявит ошибку, то и остальные этого не сделают</a:t>
            </a:r>
          </a:p>
          <a:p>
            <a:pPr marL="0" indent="0">
              <a:buNone/>
            </a:pPr>
            <a:endParaRPr lang="ru-RU" sz="18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ru-RU" sz="1800" dirty="0" smtClean="0">
                <a:latin typeface="Verdana" panose="020B0604030504040204" pitchFamily="34" charset="0"/>
                <a:ea typeface="Verdana" panose="020B0604030504040204" pitchFamily="34" charset="0"/>
                <a:cs typeface="Verdana" panose="020B0604030504040204" pitchFamily="34" charset="0"/>
              </a:rPr>
              <a:t>Дополнительные практические критерии:</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Тесты включают значения одних и тех же входных данных</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Для проведения теста выполняются одни и те же операции программы</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В результате тестов формируются значения одних и тех же выходных данных</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Ни один из тестов не вызывает выполнения конкретного блока обработки ошибок либо выполнение этого блока вызывается всеми тестами</a:t>
            </a:r>
            <a:endParaRPr lang="ru-RU" sz="18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8</a:t>
            </a:fld>
            <a:endParaRPr lang="en-US" dirty="0"/>
          </a:p>
        </p:txBody>
      </p:sp>
    </p:spTree>
    <p:extLst>
      <p:ext uri="{BB962C8B-B14F-4D97-AF65-F5344CB8AC3E}">
        <p14:creationId xmlns:p14="http://schemas.microsoft.com/office/powerpoint/2010/main" val="2715144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latin typeface="Verdana" panose="020B0604030504040204" pitchFamily="34" charset="0"/>
                <a:ea typeface="Verdana" panose="020B0604030504040204" pitchFamily="34" charset="0"/>
                <a:cs typeface="Verdana" panose="020B0604030504040204" pitchFamily="34" charset="0"/>
              </a:rPr>
              <a:t>Классы эквивалентности - Примеры</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ru-RU" sz="1800" dirty="0" smtClean="0">
                <a:latin typeface="Verdana" panose="020B0604030504040204" pitchFamily="34" charset="0"/>
                <a:ea typeface="Verdana" panose="020B0604030504040204" pitchFamily="34" charset="0"/>
                <a:cs typeface="Verdana" panose="020B0604030504040204" pitchFamily="34" charset="0"/>
              </a:rPr>
              <a:t>Программа классификации треугольников</a:t>
            </a:r>
          </a:p>
          <a:p>
            <a:pPr marL="0" indent="0">
              <a:buNone/>
            </a:pPr>
            <a:endParaRPr lang="ru-RU" sz="18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ru-RU" sz="1800" dirty="0" smtClean="0">
                <a:latin typeface="Verdana" panose="020B0604030504040204" pitchFamily="34" charset="0"/>
                <a:ea typeface="Verdana" panose="020B0604030504040204" pitchFamily="34" charset="0"/>
                <a:cs typeface="Verdana" panose="020B0604030504040204" pitchFamily="34" charset="0"/>
              </a:rPr>
              <a:t>Классы эквивалентности по корректным входным данным: </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Равнобедренные треугольники</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Равносторонние треугольники</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Прямоугольные треугольники</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Просто треугольники</a:t>
            </a:r>
          </a:p>
          <a:p>
            <a:endParaRPr lang="ru-RU" sz="18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ru-RU" sz="1800" dirty="0">
                <a:latin typeface="Verdana" panose="020B0604030504040204" pitchFamily="34" charset="0"/>
                <a:ea typeface="Verdana" panose="020B0604030504040204" pitchFamily="34" charset="0"/>
                <a:cs typeface="Verdana" panose="020B0604030504040204" pitchFamily="34" charset="0"/>
              </a:rPr>
              <a:t>Классы эквивалентности по </a:t>
            </a:r>
            <a:r>
              <a:rPr lang="ru-RU" sz="1800" dirty="0" smtClean="0">
                <a:latin typeface="Verdana" panose="020B0604030504040204" pitchFamily="34" charset="0"/>
                <a:ea typeface="Verdana" panose="020B0604030504040204" pitchFamily="34" charset="0"/>
                <a:cs typeface="Verdana" panose="020B0604030504040204" pitchFamily="34" charset="0"/>
              </a:rPr>
              <a:t>некорректным </a:t>
            </a:r>
            <a:r>
              <a:rPr lang="ru-RU" sz="1800" dirty="0">
                <a:latin typeface="Verdana" panose="020B0604030504040204" pitchFamily="34" charset="0"/>
                <a:ea typeface="Verdana" panose="020B0604030504040204" pitchFamily="34" charset="0"/>
                <a:cs typeface="Verdana" panose="020B0604030504040204" pitchFamily="34" charset="0"/>
              </a:rPr>
              <a:t>входным данным: </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Отрезки не образуют треугольник</a:t>
            </a: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Числа больше </a:t>
            </a:r>
            <a:r>
              <a:rPr lang="en-US" sz="1800" dirty="0" err="1" smtClean="0">
                <a:latin typeface="Verdana" panose="020B0604030504040204" pitchFamily="34" charset="0"/>
                <a:ea typeface="Verdana" panose="020B0604030504040204" pitchFamily="34" charset="0"/>
                <a:cs typeface="Verdana" panose="020B0604030504040204" pitchFamily="34" charset="0"/>
              </a:rPr>
              <a:t>sizeof</a:t>
            </a:r>
            <a:r>
              <a:rPr lang="en-US" sz="1800" dirty="0" smtClean="0">
                <a:latin typeface="Verdana" panose="020B0604030504040204" pitchFamily="34" charset="0"/>
                <a:ea typeface="Verdana" panose="020B0604030504040204" pitchFamily="34" charset="0"/>
                <a:cs typeface="Verdana" panose="020B0604030504040204" pitchFamily="34" charset="0"/>
              </a:rPr>
              <a:t>(</a:t>
            </a:r>
            <a:r>
              <a:rPr lang="en-US" sz="1800" dirty="0" err="1" smtClean="0">
                <a:latin typeface="Verdana" panose="020B0604030504040204" pitchFamily="34" charset="0"/>
                <a:ea typeface="Verdana" panose="020B0604030504040204" pitchFamily="34" charset="0"/>
                <a:cs typeface="Verdana" panose="020B0604030504040204" pitchFamily="34" charset="0"/>
              </a:rPr>
              <a:t>int</a:t>
            </a:r>
            <a:r>
              <a:rPr lang="en-US" sz="1800" dirty="0" smtClean="0">
                <a:latin typeface="Verdana" panose="020B0604030504040204" pitchFamily="34" charset="0"/>
                <a:ea typeface="Verdana" panose="020B0604030504040204" pitchFamily="34" charset="0"/>
                <a:cs typeface="Verdana" panose="020B0604030504040204" pitchFamily="34" charset="0"/>
              </a:rPr>
              <a:t>)</a:t>
            </a:r>
            <a:endParaRPr lang="ru-RU" sz="18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ru-RU" sz="1800" dirty="0" smtClean="0">
                <a:latin typeface="Verdana" panose="020B0604030504040204" pitchFamily="34" charset="0"/>
                <a:ea typeface="Verdana" panose="020B0604030504040204" pitchFamily="34" charset="0"/>
                <a:cs typeface="Verdana" panose="020B0604030504040204" pitchFamily="34" charset="0"/>
              </a:rPr>
              <a:t>Строка</a:t>
            </a:r>
            <a:r>
              <a:rPr lang="en-US" sz="1800" dirty="0">
                <a:latin typeface="Verdana" panose="020B0604030504040204" pitchFamily="34" charset="0"/>
                <a:ea typeface="Verdana" panose="020B0604030504040204" pitchFamily="34" charset="0"/>
                <a:cs typeface="Verdana" panose="020B0604030504040204" pitchFamily="34" charset="0"/>
              </a:rPr>
              <a:t>,</a:t>
            </a:r>
            <a:r>
              <a:rPr lang="ru-RU" sz="1800" dirty="0" smtClean="0">
                <a:latin typeface="Verdana" panose="020B0604030504040204" pitchFamily="34" charset="0"/>
                <a:ea typeface="Verdana" panose="020B0604030504040204" pitchFamily="34" charset="0"/>
                <a:cs typeface="Verdana" panose="020B0604030504040204" pitchFamily="34" charset="0"/>
              </a:rPr>
              <a:t> содержащая буквы</a:t>
            </a:r>
            <a:endParaRPr lang="ru-RU" sz="18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ru-RU" sz="1800" dirty="0" smtClean="0">
              <a:latin typeface="Verdana" panose="020B0604030504040204" pitchFamily="34" charset="0"/>
              <a:ea typeface="Verdana" panose="020B0604030504040204" pitchFamily="34" charset="0"/>
              <a:cs typeface="Verdana" panose="020B0604030504040204" pitchFamily="34" charset="0"/>
            </a:endParaRPr>
          </a:p>
          <a:p>
            <a:endParaRPr lang="ru-RU" sz="18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9</a:t>
            </a:fld>
            <a:endParaRPr lang="en-US" dirty="0"/>
          </a:p>
        </p:txBody>
      </p:sp>
    </p:spTree>
    <p:extLst>
      <p:ext uri="{BB962C8B-B14F-4D97-AF65-F5344CB8AC3E}">
        <p14:creationId xmlns:p14="http://schemas.microsoft.com/office/powerpoint/2010/main" val="919885503"/>
      </p:ext>
    </p:extLst>
  </p:cSld>
  <p:clrMapOvr>
    <a:masterClrMapping/>
  </p:clrMapOvr>
</p:sld>
</file>

<file path=ppt/theme/theme1.xml><?xml version="1.0" encoding="utf-8"?>
<a:theme xmlns:a="http://schemas.openxmlformats.org/drawingml/2006/main" name="2_intel_PPT_LgtTmplt_Stndrd_v13">
  <a:themeElements>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fontScheme name="Intel">
      <a:majorFont>
        <a:latin typeface="Neo Sans Intel Light"/>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latin typeface="Neo Sans Intel"/>
            <a:cs typeface="Neo Sans Inte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themeOverride>
</file>

<file path=ppt/theme/themeOverride10.xml><?xml version="1.0" encoding="utf-8"?>
<a:themeOverride xmlns:a="http://schemas.openxmlformats.org/drawingml/2006/main">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themeOverride>
</file>

<file path=ppt/theme/themeOverride11.xml><?xml version="1.0" encoding="utf-8"?>
<a:themeOverride xmlns:a="http://schemas.openxmlformats.org/drawingml/2006/main">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themeOverride>
</file>

<file path=ppt/theme/themeOverride12.xml><?xml version="1.0" encoding="utf-8"?>
<a:themeOverride xmlns:a="http://schemas.openxmlformats.org/drawingml/2006/main">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themeOverride>
</file>

<file path=ppt/theme/themeOverride13.xml><?xml version="1.0" encoding="utf-8"?>
<a:themeOverride xmlns:a="http://schemas.openxmlformats.org/drawingml/2006/main">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themeOverride>
</file>

<file path=ppt/theme/themeOverride14.xml><?xml version="1.0" encoding="utf-8"?>
<a:themeOverride xmlns:a="http://schemas.openxmlformats.org/drawingml/2006/main">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themeOverride>
</file>

<file path=ppt/theme/themeOverride15.xml><?xml version="1.0" encoding="utf-8"?>
<a:themeOverride xmlns:a="http://schemas.openxmlformats.org/drawingml/2006/main">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themeOverride>
</file>

<file path=ppt/theme/themeOverride16.xml><?xml version="1.0" encoding="utf-8"?>
<a:themeOverride xmlns:a="http://schemas.openxmlformats.org/drawingml/2006/main">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themeOverride>
</file>

<file path=ppt/theme/themeOverride2.xml><?xml version="1.0" encoding="utf-8"?>
<a:themeOverride xmlns:a="http://schemas.openxmlformats.org/drawingml/2006/main">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themeOverride>
</file>

<file path=ppt/theme/themeOverride3.xml><?xml version="1.0" encoding="utf-8"?>
<a:themeOverride xmlns:a="http://schemas.openxmlformats.org/drawingml/2006/main">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themeOverride>
</file>

<file path=ppt/theme/themeOverride4.xml><?xml version="1.0" encoding="utf-8"?>
<a:themeOverride xmlns:a="http://schemas.openxmlformats.org/drawingml/2006/main">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themeOverride>
</file>

<file path=ppt/theme/themeOverride5.xml><?xml version="1.0" encoding="utf-8"?>
<a:themeOverride xmlns:a="http://schemas.openxmlformats.org/drawingml/2006/main">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themeOverride>
</file>

<file path=ppt/theme/themeOverride6.xml><?xml version="1.0" encoding="utf-8"?>
<a:themeOverride xmlns:a="http://schemas.openxmlformats.org/drawingml/2006/main">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themeOverride>
</file>

<file path=ppt/theme/themeOverride7.xml><?xml version="1.0" encoding="utf-8"?>
<a:themeOverride xmlns:a="http://schemas.openxmlformats.org/drawingml/2006/main">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themeOverride>
</file>

<file path=ppt/theme/themeOverride8.xml><?xml version="1.0" encoding="utf-8"?>
<a:themeOverride xmlns:a="http://schemas.openxmlformats.org/drawingml/2006/main">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themeOverride>
</file>

<file path=ppt/theme/themeOverride9.xml><?xml version="1.0" encoding="utf-8"?>
<a:themeOverride xmlns:a="http://schemas.openxmlformats.org/drawingml/2006/main">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3873B97F22C6040AB51BD073B3255C1" ma:contentTypeVersion="1" ma:contentTypeDescription="Create a new document." ma:contentTypeScope="" ma:versionID="e820d909853832f78e958ce2e1ed2722">
  <xsd:schema xmlns:xsd="http://www.w3.org/2001/XMLSchema" xmlns:xs="http://www.w3.org/2001/XMLSchema" xmlns:p="http://schemas.microsoft.com/office/2006/metadata/properties" xmlns:ns2="http://schemas.microsoft.com/sharepoint/v4" targetNamespace="http://schemas.microsoft.com/office/2006/metadata/properties" ma:root="true" ma:fieldsID="c79c8594d4fa4c9fd200c91a62336472" ns2:_="">
    <xsd:import namespace="http://schemas.microsoft.com/sharepoint/v4"/>
    <xsd:element name="properties">
      <xsd:complexType>
        <xsd:sequence>
          <xsd:element name="documentManagement">
            <xsd:complexType>
              <xsd:all>
                <xsd:element ref="ns2: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477308-55B0-461C-BBA0-DABF1B79036E}">
  <ds:schemaRefs>
    <ds:schemaRef ds:uri="http://schemas.microsoft.com/office/infopath/2007/PartnerControls"/>
    <ds:schemaRef ds:uri="http://purl.org/dc/elements/1.1/"/>
    <ds:schemaRef ds:uri="http://purl.org/dc/dcmitype/"/>
    <ds:schemaRef ds:uri="http://schemas.microsoft.com/office/2006/metadata/properties"/>
    <ds:schemaRef ds:uri="http://schemas.microsoft.com/sharepoint/v4"/>
    <ds:schemaRef ds:uri="http://schemas.microsoft.com/office/2006/documentManagement/type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C0B9F283-782C-4DDF-9E90-48A2506A8D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63B78F8-11C2-4D04-A2E7-E7E2D1CCAC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3281</TotalTime>
  <Words>3672</Words>
  <Application>Microsoft Office PowerPoint</Application>
  <PresentationFormat>On-screen Show (4:3)</PresentationFormat>
  <Paragraphs>703</Paragraphs>
  <Slides>38</Slides>
  <Notes>25</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2_intel_PPT_LgtTmplt_Stndrd_v13</vt:lpstr>
      <vt:lpstr>Методики Тестирования</vt:lpstr>
      <vt:lpstr>Задача</vt:lpstr>
      <vt:lpstr>Позитивные и негативные тесты</vt:lpstr>
      <vt:lpstr>Тестирование Черного Ящика</vt:lpstr>
      <vt:lpstr>Черный Ящик. Когда применять.</vt:lpstr>
      <vt:lpstr>Тестирование Черного Ящика - Шаги</vt:lpstr>
      <vt:lpstr>Тестирование Черного Ящика. Стратегии</vt:lpstr>
      <vt:lpstr>Классы эквивалентности</vt:lpstr>
      <vt:lpstr>Классы эквивалентности - Примеры</vt:lpstr>
      <vt:lpstr>Классы эквивалентности - Примеры</vt:lpstr>
      <vt:lpstr>Поиск классов эквивалентности</vt:lpstr>
      <vt:lpstr>Граничное тестирование</vt:lpstr>
      <vt:lpstr>Граничное тестирование - применение</vt:lpstr>
      <vt:lpstr>Черный Ящик. Преимущества и недостатки</vt:lpstr>
      <vt:lpstr>Задача-пример</vt:lpstr>
      <vt:lpstr>Тестирование Белого Ящика</vt:lpstr>
      <vt:lpstr>Белый Ящик. Шаги</vt:lpstr>
      <vt:lpstr>Белый Ящик. Шаги</vt:lpstr>
      <vt:lpstr>Покрытие программного кода</vt:lpstr>
      <vt:lpstr>Виды покрытия кода</vt:lpstr>
      <vt:lpstr>Покрытие кода - пример</vt:lpstr>
      <vt:lpstr>Покрытие кода - Инструменты</vt:lpstr>
      <vt:lpstr>Задача -пример</vt:lpstr>
      <vt:lpstr>Белый Ящик. Преимущества и Недостатки</vt:lpstr>
      <vt:lpstr>Отличия черного и белого ящиков</vt:lpstr>
      <vt:lpstr>Серый Ящик</vt:lpstr>
      <vt:lpstr>Методы выбора входных значений</vt:lpstr>
      <vt:lpstr>Метод перебора</vt:lpstr>
      <vt:lpstr>Случайные входные данные</vt:lpstr>
      <vt:lpstr>Предугадывание ошибки</vt:lpstr>
      <vt:lpstr>Техники тестирования</vt:lpstr>
      <vt:lpstr>Техники ориентированные на границы/покрытие </vt:lpstr>
      <vt:lpstr>Техники ориентированные на исполнителя</vt:lpstr>
      <vt:lpstr>Техники ориентированные на риски</vt:lpstr>
      <vt:lpstr>Техники ориентированные на способ тестирования</vt:lpstr>
      <vt:lpstr>Техники основанные на оракуле</vt:lpstr>
      <vt:lpstr>Техники основанные на цели</vt:lpstr>
      <vt:lpstr>Материалы и источники</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тестирование</dc:title>
  <dc:creator>Morenov, Oleg A</dc:creator>
  <cp:keywords>CTPClassification=CTP_PUBLIC:VisualMarkings=</cp:keywords>
  <cp:lastModifiedBy>Morenov, Oleg A</cp:lastModifiedBy>
  <cp:revision>309</cp:revision>
  <dcterms:created xsi:type="dcterms:W3CDTF">2006-08-16T00:00:00Z</dcterms:created>
  <dcterms:modified xsi:type="dcterms:W3CDTF">2016-03-17T10:32:47Z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0x01010053873B97F22C6040AB51BD073B3255C1</vt:lpwstr>
  </property>
  <property fmtid="{D5CDD505-2E9C-101B-9397-08002B2CF9AE}" pid="3" name="TitusGUID">
    <vt:lpwstr>2f68784e-c9fb-4ac0-b21d-d6b27557ec23</vt:lpwstr>
  </property>
  <property fmtid="{D5CDD505-2E9C-101B-9397-08002B2CF9AE}" pid="4" name="CTP_TimeStamp">
    <vt:lpwstr>2016-03-17 10:32:47Z</vt:lpwstr>
  </property>
  <property fmtid="{D5CDD505-2E9C-101B-9397-08002B2CF9AE}" pid="5" name="CTP_BU">
    <vt:lpwstr>NA</vt:lpwstr>
  </property>
  <property fmtid="{D5CDD505-2E9C-101B-9397-08002B2CF9AE}" pid="6" name="CTP_IDSID">
    <vt:lpwstr>NA</vt:lpwstr>
  </property>
  <property fmtid="{D5CDD505-2E9C-101B-9397-08002B2CF9AE}" pid="7" name="CTP_WWID">
    <vt:lpwstr>NA</vt:lpwstr>
  </property>
  <property fmtid="{D5CDD505-2E9C-101B-9397-08002B2CF9AE}" pid="8" name="CTPClassification">
    <vt:lpwstr>CTP_PUBLIC</vt:lpwstr>
  </property>
</Properties>
</file>