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32"/>
  </p:notesMasterIdLst>
  <p:sldIdLst>
    <p:sldId id="256" r:id="rId5"/>
    <p:sldId id="361" r:id="rId6"/>
    <p:sldId id="348" r:id="rId7"/>
    <p:sldId id="362" r:id="rId8"/>
    <p:sldId id="363" r:id="rId9"/>
    <p:sldId id="364" r:id="rId10"/>
    <p:sldId id="351" r:id="rId11"/>
    <p:sldId id="352" r:id="rId12"/>
    <p:sldId id="353" r:id="rId13"/>
    <p:sldId id="354" r:id="rId14"/>
    <p:sldId id="356" r:id="rId15"/>
    <p:sldId id="365" r:id="rId16"/>
    <p:sldId id="379" r:id="rId17"/>
    <p:sldId id="357" r:id="rId18"/>
    <p:sldId id="358"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86" autoAdjust="0"/>
  </p:normalViewPr>
  <p:slideViewPr>
    <p:cSldViewPr>
      <p:cViewPr varScale="1">
        <p:scale>
          <a:sx n="67" d="100"/>
          <a:sy n="67" d="100"/>
        </p:scale>
        <p:origin x="13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E990B5-3EE6-4161-B66A-103587FB99D7}" type="datetimeFigureOut">
              <a:rPr lang="ru-RU" smtClean="0"/>
              <a:t>23.02.2016</a:t>
            </a:fld>
            <a:endParaRPr lang="ru-R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277326-9455-4806-8298-A357DB7C4A55}" type="slidenum">
              <a:rPr lang="ru-RU" smtClean="0"/>
              <a:t>‹#›</a:t>
            </a:fld>
            <a:endParaRPr lang="ru-RU" dirty="0"/>
          </a:p>
        </p:txBody>
      </p:sp>
    </p:spTree>
    <p:extLst>
      <p:ext uri="{BB962C8B-B14F-4D97-AF65-F5344CB8AC3E}">
        <p14:creationId xmlns:p14="http://schemas.microsoft.com/office/powerpoint/2010/main" val="390142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277326-9455-4806-8298-A357DB7C4A55}" type="slidenum">
              <a:rPr lang="ru-RU" smtClean="0"/>
              <a:t>1</a:t>
            </a:fld>
            <a:endParaRPr lang="ru-RU" dirty="0"/>
          </a:p>
        </p:txBody>
      </p:sp>
    </p:spTree>
    <p:extLst>
      <p:ext uri="{BB962C8B-B14F-4D97-AF65-F5344CB8AC3E}">
        <p14:creationId xmlns:p14="http://schemas.microsoft.com/office/powerpoint/2010/main" val="3159738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4255984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Информация о дефектах, которая может быть полезна для улучшения качества, включает следующие вопросы:</a:t>
            </a:r>
          </a:p>
          <a:p>
            <a:r>
              <a:rPr lang="ru-RU" sz="1200" b="0" i="0" kern="1200" dirty="0" smtClean="0">
                <a:solidFill>
                  <a:schemeClr val="tx1"/>
                </a:solidFill>
                <a:effectLst/>
                <a:latin typeface="+mn-lt"/>
                <a:ea typeface="+mn-ea"/>
                <a:cs typeface="+mn-cs"/>
              </a:rPr>
              <a:t>Что было не так? Решать нужно саму проблему, а не ее симптомы. Например, зацикливание - это симптом, а изменение индекса цикла - это проблема.</a:t>
            </a:r>
          </a:p>
          <a:p>
            <a:r>
              <a:rPr lang="ru-RU" sz="1200" b="0" i="0" kern="1200" dirty="0" smtClean="0">
                <a:solidFill>
                  <a:schemeClr val="tx1"/>
                </a:solidFill>
                <a:effectLst/>
                <a:latin typeface="+mn-lt"/>
                <a:ea typeface="+mn-ea"/>
                <a:cs typeface="+mn-cs"/>
              </a:rPr>
              <a:t>Когда была создана эта проблема? Какое именно действие при разработке явилось ее источником? Это была проблема в требованиях? Проектировании системы? Коде? Тестировании? (Да, мы создаем новые дефекты во время тестирования, когда исправляем старые).</a:t>
            </a:r>
          </a:p>
          <a:p>
            <a:r>
              <a:rPr lang="ru-RU" sz="1200" b="0" i="0" kern="1200" dirty="0" smtClean="0">
                <a:solidFill>
                  <a:schemeClr val="tx1"/>
                </a:solidFill>
                <a:effectLst/>
                <a:latin typeface="+mn-lt"/>
                <a:ea typeface="+mn-ea"/>
                <a:cs typeface="+mn-cs"/>
              </a:rPr>
              <a:t>Когда проблема была выявлена? Может она и не была сразу же устранена, но что нас интересует, сколько она существовала до того, как мы ее обнаружили</a:t>
            </a:r>
          </a:p>
          <a:p>
            <a:r>
              <a:rPr lang="ru-RU" sz="1200" b="0" i="0" kern="1200" dirty="0" smtClean="0">
                <a:solidFill>
                  <a:schemeClr val="tx1"/>
                </a:solidFill>
                <a:effectLst/>
                <a:latin typeface="+mn-lt"/>
                <a:ea typeface="+mn-ea"/>
                <a:cs typeface="+mn-cs"/>
              </a:rPr>
              <a:t>Каким образом была найдена эта проблема? Способ обнаружения можно внедрить в постоянно используемую практику.</a:t>
            </a:r>
          </a:p>
          <a:p>
            <a:r>
              <a:rPr lang="ru-RU" sz="1200" b="0" i="0" kern="1200" dirty="0" smtClean="0">
                <a:solidFill>
                  <a:schemeClr val="tx1"/>
                </a:solidFill>
                <a:effectLst/>
                <a:latin typeface="+mn-lt"/>
                <a:ea typeface="+mn-ea"/>
                <a:cs typeface="+mn-cs"/>
              </a:rPr>
              <a:t>Можно ли было обнаружить ее раньше? Есть ли какой-либо процесс Контроля Качества, который мог бы ее выявить, будь он эффективнее?</a:t>
            </a:r>
          </a:p>
          <a:p>
            <a:r>
              <a:rPr lang="ru-RU" sz="1200" b="0" i="0" kern="1200" dirty="0" smtClean="0">
                <a:solidFill>
                  <a:schemeClr val="tx1"/>
                </a:solidFill>
                <a:effectLst/>
                <a:latin typeface="+mn-lt"/>
                <a:ea typeface="+mn-ea"/>
                <a:cs typeface="+mn-cs"/>
              </a:rPr>
              <a:t>Сколько стоило устранение этой проблемы? Этот момент очень легко недооценить. Убедитесь, что вы учли процесс диагностики проблемы и всю работу по ее устранению, которую вам пришлось сделать, включая ре-дизайн, переписывание кода, ре-компиляцию, переработку тестов, повторное тестирование, повторный релиз, выпуск заплатки, формирование отчета по дефекту, отчет по статусу проекта и т.д. (Не забудьте еще возможные затраты на исправление подпорченной репутации на рынке ПО)</a:t>
            </a:r>
          </a:p>
          <a:p>
            <a:r>
              <a:rPr lang="ru-RU" sz="1200" b="0" i="0" kern="1200" dirty="0" smtClean="0">
                <a:solidFill>
                  <a:schemeClr val="tx1"/>
                </a:solidFill>
                <a:effectLst/>
                <a:latin typeface="+mn-lt"/>
                <a:ea typeface="+mn-ea"/>
                <a:cs typeface="+mn-cs"/>
              </a:rPr>
              <a:t>Какого рода была эта проблема? Когда у вас огромное количество дефектов, их категоризация облегчает анализ и обучение.</a:t>
            </a:r>
          </a:p>
          <a:p>
            <a:r>
              <a:rPr lang="ru-RU" sz="1200" b="0" i="0" kern="1200" dirty="0" smtClean="0">
                <a:solidFill>
                  <a:schemeClr val="tx1"/>
                </a:solidFill>
                <a:effectLst/>
                <a:latin typeface="+mn-lt"/>
                <a:ea typeface="+mn-ea"/>
                <a:cs typeface="+mn-cs"/>
              </a:rPr>
              <a:t>Когда вы анализируете информацию о дефектах, то ищите те дефекты, которые обнаруживаются регулярно, и те, затраты на устранение которых высоки. Вот как раз таких дефектов и нужно избегать в будущем (или по крайней мере устранять их на более ранней стадии разработки), именно такая тактика гарантированно будет способствовать улучшению качества.</a:t>
            </a:r>
          </a:p>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3525359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1304628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115114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375259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4037569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4067687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137641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effectLst/>
                <a:latin typeface="+mn-lt"/>
                <a:ea typeface="+mn-ea"/>
                <a:cs typeface="+mn-cs"/>
              </a:rPr>
              <a:t>Автоматизированное тестирование программного обеспечения</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Software Automation Testing</a:t>
            </a:r>
            <a:r>
              <a:rPr lang="ru-RU" sz="1200" b="0" i="0" kern="1200" dirty="0" smtClean="0">
                <a:solidFill>
                  <a:schemeClr val="tx1"/>
                </a:solidFill>
                <a:effectLst/>
                <a:latin typeface="+mn-lt"/>
                <a:ea typeface="+mn-ea"/>
                <a:cs typeface="+mn-cs"/>
              </a:rPr>
              <a:t>) - это процесс верификации программного обеспечения, при котором основные функции и шаги теста, такие как запуск, инициализация, выполнение, анализ и выдача результата, выполняются автоматически при помощи инструментов для автоматизированного тестирования.</a:t>
            </a:r>
            <a:endParaRPr lang="en-US" dirty="0" smtClean="0"/>
          </a:p>
          <a:p>
            <a:endParaRPr lang="en-US" dirty="0"/>
          </a:p>
        </p:txBody>
      </p:sp>
      <p:sp>
        <p:nvSpPr>
          <p:cNvPr id="4" name="Slide Number Placeholder 3"/>
          <p:cNvSpPr>
            <a:spLocks noGrp="1"/>
          </p:cNvSpPr>
          <p:nvPr>
            <p:ph type="sldNum" sz="quarter" idx="10"/>
          </p:nvPr>
        </p:nvSpPr>
        <p:spPr/>
        <p:txBody>
          <a:bodyPr/>
          <a:lstStyle/>
          <a:p>
            <a:fld id="{42277326-9455-4806-8298-A357DB7C4A55}" type="slidenum">
              <a:rPr lang="ru-RU" smtClean="0"/>
              <a:t>3</a:t>
            </a:fld>
            <a:endParaRPr lang="ru-RU" dirty="0"/>
          </a:p>
        </p:txBody>
      </p:sp>
    </p:spTree>
    <p:extLst>
      <p:ext uri="{BB962C8B-B14F-4D97-AF65-F5344CB8AC3E}">
        <p14:creationId xmlns:p14="http://schemas.microsoft.com/office/powerpoint/2010/main" val="177572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Повторяемость – все написанные тесты всегда будут выполняться однообразно, то есть исключен «человеческий фактор». Тестировщик не пропустит тест по неосторожности и ничего не напутает в результатах.</a:t>
            </a:r>
          </a:p>
          <a:p>
            <a:pPr marL="568325" lvl="1" indent="-342900">
              <a:buFont typeface="Arial" panose="020B0604020202020204" pitchFamily="34" charset="0"/>
              <a:buChar char="•"/>
            </a:pPr>
            <a:r>
              <a:rPr lang="ru-RU" sz="2100" dirty="0" smtClean="0"/>
              <a:t>Ниже вероятность ошибок</a:t>
            </a:r>
          </a:p>
          <a:p>
            <a:pPr marL="568325" lvl="1" indent="-342900">
              <a:buFont typeface="Arial" panose="020B0604020202020204" pitchFamily="34" charset="0"/>
              <a:buChar char="•"/>
            </a:pPr>
            <a:r>
              <a:rPr lang="ru-RU" sz="2100" dirty="0" smtClean="0"/>
              <a:t>Стабильность</a:t>
            </a:r>
            <a:endParaRPr lang="ru-RU" dirty="0" smtClean="0"/>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Быстрое выполнение – автоматизированному скрипту не нужно сверяться с инструкциями и документациями, это сильно экономит время выполнения.</a:t>
            </a:r>
          </a:p>
          <a:p>
            <a:pPr marL="568325"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2400" dirty="0" smtClean="0"/>
              <a:t>Повышение производительности труда за счет автономности</a:t>
            </a:r>
            <a:endParaRPr lang="ru-RU" sz="2100" dirty="0" smtClean="0"/>
          </a:p>
          <a:p>
            <a:pPr marL="568325" lvl="1" indent="-342900">
              <a:buFont typeface="Arial" panose="020B0604020202020204" pitchFamily="34" charset="0"/>
              <a:buChar char="•"/>
            </a:pPr>
            <a:r>
              <a:rPr lang="ru-RU" sz="2100" dirty="0" smtClean="0"/>
              <a:t>Старт автоматики по событию, «кнопке» и т.д.</a:t>
            </a:r>
          </a:p>
          <a:p>
            <a:pPr marL="568325" lvl="1" indent="-342900">
              <a:buFont typeface="Arial" panose="020B0604020202020204" pitchFamily="34" charset="0"/>
              <a:buChar char="•"/>
            </a:pPr>
            <a:r>
              <a:rPr lang="ru-RU" sz="2100" dirty="0" smtClean="0"/>
              <a:t>Взаимодействие с продуктом/компонентой</a:t>
            </a:r>
          </a:p>
          <a:p>
            <a:pPr marL="568325" lvl="1" indent="-342900">
              <a:buFont typeface="Arial" panose="020B0604020202020204" pitchFamily="34" charset="0"/>
              <a:buChar char="•"/>
            </a:pPr>
            <a:r>
              <a:rPr lang="ru-RU" sz="2100" dirty="0" smtClean="0"/>
              <a:t>Анализ результатов, сравнение с эталоном</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Меньшие затраты на поддержку – когда автоматические скрипты уже написаны, на их поддержку и анализ результатов требуется, как правило, меньшее время </a:t>
            </a:r>
          </a:p>
          <a:p>
            <a:r>
              <a:rPr lang="ru-RU" sz="1200" b="0" i="0" kern="1200" dirty="0" smtClean="0">
                <a:solidFill>
                  <a:schemeClr val="tx1"/>
                </a:solidFill>
                <a:effectLst/>
                <a:latin typeface="+mn-lt"/>
                <a:ea typeface="+mn-ea"/>
                <a:cs typeface="+mn-cs"/>
              </a:rPr>
              <a:t>чем на проведение того же объема тестирования вручную.</a:t>
            </a:r>
            <a:endParaRPr lang="ru-RU" dirty="0" smtClean="0"/>
          </a:p>
          <a:p>
            <a:pPr marL="568325" lvl="1" indent="-342900">
              <a:buFont typeface="Arial" panose="020B0604020202020204" pitchFamily="34" charset="0"/>
              <a:buChar char="•"/>
            </a:pPr>
            <a:r>
              <a:rPr lang="ru-RU" dirty="0" smtClean="0"/>
              <a:t>Возможность увеличения тестового покрытия без больших инвестиций в разработку автоматизации</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Отчеты и логи – автоматически рассылаемые и сохраняемые отчеты о результатах тестирования.</a:t>
            </a:r>
          </a:p>
          <a:p>
            <a:pPr marL="568325" lvl="1" indent="-342900">
              <a:buFont typeface="Arial" panose="020B0604020202020204" pitchFamily="34" charset="0"/>
              <a:buChar char="•"/>
            </a:pPr>
            <a:r>
              <a:rPr lang="ru-RU" dirty="0" smtClean="0"/>
              <a:t>Отслеживание прогресса (% выполнено)</a:t>
            </a:r>
          </a:p>
          <a:p>
            <a:pPr marL="568325" lvl="1" indent="-342900">
              <a:buFont typeface="Arial" panose="020B0604020202020204" pitchFamily="34" charset="0"/>
              <a:buChar char="•"/>
            </a:pPr>
            <a:r>
              <a:rPr lang="ru-RU" dirty="0" smtClean="0"/>
              <a:t>Показатель выполнения/невыполнения тестов</a:t>
            </a:r>
          </a:p>
          <a:p>
            <a:pPr marL="568325"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200" dirty="0" smtClean="0"/>
              <a:t>Формирование читаемых очетов</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Выполнение без вмешательства – во время выполнения тестов инженер-тестировщик может заниматься другими полезными делами, или тесты могут выполняться в нерабочее время (этот метод предпочтительнее, так как нагрузка на локальные сети ночью снижена).</a:t>
            </a:r>
          </a:p>
          <a:p>
            <a:pPr marL="568325" lvl="1" indent="-342900">
              <a:buFont typeface="Arial" panose="020B0604020202020204" pitchFamily="34" charset="0"/>
              <a:buChar char="•"/>
            </a:pPr>
            <a:r>
              <a:rPr lang="ru-RU" dirty="0" smtClean="0"/>
              <a:t>Автоматический тест в среднем занимает меньше времени</a:t>
            </a:r>
          </a:p>
          <a:p>
            <a:pPr marL="568325" lvl="1" indent="-342900">
              <a:buFont typeface="Arial" panose="020B0604020202020204" pitchFamily="34" charset="0"/>
              <a:buChar char="•"/>
            </a:pPr>
            <a:r>
              <a:rPr lang="ru-RU" dirty="0" smtClean="0"/>
              <a:t>Тесты идут за ночь вместо нескольких дней</a:t>
            </a:r>
          </a:p>
          <a:p>
            <a:pPr marL="568325"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Повышение скорости работы</a:t>
            </a:r>
            <a:endParaRPr lang="ru-RU" dirty="0" smtClean="0"/>
          </a:p>
        </p:txBody>
      </p:sp>
      <p:sp>
        <p:nvSpPr>
          <p:cNvPr id="4" name="Slide Number Placeholder 3"/>
          <p:cNvSpPr>
            <a:spLocks noGrp="1"/>
          </p:cNvSpPr>
          <p:nvPr>
            <p:ph type="sldNum" sz="quarter" idx="10"/>
          </p:nvPr>
        </p:nvSpPr>
        <p:spPr/>
        <p:txBody>
          <a:bodyPr/>
          <a:lstStyle/>
          <a:p>
            <a:fld id="{42277326-9455-4806-8298-A357DB7C4A55}" type="slidenum">
              <a:rPr lang="ru-RU" smtClean="0"/>
              <a:t>4</a:t>
            </a:fld>
            <a:endParaRPr lang="ru-RU" dirty="0"/>
          </a:p>
        </p:txBody>
      </p:sp>
    </p:spTree>
    <p:extLst>
      <p:ext uri="{BB962C8B-B14F-4D97-AF65-F5344CB8AC3E}">
        <p14:creationId xmlns:p14="http://schemas.microsoft.com/office/powerpoint/2010/main" val="3877039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Большие затраты на разработку – разработка автоматизированных тестов это сложный процесс, так как фактически идет разработка приложения, которое тестирует другое приложение. В сложных автоматизированных тестах также есть фреймворки, утилиты, библиотеки и прочее. Естественно, все это нужно тестировать и отлаживать, а это требует времени.</a:t>
            </a:r>
            <a:endParaRPr lang="en-US" sz="1200" b="0" i="0" kern="1200" dirty="0" smtClean="0">
              <a:solidFill>
                <a:schemeClr val="tx1"/>
              </a:solidFill>
              <a:effectLst/>
              <a:latin typeface="+mn-lt"/>
              <a:ea typeface="+mn-ea"/>
              <a:cs typeface="+mn-cs"/>
            </a:endParaRPr>
          </a:p>
          <a:p>
            <a:pPr marL="568325"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Автоматизация – не замена разработки тестов или тестового плана</a:t>
            </a:r>
          </a:p>
          <a:p>
            <a:pPr marL="568325" lvl="1" indent="-342900">
              <a:buFont typeface="Arial" panose="020B0604020202020204" pitchFamily="34" charset="0"/>
              <a:buChar char="•"/>
            </a:pPr>
            <a:r>
              <a:rPr lang="ru-RU" dirty="0" smtClean="0"/>
              <a:t>Качество автоматики не будет выше, чем качество разработанных тестов</a:t>
            </a:r>
            <a:endParaRPr lang="en-US" dirty="0" smtClean="0"/>
          </a:p>
          <a:p>
            <a:pPr marL="568325"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Автоматика пишется людьми и не лишена ошибок</a:t>
            </a:r>
            <a:endParaRPr lang="en-US" dirty="0" smtClean="0"/>
          </a:p>
          <a:p>
            <a:pPr marL="1025525" lvl="2" indent="-342900">
              <a:buFont typeface="Arial" panose="020B0604020202020204" pitchFamily="34" charset="0"/>
              <a:buChar char="•"/>
            </a:pPr>
            <a:r>
              <a:rPr lang="ru-RU" dirty="0" smtClean="0"/>
              <a:t>Ресурсы на отладку</a:t>
            </a:r>
          </a:p>
          <a:p>
            <a:pPr marL="1025525" lvl="2" indent="-342900">
              <a:buFont typeface="Arial" panose="020B0604020202020204" pitchFamily="34" charset="0"/>
              <a:buChar char="•"/>
            </a:pPr>
            <a:r>
              <a:rPr lang="ru-RU" dirty="0" smtClean="0"/>
              <a:t>Риски ошибочного выполнения тестов</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Затраты на поддержку – несмотря на то, что в случае автоматизированных тестов они меньше, чем затраты на ручное тестирование того же функционала – они все же есть. Чем чаще изменяется приложение, тем они выше.</a:t>
            </a:r>
            <a:endParaRPr lang="en-US" sz="1200" b="0" i="0" kern="1200" dirty="0" smtClean="0">
              <a:solidFill>
                <a:schemeClr val="tx1"/>
              </a:solidFill>
              <a:effectLst/>
              <a:latin typeface="+mn-lt"/>
              <a:ea typeface="+mn-ea"/>
              <a:cs typeface="+mn-cs"/>
            </a:endParaRPr>
          </a:p>
          <a:p>
            <a:pPr marL="568325"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200" b="0" i="0" kern="1200" dirty="0" smtClean="0">
                <a:solidFill>
                  <a:schemeClr val="tx1"/>
                </a:solidFill>
                <a:effectLst/>
                <a:latin typeface="+mn-lt"/>
                <a:ea typeface="+mn-ea"/>
                <a:cs typeface="+mn-cs"/>
              </a:rPr>
              <a:t>Разбор логов может потребовать больше времени, чем ручной прогон тестов</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Стоимость инструмента для автоматизации – в случае если используется лицензионное ПО, его стоимость может быть достаточно высока. Свободно распространяемые инструменты как правило отличаются более скромным функционалом и меньшим удобством работы.</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Повторяемость – все написанные тесты всегда будут выполняться однообразно. Это одновременно является и недостатком, так как тестировщик, выполняя тест вручную, может обратить внимание на некоторые детали и, проведя несколько дополнительных операций, найти дефект. Скрипт этого сделать не может.</a:t>
            </a:r>
            <a:endParaRPr lang="en-US" sz="1200" b="0" i="0" kern="1200" dirty="0" smtClean="0">
              <a:solidFill>
                <a:schemeClr val="tx1"/>
              </a:solidFill>
              <a:effectLst/>
              <a:latin typeface="+mn-lt"/>
              <a:ea typeface="+mn-ea"/>
              <a:cs typeface="+mn-cs"/>
            </a:endParaRPr>
          </a:p>
          <a:p>
            <a:pPr marL="568325"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Автоматика проверяет только то, что запрограммировано</a:t>
            </a:r>
            <a:endParaRPr lang="en-US" dirty="0" smtClean="0"/>
          </a:p>
          <a:p>
            <a:pPr marL="568325"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Тестирование нестабильного приложения вызывает частые падения</a:t>
            </a:r>
            <a:endParaRPr lang="en-US" dirty="0" smtClean="0"/>
          </a:p>
          <a:p>
            <a:pPr marL="568325"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Автоматика чувствительная к среде исполнения</a:t>
            </a:r>
            <a:endParaRPr lang="en-US" dirty="0" smtClean="0"/>
          </a:p>
          <a:p>
            <a:pPr marL="1025525" lvl="2" indent="-342900">
              <a:buFont typeface="Arial" panose="020B0604020202020204" pitchFamily="34" charset="0"/>
              <a:buChar char="•"/>
            </a:pPr>
            <a:r>
              <a:rPr lang="ru-RU" dirty="0" smtClean="0"/>
              <a:t>Системные процессы</a:t>
            </a:r>
            <a:r>
              <a:rPr lang="en-US" dirty="0" smtClean="0"/>
              <a:t>, </a:t>
            </a:r>
            <a:r>
              <a:rPr lang="ru-RU" dirty="0" smtClean="0"/>
              <a:t>незакрытые файлы, недоступность сетевых ресурсов</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Пропуск мелких ошибок - автоматический скрипт может пропускать мелкие ошибки на проверку которых он не запрограммирован. Это могут быть неточности в позиционировании окон, ошибки в надписях, которые не проверяются, ошибки контролов и форм с которыми не осуществляется взаимодействие во время выполнения скрипта.</a:t>
            </a:r>
            <a:endParaRPr lang="en-US" sz="1200" b="0" i="0" kern="1200" dirty="0" smtClean="0">
              <a:solidFill>
                <a:schemeClr val="tx1"/>
              </a:solidFill>
              <a:effectLst/>
              <a:latin typeface="+mn-lt"/>
              <a:ea typeface="+mn-ea"/>
              <a:cs typeface="+mn-cs"/>
            </a:endParaRPr>
          </a:p>
          <a:p>
            <a:pPr marL="568325" lvl="1" indent="-342900">
              <a:buFont typeface="Arial" panose="020B0604020202020204" pitchFamily="34" charset="0"/>
              <a:buChar char="•"/>
            </a:pPr>
            <a:r>
              <a:rPr lang="ru-RU" dirty="0" smtClean="0"/>
              <a:t>Пропущенные ошибки могли бы быть обнаружены, если бы тест выполнялся вручную</a:t>
            </a:r>
            <a:endParaRPr lang="en-US" dirty="0" smtClean="0"/>
          </a:p>
          <a:p>
            <a:pPr marL="568325" lvl="1" indent="-342900">
              <a:buFont typeface="Arial" panose="020B0604020202020204" pitchFamily="34" charset="0"/>
              <a:buChar char="•"/>
            </a:pPr>
            <a:endParaRPr lang="ru-RU" dirty="0" smtClean="0"/>
          </a:p>
        </p:txBody>
      </p:sp>
      <p:sp>
        <p:nvSpPr>
          <p:cNvPr id="4" name="Slide Number Placeholder 3"/>
          <p:cNvSpPr>
            <a:spLocks noGrp="1"/>
          </p:cNvSpPr>
          <p:nvPr>
            <p:ph type="sldNum" sz="quarter" idx="10"/>
          </p:nvPr>
        </p:nvSpPr>
        <p:spPr/>
        <p:txBody>
          <a:bodyPr/>
          <a:lstStyle/>
          <a:p>
            <a:fld id="{42277326-9455-4806-8298-A357DB7C4A55}" type="slidenum">
              <a:rPr lang="ru-RU" smtClean="0"/>
              <a:t>5</a:t>
            </a:fld>
            <a:endParaRPr lang="ru-RU" dirty="0"/>
          </a:p>
        </p:txBody>
      </p:sp>
    </p:spTree>
    <p:extLst>
      <p:ext uri="{BB962C8B-B14F-4D97-AF65-F5344CB8AC3E}">
        <p14:creationId xmlns:p14="http://schemas.microsoft.com/office/powerpoint/2010/main" val="2111701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smtClean="0"/>
              <a:t>Уровень модульного тестирования (Unit Test layer)</a:t>
            </a:r>
          </a:p>
          <a:p>
            <a:r>
              <a:rPr lang="ru-RU" dirty="0" smtClean="0">
                <a:effectLst/>
              </a:rPr>
              <a:t>Под автоматизированными тестами на этом уровне понимаются компонентные</a:t>
            </a:r>
            <a:r>
              <a:rPr lang="ru-RU" baseline="0" dirty="0" smtClean="0">
                <a:effectLst/>
              </a:rPr>
              <a:t> модульные тесты </a:t>
            </a:r>
            <a:r>
              <a:rPr lang="ru-RU" dirty="0" smtClean="0">
                <a:effectLst/>
              </a:rPr>
              <a:t>написанные разработчиками. Тестировщикам никто не запрещает писать такие тесты, которые будут проверять код, конечно же, если их квалификация позволяет это. Наличие подобных тестов на ранних стадиях проекта, а также постоянное их пополнение новыми тестами, проверяющими «баг фиксы», убережет проект от многих серьезных проблем.</a:t>
            </a:r>
          </a:p>
          <a:p>
            <a:r>
              <a:rPr lang="ru-RU" b="1" dirty="0" smtClean="0"/>
              <a:t>Уровень функционального тестирование (Functional Test Layer non-</a:t>
            </a:r>
            <a:r>
              <a:rPr lang="en-US" b="1" dirty="0" smtClean="0"/>
              <a:t>UI</a:t>
            </a:r>
            <a:r>
              <a:rPr lang="ru-RU" b="1" dirty="0" smtClean="0"/>
              <a:t>)</a:t>
            </a:r>
          </a:p>
          <a:p>
            <a:r>
              <a:rPr lang="ru-RU" dirty="0" smtClean="0">
                <a:effectLst/>
              </a:rPr>
              <a:t>Как правило не всю бизнес логику приложения можно протестировать через GUI слой. Это может быть особенностью реализации, которая прячет бизнес логику от пользователей. Именно по этой причине по договоренности с разработчиками, для команды тестирования может быть реализован доступ напрямую к функциональному слою, дающий возможность тестировать непосредственно бизнес логику приложения, минуя пользовательский интерфейс.</a:t>
            </a:r>
          </a:p>
          <a:p>
            <a:r>
              <a:rPr lang="ru-RU" b="1" dirty="0" smtClean="0"/>
              <a:t>Уровень тестирования через пользовательский интерфейс (GUI Test Layer)</a:t>
            </a:r>
          </a:p>
          <a:p>
            <a:r>
              <a:rPr lang="ru-RU" dirty="0" smtClean="0">
                <a:effectLst/>
              </a:rPr>
              <a:t>На данном уровне есть возможность тестировать не только интерфейс пользователя, но также и функциональность, выполняя операции вызывающую бизнес логику приложения. С нашей точки зрения, такого рода сквозные тесты дают больший эффект нежели просто тестирование функционального слоя, так как мы тестируем функциональность, эмулируя действия конечного пользователя, через графический интерфейс.</a:t>
            </a:r>
          </a:p>
          <a:p>
            <a:r>
              <a:rPr lang="ru-RU" dirty="0" smtClean="0"/>
              <a:t/>
            </a:r>
            <a:br>
              <a:rPr lang="ru-RU" dirty="0" smtClean="0"/>
            </a:br>
            <a:r>
              <a:rPr lang="ru-RU" dirty="0" smtClean="0"/>
              <a:t/>
            </a:r>
            <a:br>
              <a:rPr lang="ru-RU" dirty="0" smtClean="0"/>
            </a:br>
            <a:endParaRPr lang="en-US" dirty="0"/>
          </a:p>
        </p:txBody>
      </p:sp>
      <p:sp>
        <p:nvSpPr>
          <p:cNvPr id="4" name="Slide Number Placeholder 3"/>
          <p:cNvSpPr>
            <a:spLocks noGrp="1"/>
          </p:cNvSpPr>
          <p:nvPr>
            <p:ph type="sldNum" sz="quarter" idx="10"/>
          </p:nvPr>
        </p:nvSpPr>
        <p:spPr/>
        <p:txBody>
          <a:bodyPr/>
          <a:lstStyle/>
          <a:p>
            <a:fld id="{42277326-9455-4806-8298-A357DB7C4A55}" type="slidenum">
              <a:rPr lang="ru-RU" smtClean="0"/>
              <a:t>12</a:t>
            </a:fld>
            <a:endParaRPr lang="ru-RU" dirty="0"/>
          </a:p>
        </p:txBody>
      </p:sp>
    </p:spTree>
    <p:extLst>
      <p:ext uri="{BB962C8B-B14F-4D97-AF65-F5344CB8AC3E}">
        <p14:creationId xmlns:p14="http://schemas.microsoft.com/office/powerpoint/2010/main" val="363201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Каркасы выполнения тестов (test execution frameworks). В рамках такого каркаса тесты запускаются как исполнимые модули или оформляются как программы, использующие API каркаса для мониторинга их работы. Помимо автоматизации запуска тестов часто предоставляются возможности по оценке того, выполнился тест успешно или нет, и дополнительные библиотеки для организации проверок в тестах и сброса трассировочной информации. Наиболее известными инструментами такого типа являются инструменты для автоматизации модульного тестирования семейства xUnit.</a:t>
            </a:r>
            <a:r>
              <a:rPr lang="ru-RU"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Инструменты управления информацией о тестах (test management tools).</a:t>
            </a:r>
            <a:r>
              <a:rPr lang="ru-RU" baseline="0" dirty="0" smtClean="0"/>
              <a:t> </a:t>
            </a:r>
            <a:r>
              <a:rPr lang="ru-RU" dirty="0" smtClean="0"/>
              <a:t>Эти инструменты собирают данные о тестах и их связях с другими артефактами разработки, предоставляя доступ к ней тестировщикам, инженерам по качеству, руководству проектов. </a:t>
            </a:r>
          </a:p>
          <a:p>
            <a:endParaRPr lang="ru-RU" dirty="0" smtClean="0"/>
          </a:p>
          <a:p>
            <a:r>
              <a:rPr lang="ru-RU" dirty="0" smtClean="0"/>
              <a:t>Инструменты сбора данных о тестовом покрытии (test coverage tools). Такие инструменты позволяют измерять достигнутое при тестировании покрытие кода, обычно по критериям покрытия инструкций и/или ветвлений. </a:t>
            </a:r>
          </a:p>
          <a:p>
            <a:endParaRPr lang="ru-RU" dirty="0" smtClean="0"/>
          </a:p>
          <a:p>
            <a:r>
              <a:rPr lang="ru-RU" dirty="0" smtClean="0"/>
              <a:t>Инструменты генерации тестовых данных (test input generators). Такие инструменты, в свою очередь, разбиваются на следующие группы. </a:t>
            </a:r>
          </a:p>
          <a:p>
            <a:r>
              <a:rPr lang="ru-RU" dirty="0" smtClean="0"/>
              <a:t>	Вероятностные генераторы используют генерацию псевдослучайных данных. </a:t>
            </a:r>
          </a:p>
          <a:p>
            <a:r>
              <a:rPr lang="ru-RU" dirty="0" smtClean="0"/>
              <a:t>	Комбинаторные генераторы используют комбинаторные техники создания тестов, чаще всего основанные на построении покрывающих наборов (covering arrays)</a:t>
            </a:r>
          </a:p>
          <a:p>
            <a:r>
              <a:rPr lang="ru-RU" dirty="0" smtClean="0"/>
              <a:t>	Генераторы сложных данных, в виде заполнений баз данных, XML- документов или текстов на языках, описываемых некоторыми грамматиками.  </a:t>
            </a:r>
          </a:p>
          <a:p>
            <a:endParaRPr lang="ru-RU" dirty="0" smtClean="0"/>
          </a:p>
          <a:p>
            <a:r>
              <a:rPr lang="ru-RU" dirty="0" smtClean="0"/>
              <a:t>Инструменты доступа к специализированным интерфейсам позволяют работать с этими интерфейсами в тестах с помощью обращений к программному интерфейсу. </a:t>
            </a:r>
          </a:p>
          <a:p>
            <a:r>
              <a:rPr lang="ru-RU" dirty="0" smtClean="0"/>
              <a:t>	Инструменты тестирования пользовательского интерфейса (GUI testing tools). Такие инструменты чаще всего основаны на записи действий пользователя (заполнения полей форм, нажатия кнопок, выбора пунктов меню и пр.) и возможности их воспроизведения. Обычно поддерживаются также возможности изменения редактирования выполнения тестов, записываемых на определенных языках, и использования различных данных в качестве заполнения полей. Эти инструменты обычно нацелены на проверку работы интерфейсов определенного типа — Windows GUI, GUI библиотек KDE или Gnome для Linux, WebUI. </a:t>
            </a:r>
          </a:p>
          <a:p>
            <a:r>
              <a:rPr lang="ru-RU" dirty="0" smtClean="0"/>
              <a:t>	Специализированные инструменты тестирования протоколов предоставляют поддержку работы через программный интерфейс с определенными телекоммуникационными или прикладными протоколами, а также часто и проверку корректности обмена сообщениями в их рамках. </a:t>
            </a:r>
          </a:p>
          <a:p>
            <a:endParaRPr lang="ru-RU" dirty="0" smtClean="0"/>
          </a:p>
          <a:p>
            <a:r>
              <a:rPr lang="ru-RU" dirty="0" smtClean="0"/>
              <a:t>Инструменты автоматизации построения тестов на основе моделей позволяют автоматизировать выбор тестовых ситуаций, создание оракулов и оценку полноты тестирования. Многие используемые на практике инструменты сочетают в себе функции нескольких из указанных типов, поскольку тестировщикам обычно удобнее пользоваться одним инструментом, чем несколькими.</a:t>
            </a:r>
            <a:endParaRPr lang="en-US" dirty="0"/>
          </a:p>
        </p:txBody>
      </p:sp>
      <p:sp>
        <p:nvSpPr>
          <p:cNvPr id="4" name="Slide Number Placeholder 3"/>
          <p:cNvSpPr>
            <a:spLocks noGrp="1"/>
          </p:cNvSpPr>
          <p:nvPr>
            <p:ph type="sldNum" sz="quarter" idx="10"/>
          </p:nvPr>
        </p:nvSpPr>
        <p:spPr/>
        <p:txBody>
          <a:bodyPr/>
          <a:lstStyle/>
          <a:p>
            <a:fld id="{42277326-9455-4806-8298-A357DB7C4A55}" type="slidenum">
              <a:rPr lang="ru-RU" smtClean="0"/>
              <a:t>13</a:t>
            </a:fld>
            <a:endParaRPr lang="ru-RU" dirty="0"/>
          </a:p>
        </p:txBody>
      </p:sp>
    </p:spTree>
    <p:extLst>
      <p:ext uri="{BB962C8B-B14F-4D97-AF65-F5344CB8AC3E}">
        <p14:creationId xmlns:p14="http://schemas.microsoft.com/office/powerpoint/2010/main" val="213826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281191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2626190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ru-RU" sz="1200" dirty="0" smtClean="0"/>
              <a:t>введение и использование метрик необходимо для улучшения контроля над процессом разработки, а в частности над процессом тестирования.</a:t>
            </a:r>
          </a:p>
          <a:p>
            <a:pPr>
              <a:lnSpc>
                <a:spcPct val="80000"/>
              </a:lnSpc>
            </a:pPr>
            <a:r>
              <a:rPr lang="ru-RU" sz="1200" b="1" i="0" kern="1200" dirty="0" smtClean="0">
                <a:solidFill>
                  <a:schemeClr val="tx1"/>
                </a:solidFill>
                <a:effectLst/>
                <a:latin typeface="+mn-lt"/>
                <a:ea typeface="+mn-ea"/>
                <a:cs typeface="+mn-cs"/>
              </a:rPr>
              <a:t>Цель контроля тестирования состоит в получении обратной связи и визуализации процесса тестирования</a:t>
            </a:r>
            <a:r>
              <a:rPr lang="ru-RU" sz="1200" b="0" i="0" kern="1200" dirty="0" smtClean="0">
                <a:solidFill>
                  <a:schemeClr val="tx1"/>
                </a:solidFill>
                <a:effectLst/>
                <a:latin typeface="+mn-lt"/>
                <a:ea typeface="+mn-ea"/>
                <a:cs typeface="+mn-cs"/>
              </a:rPr>
              <a:t>. Необходимую для контроля информацию собирают (как в ручную, так и автоматически) и используют для оценки состояния и принятия решений, таких как покрытие (например, покрытие требований или кода тестами) или критерии выхода (например, критерии окончания тестирования). Метрики, также могут быть использованы для оценки прогресса выполнения запланированных работ и освоения бюджета</a:t>
            </a: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3632036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2/23/2016</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5" name="Freeform 4"/>
          <p:cNvSpPr/>
          <p:nvPr/>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dirty="0"/>
          </a:p>
        </p:txBody>
      </p:sp>
      <p:cxnSp>
        <p:nvCxnSpPr>
          <p:cNvPr id="8" name="Straight Connector 7"/>
          <p:cNvCxnSpPr/>
          <p:nvPr/>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1D8BD707-D9CF-40AE-B4C6-C98DA3205C09}" type="datetimeFigureOut">
              <a:rPr lang="en-US" smtClean="0"/>
              <a:pPr/>
              <a:t>2/23/2016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B6F15528-21DE-4FAA-801E-634DDDAF4B2B}"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470739" y="2961596"/>
            <a:ext cx="7686686" cy="1470025"/>
          </a:xfrm>
        </p:spPr>
        <p:txBody>
          <a:bodyPr anchor="ctr"/>
          <a:lstStyle/>
          <a:p>
            <a:r>
              <a:rPr lang="ru-RU" dirty="0" smtClean="0">
                <a:latin typeface="Verdana" panose="020B0604030504040204" pitchFamily="34" charset="0"/>
                <a:cs typeface="Verdana" panose="020B0604030504040204" pitchFamily="34" charset="0"/>
              </a:rPr>
              <a:t>Тема </a:t>
            </a:r>
            <a:r>
              <a:rPr lang="ru-RU" dirty="0">
                <a:latin typeface="Verdana" panose="020B0604030504040204" pitchFamily="34" charset="0"/>
                <a:cs typeface="Verdana" panose="020B0604030504040204" pitchFamily="34" charset="0"/>
              </a:rPr>
              <a:t>7</a:t>
            </a:r>
            <a:r>
              <a:rPr lang="ru-RU" dirty="0" smtClean="0">
                <a:latin typeface="Verdana" panose="020B0604030504040204" pitchFamily="34" charset="0"/>
                <a:cs typeface="Verdana" panose="020B0604030504040204" pitchFamily="34" charset="0"/>
              </a:rPr>
              <a:t>:</a:t>
            </a:r>
            <a:r>
              <a:rPr lang="en-US" dirty="0" smtClean="0">
                <a:latin typeface="Verdana" panose="020B0604030504040204" pitchFamily="34" charset="0"/>
                <a:cs typeface="Verdana" panose="020B0604030504040204" pitchFamily="34" charset="0"/>
              </a:rPr>
              <a:t> </a:t>
            </a:r>
            <a:r>
              <a:rPr lang="ru-RU" dirty="0" smtClean="0">
                <a:latin typeface="Verdana" panose="020B0604030504040204" pitchFamily="34" charset="0"/>
                <a:cs typeface="Verdana" panose="020B0604030504040204" pitchFamily="34" charset="0"/>
              </a:rPr>
              <a:t>Автоматизация </a:t>
            </a:r>
            <a:r>
              <a:rPr lang="ru-RU" dirty="0">
                <a:latin typeface="Verdana" panose="020B0604030504040204" pitchFamily="34" charset="0"/>
                <a:cs typeface="Verdana" panose="020B0604030504040204" pitchFamily="34" charset="0"/>
              </a:rPr>
              <a:t>и </a:t>
            </a:r>
            <a:r>
              <a:rPr lang="ru-RU" dirty="0" smtClean="0">
                <a:latin typeface="Verdana" panose="020B0604030504040204" pitchFamily="34" charset="0"/>
                <a:cs typeface="Verdana" panose="020B0604030504040204" pitchFamily="34" charset="0"/>
              </a:rPr>
              <a:t>оценка </a:t>
            </a:r>
            <a:r>
              <a:rPr lang="ru-RU" dirty="0">
                <a:latin typeface="Verdana" panose="020B0604030504040204" pitchFamily="34" charset="0"/>
                <a:cs typeface="Verdana" panose="020B0604030504040204" pitchFamily="34" charset="0"/>
              </a:rPr>
              <a:t>качества тестирования</a:t>
            </a:r>
            <a:endParaRPr lang="ru-RU" dirty="0">
              <a:latin typeface="Verdana" panose="020B0604030504040204" pitchFamily="34" charset="0"/>
              <a:ea typeface="Verdana" panose="020B0604030504040204" pitchFamily="34" charset="0"/>
              <a:cs typeface="Verdana" panose="020B0604030504040204" pitchFamily="34" charset="0"/>
            </a:endParaRPr>
          </a:p>
        </p:txBody>
      </p:sp>
      <p:sp>
        <p:nvSpPr>
          <p:cNvPr id="8" name="Subtitle 4"/>
          <p:cNvSpPr txBox="1">
            <a:spLocks/>
          </p:cNvSpPr>
          <p:nvPr/>
        </p:nvSpPr>
        <p:spPr>
          <a:xfrm>
            <a:off x="455612" y="4660257"/>
            <a:ext cx="6554787" cy="76575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1600" b="0" kern="1200" baseline="0">
                <a:solidFill>
                  <a:schemeClr val="bg1"/>
                </a:solidFill>
                <a:latin typeface="Neo Sans Intel Medium"/>
                <a:ea typeface="+mn-ea"/>
                <a:cs typeface="Neo Sans Intel Medium"/>
              </a:defRPr>
            </a:lvl1pPr>
            <a:lvl2pPr marL="457200" indent="0" algn="ctr" defTabSz="457200" rtl="0" eaLnBrk="1" latinLnBrk="0" hangingPunct="1">
              <a:spcBef>
                <a:spcPts val="1200"/>
              </a:spcBef>
              <a:buFont typeface="Wingdings" charset="2"/>
              <a:buNone/>
              <a:defRPr sz="1800" kern="1200" baseline="0">
                <a:solidFill>
                  <a:schemeClr val="tx1">
                    <a:tint val="75000"/>
                  </a:schemeClr>
                </a:solidFill>
                <a:latin typeface="Neo Sans Intel"/>
                <a:ea typeface="+mn-ea"/>
                <a:cs typeface="Neo Sans Intel Medium"/>
              </a:defRPr>
            </a:lvl2pPr>
            <a:lvl3pPr marL="914400" indent="0" algn="ctr" defTabSz="457200" rtl="0" eaLnBrk="1" latinLnBrk="0" hangingPunct="1">
              <a:spcBef>
                <a:spcPts val="800"/>
              </a:spcBef>
              <a:buFont typeface="Wingdings" charset="2"/>
              <a:buNone/>
              <a:defRPr sz="1800" kern="1200">
                <a:solidFill>
                  <a:schemeClr val="tx1">
                    <a:tint val="75000"/>
                  </a:schemeClr>
                </a:solidFill>
                <a:latin typeface="Neo Sans Intel"/>
                <a:ea typeface="+mn-ea"/>
                <a:cs typeface="Neo Sans Intel"/>
              </a:defRPr>
            </a:lvl3pPr>
            <a:lvl4pPr marL="1371600" indent="0" algn="ctr" defTabSz="457200" rtl="0" eaLnBrk="1" latinLnBrk="0" hangingPunct="1">
              <a:spcBef>
                <a:spcPct val="20000"/>
              </a:spcBef>
              <a:buFont typeface="Arial"/>
              <a:buNone/>
              <a:defRPr sz="1600" kern="1200">
                <a:solidFill>
                  <a:schemeClr val="tx1">
                    <a:tint val="75000"/>
                  </a:schemeClr>
                </a:solidFill>
                <a:latin typeface="Neo Sans Intel"/>
                <a:ea typeface="+mn-ea"/>
                <a:cs typeface="Neo Sans Intel"/>
              </a:defRPr>
            </a:lvl4pPr>
            <a:lvl5pPr marL="1828800" indent="0" algn="ctr" defTabSz="457200" rtl="0" eaLnBrk="1" latinLnBrk="0" hangingPunct="1">
              <a:spcBef>
                <a:spcPct val="20000"/>
              </a:spcBef>
              <a:buFont typeface="Arial"/>
              <a:buNone/>
              <a:defRPr sz="1400" kern="1200">
                <a:solidFill>
                  <a:schemeClr val="tx1">
                    <a:tint val="75000"/>
                  </a:schemeClr>
                </a:solidFill>
                <a:latin typeface="Neo Sans Intel"/>
                <a:ea typeface="+mn-ea"/>
                <a:cs typeface="Neo Sans Inte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ru-RU" dirty="0" smtClean="0"/>
              <a:t>Боциев А.Я., </a:t>
            </a:r>
            <a:r>
              <a:rPr lang="ru-RU" dirty="0" err="1" smtClean="0"/>
              <a:t>Виценко</a:t>
            </a:r>
            <a:r>
              <a:rPr lang="ru-RU" dirty="0" smtClean="0"/>
              <a:t> А.Ю., Крюков А.К., Моренов О.А</a:t>
            </a:r>
            <a:r>
              <a:rPr lang="en-US" dirty="0" smtClean="0"/>
              <a:t>.</a:t>
            </a:r>
            <a:r>
              <a:rPr lang="ru-RU" dirty="0" smtClean="0"/>
              <a:t>, Пряхин И.В., Семенов Д.С</a:t>
            </a:r>
            <a:r>
              <a:rPr lang="en-US" dirty="0" smtClean="0"/>
              <a:t>.</a:t>
            </a:r>
            <a:r>
              <a:rPr lang="ru-RU" dirty="0" smtClean="0"/>
              <a:t>, Чиликин Е.В</a:t>
            </a:r>
            <a:r>
              <a:rPr lang="ru-RU" dirty="0" smtClean="0"/>
              <a:t>., Генералова Е.С.</a:t>
            </a:r>
            <a:endParaRPr lang="ru-RU"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Intel</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86132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Где автоматизация невыгодна</a:t>
            </a:r>
            <a:endParaRPr lang="ru-RU" sz="3200" dirty="0"/>
          </a:p>
        </p:txBody>
      </p:sp>
      <p:sp>
        <p:nvSpPr>
          <p:cNvPr id="3" name="Content Placeholder 2"/>
          <p:cNvSpPr>
            <a:spLocks noGrp="1"/>
          </p:cNvSpPr>
          <p:nvPr>
            <p:ph idx="1"/>
          </p:nvPr>
        </p:nvSpPr>
        <p:spPr>
          <a:xfrm>
            <a:off x="457200" y="1143000"/>
            <a:ext cx="8229600" cy="5410200"/>
          </a:xfrm>
        </p:spPr>
        <p:txBody>
          <a:bodyPr>
            <a:normAutofit/>
          </a:bodyPr>
          <a:lstStyle/>
          <a:p>
            <a:pPr marL="342900" indent="-342900">
              <a:spcBef>
                <a:spcPts val="1800"/>
              </a:spcBef>
              <a:buFont typeface="Arial" panose="020B0604020202020204" pitchFamily="34" charset="0"/>
              <a:buChar char="•"/>
            </a:pPr>
            <a:r>
              <a:rPr lang="ru-RU" dirty="0" smtClean="0"/>
              <a:t>Сложность </a:t>
            </a:r>
            <a:r>
              <a:rPr lang="ru-RU" dirty="0"/>
              <a:t>проверки:</a:t>
            </a:r>
          </a:p>
          <a:p>
            <a:pPr marL="568325" lvl="1" indent="-342900">
              <a:buFont typeface="Arial" panose="020B0604020202020204" pitchFamily="34" charset="0"/>
              <a:buChar char="•"/>
            </a:pPr>
            <a:r>
              <a:rPr lang="ru-RU" dirty="0"/>
              <a:t>Тестирование прототипа</a:t>
            </a:r>
          </a:p>
          <a:p>
            <a:pPr marL="568325" lvl="1" indent="-342900">
              <a:buFont typeface="Arial" panose="020B0604020202020204" pitchFamily="34" charset="0"/>
              <a:buChar char="•"/>
            </a:pPr>
            <a:r>
              <a:rPr lang="ru-RU" dirty="0"/>
              <a:t>Картинки, видео, печать, </a:t>
            </a:r>
            <a:r>
              <a:rPr lang="ru-RU" dirty="0" smtClean="0"/>
              <a:t>usability</a:t>
            </a:r>
            <a:endParaRPr lang="ru-RU" dirty="0"/>
          </a:p>
          <a:p>
            <a:pPr marL="568325" lvl="1" indent="-342900">
              <a:buFont typeface="Arial" panose="020B0604020202020204" pitchFamily="34" charset="0"/>
              <a:buChar char="•"/>
            </a:pPr>
            <a:r>
              <a:rPr lang="ru-RU" dirty="0"/>
              <a:t>Проверка семантики в документации и интерфейсах</a:t>
            </a:r>
          </a:p>
          <a:p>
            <a:pPr marL="342900" indent="-342900">
              <a:spcBef>
                <a:spcPts val="1800"/>
              </a:spcBef>
              <a:buFont typeface="Arial" panose="020B0604020202020204" pitchFamily="34" charset="0"/>
              <a:buChar char="•"/>
            </a:pPr>
            <a:r>
              <a:rPr lang="ru-RU" dirty="0"/>
              <a:t>Сложность </a:t>
            </a:r>
            <a:r>
              <a:rPr lang="ru-RU" dirty="0" smtClean="0"/>
              <a:t>написания</a:t>
            </a:r>
            <a:endParaRPr lang="ru-RU" dirty="0"/>
          </a:p>
          <a:p>
            <a:pPr marL="342900" indent="-342900">
              <a:spcBef>
                <a:spcPts val="1800"/>
              </a:spcBef>
              <a:buFont typeface="Arial" panose="020B0604020202020204" pitchFamily="34" charset="0"/>
              <a:buChar char="•"/>
            </a:pPr>
            <a:r>
              <a:rPr lang="ru-RU" dirty="0" smtClean="0"/>
              <a:t>Специфические </a:t>
            </a:r>
            <a:r>
              <a:rPr lang="ru-RU" dirty="0"/>
              <a:t>условия:</a:t>
            </a:r>
          </a:p>
          <a:p>
            <a:pPr marL="568325" lvl="1" indent="-342900">
              <a:buFont typeface="Arial" panose="020B0604020202020204" pitchFamily="34" charset="0"/>
              <a:buChar char="•"/>
            </a:pPr>
            <a:r>
              <a:rPr lang="ru-RU" dirty="0"/>
              <a:t>Автоматический тест отличает повторяемость, но может требоваться вариативность</a:t>
            </a:r>
          </a:p>
          <a:p>
            <a:pPr marL="568325" lvl="1" indent="-342900">
              <a:buFont typeface="Arial" panose="020B0604020202020204" pitchFamily="34" charset="0"/>
              <a:buChar char="•"/>
            </a:pPr>
            <a:r>
              <a:rPr lang="ru-RU" dirty="0"/>
              <a:t>Автоматика не может выполняться ночью, так как лаборатория обесточивается в целях безопаности</a:t>
            </a:r>
          </a:p>
          <a:p>
            <a:pPr marL="342900" indent="-342900">
              <a:spcBef>
                <a:spcPts val="1800"/>
              </a:spcBef>
              <a:buFont typeface="Arial" panose="020B0604020202020204" pitchFamily="34" charset="0"/>
              <a:buChar char="•"/>
            </a:pPr>
            <a:r>
              <a:rPr lang="ru-RU" dirty="0" smtClean="0"/>
              <a:t>Частое следствие – </a:t>
            </a:r>
            <a:r>
              <a:rPr lang="ru-RU" dirty="0"/>
              <a:t>даже автоматизированный тест все равно придется выполнять вручную.</a:t>
            </a:r>
          </a:p>
        </p:txBody>
      </p:sp>
    </p:spTree>
    <p:extLst>
      <p:ext uri="{BB962C8B-B14F-4D97-AF65-F5344CB8AC3E}">
        <p14:creationId xmlns:p14="http://schemas.microsoft.com/office/powerpoint/2010/main" val="1470621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b="1" dirty="0" smtClean="0">
                <a:latin typeface="Verdana" panose="020B0604030504040204" pitchFamily="34" charset="0"/>
                <a:ea typeface="Verdana" panose="020B0604030504040204" pitchFamily="34" charset="0"/>
                <a:cs typeface="Verdana" panose="020B0604030504040204" pitchFamily="34" charset="0"/>
              </a:rPr>
              <a:t>Практика</a:t>
            </a:r>
            <a:endParaRPr lang="ru-RU"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pPr marL="342900" indent="-342900">
              <a:buFont typeface="Arial" panose="020B0604020202020204" pitchFamily="34" charset="0"/>
              <a:buChar char="•"/>
            </a:pPr>
            <a:r>
              <a:rPr lang="ru-RU" dirty="0"/>
              <a:t>Снижение рисков:</a:t>
            </a:r>
          </a:p>
          <a:p>
            <a:pPr marL="568325" lvl="1" indent="-342900">
              <a:buFont typeface="Arial" panose="020B0604020202020204" pitchFamily="34" charset="0"/>
              <a:buChar char="•"/>
            </a:pPr>
            <a:r>
              <a:rPr lang="ru-RU" dirty="0"/>
              <a:t>На одной платформе тесты идут вручную, на остальных 10 – на автомате</a:t>
            </a:r>
          </a:p>
          <a:p>
            <a:pPr marL="568325" lvl="1" indent="-342900">
              <a:buFont typeface="Arial" panose="020B0604020202020204" pitchFamily="34" charset="0"/>
              <a:buChar char="•"/>
            </a:pPr>
            <a:r>
              <a:rPr lang="ru-RU" dirty="0"/>
              <a:t>Проверка правильности автоматики на уже оттестированных пакетах</a:t>
            </a:r>
          </a:p>
          <a:p>
            <a:pPr marL="568325" lvl="1" indent="-342900">
              <a:buFont typeface="Arial" panose="020B0604020202020204" pitchFamily="34" charset="0"/>
              <a:buChar char="•"/>
            </a:pPr>
            <a:r>
              <a:rPr lang="ru-RU" dirty="0"/>
              <a:t>Падение одного теста не должно приводить к падению автоматики</a:t>
            </a:r>
          </a:p>
          <a:p>
            <a:pPr marL="568325" lvl="1" indent="-342900">
              <a:buFont typeface="Arial" panose="020B0604020202020204" pitchFamily="34" charset="0"/>
              <a:buChar char="•"/>
            </a:pPr>
            <a:r>
              <a:rPr lang="ru-RU" dirty="0"/>
              <a:t>Необходим временной запас до окончания тестирования (rerun, анализ...)</a:t>
            </a:r>
          </a:p>
          <a:p>
            <a:pPr marL="342900" indent="-342900">
              <a:spcBef>
                <a:spcPts val="1800"/>
              </a:spcBef>
              <a:buFont typeface="Arial" panose="020B0604020202020204" pitchFamily="34" charset="0"/>
              <a:buChar char="•"/>
            </a:pPr>
            <a:r>
              <a:rPr lang="ru-RU" dirty="0" smtClean="0"/>
              <a:t>Ручное </a:t>
            </a:r>
            <a:r>
              <a:rPr lang="ru-RU" dirty="0"/>
              <a:t>и автоматическое тестирование должны дополнять одно другое но:</a:t>
            </a:r>
          </a:p>
          <a:p>
            <a:pPr marL="568325" lvl="1" indent="-342900">
              <a:buFont typeface="Arial" panose="020B0604020202020204" pitchFamily="34" charset="0"/>
              <a:buChar char="•"/>
            </a:pPr>
            <a:r>
              <a:rPr lang="ru-RU" dirty="0"/>
              <a:t>Следует избегать необходимости ручного ввода между фазами автоматики</a:t>
            </a:r>
          </a:p>
          <a:p>
            <a:pPr marL="342900" indent="-342900">
              <a:spcBef>
                <a:spcPts val="1800"/>
              </a:spcBef>
              <a:buFont typeface="Arial" panose="020B0604020202020204" pitchFamily="34" charset="0"/>
              <a:buChar char="•"/>
            </a:pPr>
            <a:r>
              <a:rPr lang="ru-RU" dirty="0" smtClean="0"/>
              <a:t>Не </a:t>
            </a:r>
            <a:r>
              <a:rPr lang="ru-RU" dirty="0"/>
              <a:t>всегда достаточно автоматизировать только исполнение тестов</a:t>
            </a:r>
          </a:p>
          <a:p>
            <a:pPr marL="568325" lvl="1" indent="-342900">
              <a:buFont typeface="Arial" panose="020B0604020202020204" pitchFamily="34" charset="0"/>
              <a:buChar char="•"/>
            </a:pPr>
            <a:r>
              <a:rPr lang="ru-RU" dirty="0"/>
              <a:t>Установка окружения, подготовка инфраструктуры</a:t>
            </a:r>
          </a:p>
          <a:p>
            <a:pPr marL="568325" lvl="1" indent="-342900">
              <a:buFont typeface="Arial" panose="020B0604020202020204" pitchFamily="34" charset="0"/>
              <a:buChar char="•"/>
            </a:pPr>
            <a:r>
              <a:rPr lang="ru-RU" dirty="0"/>
              <a:t>Очистка «мусора» после теста</a:t>
            </a:r>
          </a:p>
          <a:p>
            <a:pPr marL="342900" indent="-342900">
              <a:spcBef>
                <a:spcPts val="1800"/>
              </a:spcBef>
              <a:buFont typeface="Arial" panose="020B0604020202020204" pitchFamily="34" charset="0"/>
              <a:buChar char="•"/>
            </a:pPr>
            <a:r>
              <a:rPr lang="ru-RU" dirty="0"/>
              <a:t>Автоматика тестирования – часть более крупной системы (билд, упаковка)</a:t>
            </a:r>
          </a:p>
        </p:txBody>
      </p:sp>
    </p:spTree>
    <p:extLst>
      <p:ext uri="{BB962C8B-B14F-4D97-AF65-F5344CB8AC3E}">
        <p14:creationId xmlns:p14="http://schemas.microsoft.com/office/powerpoint/2010/main" val="3325243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smtClean="0">
                <a:latin typeface="Verdana" panose="020B0604030504040204" pitchFamily="34" charset="0"/>
                <a:ea typeface="Verdana" panose="020B0604030504040204" pitchFamily="34" charset="0"/>
                <a:cs typeface="Verdana" panose="020B0604030504040204" pitchFamily="34" charset="0"/>
              </a:rPr>
              <a:t>Уровни автоматизации тестирования</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457200" indent="-457200">
              <a:buAutoNum type="arabicPeriod"/>
            </a:pPr>
            <a:r>
              <a:rPr lang="ru-RU" sz="2400" dirty="0" smtClean="0">
                <a:latin typeface="Verdana" panose="020B0604030504040204" pitchFamily="34" charset="0"/>
                <a:ea typeface="Verdana" panose="020B0604030504040204" pitchFamily="34" charset="0"/>
                <a:cs typeface="Verdana" panose="020B0604030504040204" pitchFamily="34" charset="0"/>
              </a:rPr>
              <a:t>Модульное тестирование. </a:t>
            </a:r>
            <a:r>
              <a:rPr lang="en-US" sz="2400" dirty="0" smtClean="0">
                <a:latin typeface="Verdana" panose="020B0604030504040204" pitchFamily="34" charset="0"/>
                <a:ea typeface="Verdana" panose="020B0604030504040204" pitchFamily="34" charset="0"/>
                <a:cs typeface="Verdana" panose="020B0604030504040204" pitchFamily="34" charset="0"/>
              </a:rPr>
              <a:t>Unit</a:t>
            </a:r>
          </a:p>
          <a:p>
            <a:pPr marL="457200" indent="-457200">
              <a:buAutoNum type="arabicPeriod"/>
            </a:pPr>
            <a:r>
              <a:rPr lang="ru-RU" sz="2400" dirty="0" smtClean="0">
                <a:latin typeface="Verdana" panose="020B0604030504040204" pitchFamily="34" charset="0"/>
                <a:ea typeface="Verdana" panose="020B0604030504040204" pitchFamily="34" charset="0"/>
                <a:cs typeface="Verdana" panose="020B0604030504040204" pitchFamily="34" charset="0"/>
              </a:rPr>
              <a:t>Функциональное тестирование</a:t>
            </a:r>
          </a:p>
          <a:p>
            <a:pPr marL="457200" indent="-457200">
              <a:buAutoNum type="arabicPeriod"/>
            </a:pPr>
            <a:r>
              <a:rPr lang="ru-RU" sz="2400" dirty="0" smtClean="0">
                <a:latin typeface="Verdana" panose="020B0604030504040204" pitchFamily="34" charset="0"/>
                <a:ea typeface="Verdana" panose="020B0604030504040204" pitchFamily="34" charset="0"/>
                <a:cs typeface="Verdana" panose="020B0604030504040204" pitchFamily="34" charset="0"/>
              </a:rPr>
              <a:t>Тестирование через </a:t>
            </a:r>
            <a:r>
              <a:rPr lang="en-US" sz="2400" dirty="0" smtClean="0">
                <a:latin typeface="Verdana" panose="020B0604030504040204" pitchFamily="34" charset="0"/>
                <a:ea typeface="Verdana" panose="020B0604030504040204" pitchFamily="34" charset="0"/>
                <a:cs typeface="Verdana" panose="020B0604030504040204" pitchFamily="34" charset="0"/>
              </a:rPr>
              <a:t>GUI</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1025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b="1" dirty="0" smtClean="0">
                <a:latin typeface="Verdana" panose="020B0604030504040204" pitchFamily="34" charset="0"/>
                <a:ea typeface="Verdana" panose="020B0604030504040204" pitchFamily="34" charset="0"/>
                <a:cs typeface="Verdana" panose="020B0604030504040204" pitchFamily="34" charset="0"/>
              </a:rPr>
              <a:t>Инструменты автоматизации</a:t>
            </a:r>
            <a:endParaRPr lang="ru-RU"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295400"/>
            <a:ext cx="8229600" cy="4929931"/>
          </a:xfrm>
        </p:spPr>
        <p:txBody>
          <a:bodyPr>
            <a:normAutofit/>
          </a:bodyPr>
          <a:lstStyle/>
          <a:p>
            <a:pPr marL="342900" indent="-342900">
              <a:spcBef>
                <a:spcPts val="2400"/>
              </a:spcBef>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Каркасы выполнения тестов </a:t>
            </a:r>
            <a:endParaRPr lang="ru-RU" dirty="0">
              <a:latin typeface="Verdana" panose="020B0604030504040204" pitchFamily="34" charset="0"/>
              <a:ea typeface="Verdana" panose="020B0604030504040204" pitchFamily="34" charset="0"/>
              <a:cs typeface="Verdana" panose="020B0604030504040204" pitchFamily="34" charset="0"/>
            </a:endParaRPr>
          </a:p>
          <a:p>
            <a:pPr marL="342900" indent="-342900">
              <a:spcBef>
                <a:spcPts val="2400"/>
              </a:spcBef>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Инструменты управления информацией о </a:t>
            </a:r>
            <a:r>
              <a:rPr lang="ru-RU" dirty="0" smtClean="0">
                <a:latin typeface="Verdana" panose="020B0604030504040204" pitchFamily="34" charset="0"/>
                <a:ea typeface="Verdana" panose="020B0604030504040204" pitchFamily="34" charset="0"/>
                <a:cs typeface="Verdana" panose="020B0604030504040204" pitchFamily="34" charset="0"/>
              </a:rPr>
              <a:t>тестах</a:t>
            </a:r>
          </a:p>
          <a:p>
            <a:pPr marL="342900" indent="-342900">
              <a:spcBef>
                <a:spcPts val="2400"/>
              </a:spcBef>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Инструменты сбора данных о тестовом </a:t>
            </a:r>
            <a:r>
              <a:rPr lang="ru-RU" dirty="0" smtClean="0">
                <a:latin typeface="Verdana" panose="020B0604030504040204" pitchFamily="34" charset="0"/>
                <a:ea typeface="Verdana" panose="020B0604030504040204" pitchFamily="34" charset="0"/>
                <a:cs typeface="Verdana" panose="020B0604030504040204" pitchFamily="34" charset="0"/>
              </a:rPr>
              <a:t>покрытии</a:t>
            </a:r>
          </a:p>
          <a:p>
            <a:pPr marL="342900" indent="-342900">
              <a:spcBef>
                <a:spcPts val="2400"/>
              </a:spcBef>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Инструменты генерации тестовых </a:t>
            </a:r>
            <a:r>
              <a:rPr lang="ru-RU" dirty="0" smtClean="0">
                <a:latin typeface="Verdana" panose="020B0604030504040204" pitchFamily="34" charset="0"/>
                <a:ea typeface="Verdana" panose="020B0604030504040204" pitchFamily="34" charset="0"/>
                <a:cs typeface="Verdana" panose="020B0604030504040204" pitchFamily="34" charset="0"/>
              </a:rPr>
              <a:t>данных</a:t>
            </a:r>
          </a:p>
          <a:p>
            <a:pPr marL="342900" indent="-342900">
              <a:spcBef>
                <a:spcPts val="2400"/>
              </a:spcBef>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Инструменты доступа к специализированным </a:t>
            </a:r>
            <a:r>
              <a:rPr lang="ru-RU" dirty="0" smtClean="0">
                <a:latin typeface="Verdana" panose="020B0604030504040204" pitchFamily="34" charset="0"/>
                <a:ea typeface="Verdana" panose="020B0604030504040204" pitchFamily="34" charset="0"/>
                <a:cs typeface="Verdana" panose="020B0604030504040204" pitchFamily="34" charset="0"/>
              </a:rPr>
              <a:t>интерфейсам</a:t>
            </a:r>
          </a:p>
          <a:p>
            <a:pPr marL="342900" indent="-342900">
              <a:spcBef>
                <a:spcPts val="2400"/>
              </a:spcBef>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Инструменты автоматизации построения тестов на основе моделей</a:t>
            </a:r>
            <a:endParaRPr lang="ru-RU"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4693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b="1" dirty="0" smtClean="0">
                <a:latin typeface="Verdana" panose="020B0604030504040204" pitchFamily="34" charset="0"/>
                <a:ea typeface="Verdana" panose="020B0604030504040204" pitchFamily="34" charset="0"/>
                <a:cs typeface="Verdana" panose="020B0604030504040204" pitchFamily="34" charset="0"/>
              </a:rPr>
              <a:t>Примеры средств </a:t>
            </a:r>
            <a:r>
              <a:rPr lang="ru-RU" sz="3200" b="1" dirty="0" smtClean="0">
                <a:latin typeface="Verdana" panose="020B0604030504040204" pitchFamily="34" charset="0"/>
                <a:ea typeface="Verdana" panose="020B0604030504040204" pitchFamily="34" charset="0"/>
                <a:cs typeface="Verdana" panose="020B0604030504040204" pitchFamily="34" charset="0"/>
              </a:rPr>
              <a:t>автоматизации</a:t>
            </a:r>
            <a:endParaRPr lang="ru-RU"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295400"/>
            <a:ext cx="8229600" cy="4929931"/>
          </a:xfrm>
        </p:spPr>
        <p:txBody>
          <a:bodyPr>
            <a:normAutofit lnSpcReduction="10000"/>
          </a:bodyPr>
          <a:lstStyle/>
          <a:p>
            <a:pPr marL="342900" indent="-342900">
              <a:spcBef>
                <a:spcPts val="2400"/>
              </a:spcBef>
              <a:buFont typeface="Arial" panose="020B0604020202020204" pitchFamily="34" charset="0"/>
              <a:buChar char="•"/>
            </a:pPr>
            <a:r>
              <a:rPr lang="ru-RU" dirty="0"/>
              <a:t>Средства операционной системы:</a:t>
            </a:r>
          </a:p>
          <a:p>
            <a:pPr marL="568325" lvl="1" indent="-342900">
              <a:buFont typeface="Arial" panose="020B0604020202020204" pitchFamily="34" charset="0"/>
              <a:buChar char="•"/>
            </a:pPr>
            <a:r>
              <a:rPr lang="ru-RU" dirty="0"/>
              <a:t>BAT</a:t>
            </a:r>
          </a:p>
          <a:p>
            <a:pPr marL="568325" lvl="1" indent="-342900">
              <a:buFont typeface="Arial" panose="020B0604020202020204" pitchFamily="34" charset="0"/>
              <a:buChar char="•"/>
            </a:pPr>
            <a:r>
              <a:rPr lang="en-US" dirty="0"/>
              <a:t>Windows Scripting </a:t>
            </a:r>
            <a:r>
              <a:rPr lang="en-US" dirty="0" smtClean="0"/>
              <a:t>Host</a:t>
            </a:r>
            <a:endParaRPr lang="ru-RU" dirty="0" smtClean="0"/>
          </a:p>
          <a:p>
            <a:pPr marL="568325" lvl="1" indent="-342900">
              <a:buFont typeface="Arial" panose="020B0604020202020204" pitchFamily="34" charset="0"/>
              <a:buChar char="•"/>
            </a:pPr>
            <a:r>
              <a:rPr lang="ru-RU" dirty="0" smtClean="0"/>
              <a:t>Shell</a:t>
            </a:r>
            <a:endParaRPr lang="ru-RU" dirty="0"/>
          </a:p>
          <a:p>
            <a:pPr marL="342900" indent="-342900">
              <a:spcBef>
                <a:spcPts val="2400"/>
              </a:spcBef>
              <a:buFont typeface="Arial" panose="020B0604020202020204" pitchFamily="34" charset="0"/>
              <a:buChar char="•"/>
            </a:pPr>
            <a:r>
              <a:rPr lang="ru-RU" dirty="0" smtClean="0"/>
              <a:t>Языки </a:t>
            </a:r>
            <a:r>
              <a:rPr lang="ru-RU" dirty="0"/>
              <a:t>программирования:</a:t>
            </a:r>
          </a:p>
          <a:p>
            <a:pPr marL="568325" lvl="1" indent="-342900">
              <a:buFont typeface="Arial" panose="020B0604020202020204" pitchFamily="34" charset="0"/>
              <a:buChar char="•"/>
            </a:pPr>
            <a:r>
              <a:rPr lang="ru-RU" dirty="0"/>
              <a:t>Python</a:t>
            </a:r>
          </a:p>
          <a:p>
            <a:pPr marL="568325" lvl="1" indent="-342900">
              <a:buFont typeface="Arial" panose="020B0604020202020204" pitchFamily="34" charset="0"/>
              <a:buChar char="•"/>
            </a:pPr>
            <a:r>
              <a:rPr lang="ru-RU" dirty="0"/>
              <a:t>Perl</a:t>
            </a:r>
          </a:p>
          <a:p>
            <a:pPr marL="568325" lvl="1" indent="-342900">
              <a:buFont typeface="Arial" panose="020B0604020202020204" pitchFamily="34" charset="0"/>
              <a:buChar char="•"/>
            </a:pPr>
            <a:r>
              <a:rPr lang="ru-RU" dirty="0"/>
              <a:t>Java/C#</a:t>
            </a:r>
          </a:p>
          <a:p>
            <a:pPr marL="568325" lvl="1" indent="-342900">
              <a:buFont typeface="Arial" panose="020B0604020202020204" pitchFamily="34" charset="0"/>
              <a:buChar char="•"/>
            </a:pPr>
            <a:r>
              <a:rPr lang="ru-RU" dirty="0"/>
              <a:t>и другие</a:t>
            </a:r>
          </a:p>
          <a:p>
            <a:pPr marL="342900" indent="-342900">
              <a:spcBef>
                <a:spcPts val="2400"/>
              </a:spcBef>
              <a:buFont typeface="Arial" panose="020B0604020202020204" pitchFamily="34" charset="0"/>
              <a:buChar char="•"/>
            </a:pPr>
            <a:r>
              <a:rPr lang="ru-RU" dirty="0" smtClean="0"/>
              <a:t>Средства </a:t>
            </a:r>
            <a:r>
              <a:rPr lang="ru-RU" dirty="0"/>
              <a:t>IDE и др.</a:t>
            </a:r>
          </a:p>
          <a:p>
            <a:pPr marL="568325" lvl="1" indent="-342900">
              <a:buFont typeface="Arial" panose="020B0604020202020204" pitchFamily="34" charset="0"/>
              <a:buChar char="•"/>
            </a:pPr>
            <a:r>
              <a:rPr lang="ru-RU" dirty="0"/>
              <a:t>MS-Test</a:t>
            </a:r>
          </a:p>
          <a:p>
            <a:pPr marL="342900" indent="-342900">
              <a:buFont typeface="Arial" panose="020B0604020202020204" pitchFamily="34" charset="0"/>
              <a:buChar char="•"/>
            </a:pPr>
            <a:endParaRPr lang="ru-RU" dirty="0"/>
          </a:p>
        </p:txBody>
      </p:sp>
    </p:spTree>
    <p:extLst>
      <p:ext uri="{BB962C8B-B14F-4D97-AF65-F5344CB8AC3E}">
        <p14:creationId xmlns:p14="http://schemas.microsoft.com/office/powerpoint/2010/main" val="260731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929931"/>
          </a:xfrm>
        </p:spPr>
        <p:txBody>
          <a:bodyPr>
            <a:normAutofit/>
          </a:bodyPr>
          <a:lstStyle/>
          <a:p>
            <a:pPr marL="342900" indent="-342900">
              <a:buFont typeface="Arial" panose="020B0604020202020204" pitchFamily="34" charset="0"/>
              <a:buChar char="•"/>
            </a:pPr>
            <a:r>
              <a:rPr lang="en-US" dirty="0"/>
              <a:t>GUI &amp; Web</a:t>
            </a:r>
          </a:p>
          <a:p>
            <a:pPr marL="568325" lvl="1" indent="-342900">
              <a:buFont typeface="Arial" panose="020B0604020202020204" pitchFamily="34" charset="0"/>
              <a:buChar char="•"/>
            </a:pPr>
            <a:r>
              <a:rPr lang="en-US" dirty="0"/>
              <a:t>AutoIT</a:t>
            </a:r>
          </a:p>
          <a:p>
            <a:pPr marL="568325" lvl="1" indent="-342900">
              <a:buFont typeface="Arial" panose="020B0604020202020204" pitchFamily="34" charset="0"/>
              <a:buChar char="•"/>
            </a:pPr>
            <a:r>
              <a:rPr lang="en-US" dirty="0"/>
              <a:t>Sikuli</a:t>
            </a:r>
          </a:p>
          <a:p>
            <a:pPr marL="568325" lvl="1" indent="-342900">
              <a:buFont typeface="Arial" panose="020B0604020202020204" pitchFamily="34" charset="0"/>
              <a:buChar char="•"/>
            </a:pPr>
            <a:r>
              <a:rPr lang="ru-RU" dirty="0"/>
              <a:t>Модули </a:t>
            </a:r>
            <a:r>
              <a:rPr lang="en-US" dirty="0"/>
              <a:t>Python, Java, C#</a:t>
            </a:r>
          </a:p>
          <a:p>
            <a:pPr marL="568325" lvl="1" indent="-342900">
              <a:buFont typeface="Arial" panose="020B0604020202020204" pitchFamily="34" charset="0"/>
              <a:buChar char="•"/>
            </a:pPr>
            <a:r>
              <a:rPr lang="en-US" dirty="0"/>
              <a:t>Selenium </a:t>
            </a:r>
            <a:r>
              <a:rPr lang="en-US" dirty="0" err="1"/>
              <a:t>WebDriver</a:t>
            </a:r>
            <a:endParaRPr lang="en-US" dirty="0"/>
          </a:p>
          <a:p>
            <a:pPr marL="568325" lvl="1" indent="-342900">
              <a:buFont typeface="Arial" panose="020B0604020202020204" pitchFamily="34" charset="0"/>
              <a:buChar char="•"/>
            </a:pPr>
            <a:r>
              <a:rPr lang="en-US" dirty="0" err="1" smtClean="0"/>
              <a:t>TestComplete</a:t>
            </a:r>
            <a:endParaRPr lang="en-US" dirty="0"/>
          </a:p>
          <a:p>
            <a:pPr marL="568325" lvl="1" indent="-342900">
              <a:buFont typeface="Arial" panose="020B0604020202020204" pitchFamily="34" charset="0"/>
              <a:buChar char="•"/>
            </a:pPr>
            <a:r>
              <a:rPr lang="en-US" dirty="0"/>
              <a:t>IBM Rational Robot</a:t>
            </a:r>
          </a:p>
          <a:p>
            <a:pPr marL="568325" lvl="1" indent="-342900">
              <a:buFont typeface="Arial" panose="020B0604020202020204" pitchFamily="34" charset="0"/>
              <a:buChar char="•"/>
            </a:pPr>
            <a:r>
              <a:rPr lang="en-US" dirty="0"/>
              <a:t>HP QualityCenter</a:t>
            </a:r>
          </a:p>
          <a:p>
            <a:pPr marL="342900" indent="-342900">
              <a:buFont typeface="Arial" panose="020B0604020202020204" pitchFamily="34" charset="0"/>
              <a:buChar char="•"/>
            </a:pPr>
            <a:endParaRPr lang="en-US" dirty="0"/>
          </a:p>
        </p:txBody>
      </p:sp>
      <p:sp>
        <p:nvSpPr>
          <p:cNvPr id="5" name="Title 1"/>
          <p:cNvSpPr txBox="1">
            <a:spLocks/>
          </p:cNvSpPr>
          <p:nvPr/>
        </p:nvSpPr>
        <p:spPr>
          <a:xfrm>
            <a:off x="609600" y="396848"/>
            <a:ext cx="8229600" cy="988746"/>
          </a:xfrm>
          <a:prstGeom prst="rect">
            <a:avLst/>
          </a:prstGeom>
        </p:spPr>
        <p:txBody>
          <a:bodyPr vert="horz" lIns="0" tIns="0" rIns="0" bIns="0" rtlCol="0" anchor="t" anchorCtr="0">
            <a:noAutofit/>
          </a:bodyPr>
          <a:lstStyle>
            <a:lvl1pPr algn="l" defTabSz="457200" rtl="0" eaLnBrk="1" latinLnBrk="0" hangingPunct="1">
              <a:spcBef>
                <a:spcPct val="0"/>
              </a:spcBef>
              <a:buNone/>
              <a:defRPr sz="3600" kern="1200" baseline="0">
                <a:solidFill>
                  <a:schemeClr val="accent1"/>
                </a:solidFill>
                <a:latin typeface="Neo Sans Intel Light"/>
                <a:ea typeface="+mj-ea"/>
                <a:cs typeface="+mj-cs"/>
              </a:defRPr>
            </a:lvl1pPr>
          </a:lstStyle>
          <a:p>
            <a:r>
              <a:rPr lang="ru-RU" sz="3200" b="1" dirty="0" smtClean="0">
                <a:latin typeface="Verdana" panose="020B0604030504040204" pitchFamily="34" charset="0"/>
                <a:ea typeface="Verdana" panose="020B0604030504040204" pitchFamily="34" charset="0"/>
                <a:cs typeface="Verdana" panose="020B0604030504040204" pitchFamily="34" charset="0"/>
              </a:rPr>
              <a:t>Примеры средств автоматизации</a:t>
            </a:r>
            <a:endParaRPr lang="ru-RU" sz="3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22210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917602"/>
          </a:xfrm>
        </p:spPr>
        <p:txBody>
          <a:bodyPr>
            <a:normAutofit/>
          </a:bodyPr>
          <a:lstStyle/>
          <a:p>
            <a:pPr lvl="0"/>
            <a:r>
              <a:rPr lang="ru-RU" sz="3200" b="1" dirty="0">
                <a:latin typeface="Verdana" panose="020B0604030504040204" pitchFamily="34" charset="0"/>
                <a:ea typeface="Verdana" panose="020B0604030504040204" pitchFamily="34" charset="0"/>
                <a:cs typeface="Verdana" panose="020B0604030504040204" pitchFamily="34" charset="0"/>
              </a:rPr>
              <a:t>Оценка </a:t>
            </a:r>
            <a:r>
              <a:rPr lang="ru-RU" sz="3200" b="1" dirty="0" smtClean="0">
                <a:latin typeface="Verdana" panose="020B0604030504040204" pitchFamily="34" charset="0"/>
                <a:ea typeface="Verdana" panose="020B0604030504040204" pitchFamily="34" charset="0"/>
                <a:cs typeface="Verdana" panose="020B0604030504040204" pitchFamily="34" charset="0"/>
              </a:rPr>
              <a:t>качества </a:t>
            </a:r>
            <a:r>
              <a:rPr lang="ru-RU" sz="3200" b="1" dirty="0">
                <a:latin typeface="Verdana" panose="020B0604030504040204" pitchFamily="34" charset="0"/>
                <a:ea typeface="Verdana" panose="020B0604030504040204" pitchFamily="34" charset="0"/>
                <a:cs typeface="Verdana" panose="020B0604030504040204" pitchFamily="34" charset="0"/>
              </a:rPr>
              <a:t>т</a:t>
            </a:r>
            <a:r>
              <a:rPr lang="ru-RU" sz="3200" b="1" dirty="0" smtClean="0">
                <a:latin typeface="Verdana" panose="020B0604030504040204" pitchFamily="34" charset="0"/>
                <a:ea typeface="Verdana" panose="020B0604030504040204" pitchFamily="34" charset="0"/>
                <a:cs typeface="Verdana" panose="020B0604030504040204" pitchFamily="34" charset="0"/>
              </a:rPr>
              <a:t>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sp>
        <p:nvSpPr>
          <p:cNvPr id="6" name="Content Placeholder 2"/>
          <p:cNvSpPr txBox="1">
            <a:spLocks/>
          </p:cNvSpPr>
          <p:nvPr/>
        </p:nvSpPr>
        <p:spPr>
          <a:xfrm>
            <a:off x="420733" y="1314450"/>
            <a:ext cx="8389891" cy="460553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Wingdings" charset="2"/>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Зачем?</a:t>
            </a:r>
          </a:p>
          <a:p>
            <a:pPr marL="346075" lvl="2"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Обратная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связь</a:t>
            </a:r>
          </a:p>
          <a:p>
            <a:pPr marL="346075" lvl="2"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Мотивация участников</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346075" lvl="2"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Улучшение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контроля над процессом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тестирования</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346075" lvl="2" indent="0">
              <a:buFont typeface="Wingdings" charset="2"/>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Оценка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прогресса</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346075" lvl="2" indent="0">
              <a:buFont typeface="Wingdings" charset="2"/>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Взвешенные решения</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79508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9176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Виды </a:t>
            </a:r>
            <a:r>
              <a:rPr lang="ru-RU" sz="3200" b="1" dirty="0" smtClean="0">
                <a:latin typeface="Verdana" panose="020B0604030504040204" pitchFamily="34" charset="0"/>
                <a:ea typeface="Verdana" panose="020B0604030504040204" pitchFamily="34" charset="0"/>
                <a:cs typeface="Verdana" panose="020B0604030504040204" pitchFamily="34" charset="0"/>
              </a:rPr>
              <a:t>оценок</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
        <p:nvSpPr>
          <p:cNvPr id="6" name="Content Placeholder 2"/>
          <p:cNvSpPr txBox="1">
            <a:spLocks/>
          </p:cNvSpPr>
          <p:nvPr/>
        </p:nvSpPr>
        <p:spPr>
          <a:xfrm>
            <a:off x="420733" y="1314450"/>
            <a:ext cx="8389891" cy="460553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Wingdings" charset="2"/>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Измеряемые и субъективные</a:t>
            </a: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Мнение или цифры?</a:t>
            </a: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Финальные и косвенные</a:t>
            </a:r>
            <a:endPar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После выпуска – поздно; до – неточно</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Процессные и результатные</a:t>
            </a:r>
            <a:endPar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346075" lvl="2" indent="0">
              <a:buFont typeface="Wingdings" charset="2"/>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КАК работали и ЧТО сделали</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33245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Метрики</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
        <p:nvSpPr>
          <p:cNvPr id="6" name="Content Placeholder 2"/>
          <p:cNvSpPr txBox="1">
            <a:spLocks/>
          </p:cNvSpPr>
          <p:nvPr/>
        </p:nvSpPr>
        <p:spPr>
          <a:xfrm>
            <a:off x="420733" y="1314450"/>
            <a:ext cx="8389891" cy="460553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r">
              <a:buFont typeface="Wingdings" charset="2"/>
              <a:buNone/>
            </a:pPr>
            <a:r>
              <a:rPr lang="ru-RU" sz="2400" i="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«Нельзя улучшить то, что невозможно измерить»</a:t>
            </a:r>
          </a:p>
          <a:p>
            <a:pPr marL="0" lvl="1" indent="0">
              <a:buNone/>
            </a:pPr>
            <a:endPar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Метрика </a:t>
            </a:r>
            <a:r>
              <a:rPr lang="en-US" sz="2400" dirty="0">
                <a:solidFill>
                  <a:srgbClr val="0071C5"/>
                </a:solidFill>
                <a:latin typeface="Verdana" panose="020B0604030504040204" pitchFamily="34" charset="0"/>
                <a:ea typeface="Verdana" panose="020B0604030504040204" pitchFamily="34" charset="0"/>
                <a:cs typeface="Verdana" panose="020B0604030504040204" pitchFamily="34" charset="0"/>
              </a:rPr>
              <a:t>[ISO 14598</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p>
          <a:p>
            <a:pPr marL="0" lvl="1" indent="0">
              <a:buFont typeface="Wingdings" charset="2"/>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количественный масштаб и метод,</a:t>
            </a:r>
          </a:p>
          <a:p>
            <a:pPr marL="0" lvl="1" indent="0">
              <a:buFont typeface="Wingdings" charset="2"/>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который может использоваться для измерения</a:t>
            </a:r>
          </a:p>
          <a:p>
            <a:pPr marL="0" lvl="1" indent="0">
              <a:buFont typeface="Wingdings" charset="2"/>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Типы метрик</a:t>
            </a:r>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Накопительные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(количество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тестов)</a:t>
            </a:r>
          </a:p>
          <a:p>
            <a:pPr marL="0" lvl="1" indent="0">
              <a:buFont typeface="Wingdings" charset="2"/>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Вычислительные (тестовое покрытие)</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48751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Метрики </a:t>
            </a:r>
            <a:r>
              <a:rPr lang="ru-RU" sz="3200" b="1" dirty="0" smtClean="0">
                <a:latin typeface="Verdana" panose="020B0604030504040204" pitchFamily="34" charset="0"/>
                <a:ea typeface="Verdana" panose="020B0604030504040204" pitchFamily="34" charset="0"/>
                <a:cs typeface="Verdana" panose="020B0604030504040204" pitchFamily="34" charset="0"/>
              </a:rPr>
              <a:t>оценки </a:t>
            </a:r>
            <a:r>
              <a:rPr lang="ru-RU" sz="3200" b="1" dirty="0">
                <a:latin typeface="Verdana" panose="020B0604030504040204" pitchFamily="34" charset="0"/>
                <a:ea typeface="Verdana" panose="020B0604030504040204" pitchFamily="34" charset="0"/>
                <a:cs typeface="Verdana" panose="020B0604030504040204" pitchFamily="34" charset="0"/>
              </a:rPr>
              <a:t>р</a:t>
            </a:r>
            <a:r>
              <a:rPr lang="ru-RU" sz="3200" b="1" dirty="0" smtClean="0">
                <a:latin typeface="Verdana" panose="020B0604030504040204" pitchFamily="34" charset="0"/>
                <a:ea typeface="Verdana" panose="020B0604030504040204" pitchFamily="34" charset="0"/>
                <a:cs typeface="Verdana" panose="020B0604030504040204" pitchFamily="34" charset="0"/>
              </a:rPr>
              <a:t>езультата</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sp>
        <p:nvSpPr>
          <p:cNvPr id="6" name="Content Placeholder 2"/>
          <p:cNvSpPr txBox="1">
            <a:spLocks/>
          </p:cNvSpPr>
          <p:nvPr/>
        </p:nvSpPr>
        <p:spPr>
          <a:xfrm>
            <a:off x="420733" y="1314450"/>
            <a:ext cx="8389891" cy="460553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Реакция клиентов</a:t>
            </a:r>
          </a:p>
          <a:p>
            <a:pPr marL="0" lvl="1" indent="0">
              <a:buFont typeface="Wingdings" charset="2"/>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Продажи продукта</a:t>
            </a:r>
          </a:p>
          <a:p>
            <a:pPr marL="0" lvl="1" indent="0">
              <a:buFont typeface="Wingdings" charset="2"/>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Отзывы клиентов</a:t>
            </a:r>
          </a:p>
          <a:p>
            <a:pPr marL="0" lvl="1" indent="0">
              <a:buFont typeface="Wingdings" charset="2"/>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пропущенных дефектов на релиз</a:t>
            </a:r>
          </a:p>
          <a:p>
            <a:pPr marL="0" lvl="1" indent="0">
              <a:buFont typeface="Wingdings" charset="2"/>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покупок после ознакомительного периода</a:t>
            </a:r>
          </a:p>
          <a:p>
            <a:pPr marL="0" lvl="1" indent="0">
              <a:buFont typeface="Wingdings" charset="2"/>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Сколько </a:t>
            </a:r>
            <a:r>
              <a:rPr lang="en-US"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hotfix</a:t>
            </a: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-ов на релиз</a:t>
            </a:r>
          </a:p>
          <a:p>
            <a:pPr marL="0" lvl="1" indent="0">
              <a:buFont typeface="Wingdings" charset="2"/>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Затраты на техподдержку</a:t>
            </a:r>
          </a:p>
          <a:p>
            <a:pPr marL="0" lvl="1" indent="0">
              <a:buFont typeface="Wingdings" charset="2"/>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Сроки выпуска</a:t>
            </a:r>
          </a:p>
          <a:p>
            <a:pPr marL="0" lvl="1" indent="0">
              <a:buFont typeface="Wingdings" charset="2"/>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Бюджет релиза</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78475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latin typeface="Verdana" panose="020B0604030504040204" pitchFamily="34" charset="0"/>
                <a:ea typeface="Verdana" panose="020B0604030504040204" pitchFamily="34" charset="0"/>
                <a:cs typeface="Verdana" panose="020B0604030504040204" pitchFamily="34" charset="0"/>
              </a:rPr>
              <a:t>Содержание</a:t>
            </a:r>
            <a:endParaRPr lang="en-US" dirty="0"/>
          </a:p>
        </p:txBody>
      </p:sp>
      <p:sp>
        <p:nvSpPr>
          <p:cNvPr id="3" name="Content Placeholder 2"/>
          <p:cNvSpPr>
            <a:spLocks noGrp="1"/>
          </p:cNvSpPr>
          <p:nvPr>
            <p:ph idx="1"/>
          </p:nvPr>
        </p:nvSpPr>
        <p:spPr>
          <a:xfrm>
            <a:off x="457200" y="1233194"/>
            <a:ext cx="8229600" cy="4992137"/>
          </a:xfrm>
        </p:spPr>
        <p:txBody>
          <a:bodyPr>
            <a:normAutofit fontScale="77500" lnSpcReduction="20000"/>
          </a:bodyPr>
          <a:lstStyle/>
          <a:p>
            <a:r>
              <a:rPr lang="ru-RU" sz="2400" dirty="0" smtClean="0">
                <a:latin typeface="Verdana" panose="020B0604030504040204" pitchFamily="34" charset="0"/>
                <a:ea typeface="Verdana" panose="020B0604030504040204" pitchFamily="34" charset="0"/>
                <a:cs typeface="Verdana" panose="020B0604030504040204" pitchFamily="34" charset="0"/>
              </a:rPr>
              <a:t>Цели автоматизации тестирования</a:t>
            </a:r>
          </a:p>
          <a:p>
            <a:endParaRPr lang="ru-RU" sz="2400" dirty="0">
              <a:latin typeface="Verdana" panose="020B0604030504040204" pitchFamily="34" charset="0"/>
              <a:ea typeface="Verdana" panose="020B0604030504040204" pitchFamily="34" charset="0"/>
              <a:cs typeface="Verdana" panose="020B0604030504040204" pitchFamily="34" charset="0"/>
            </a:endParaRPr>
          </a:p>
          <a:p>
            <a:r>
              <a:rPr lang="ru-RU" sz="2400" dirty="0">
                <a:latin typeface="Verdana" panose="020B0604030504040204" pitchFamily="34" charset="0"/>
                <a:ea typeface="Verdana" panose="020B0604030504040204" pitchFamily="34" charset="0"/>
                <a:cs typeface="Verdana" panose="020B0604030504040204" pitchFamily="34" charset="0"/>
              </a:rPr>
              <a:t>+/- автоматизации </a:t>
            </a:r>
            <a:r>
              <a:rPr lang="ru-RU" sz="2400" dirty="0" smtClean="0">
                <a:latin typeface="Verdana" panose="020B0604030504040204" pitchFamily="34" charset="0"/>
                <a:ea typeface="Verdana" panose="020B0604030504040204" pitchFamily="34" charset="0"/>
                <a:cs typeface="Verdana" panose="020B0604030504040204" pitchFamily="34" charset="0"/>
              </a:rPr>
              <a:t>тестирования</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endParaRPr lang="en-US" sz="2400" dirty="0">
              <a:latin typeface="Verdana" panose="020B0604030504040204" pitchFamily="34" charset="0"/>
              <a:ea typeface="Verdana" panose="020B0604030504040204" pitchFamily="34" charset="0"/>
              <a:cs typeface="Verdana" panose="020B0604030504040204" pitchFamily="34" charset="0"/>
            </a:endParaRPr>
          </a:p>
          <a:p>
            <a:r>
              <a:rPr lang="ru-RU" sz="2400" dirty="0">
                <a:latin typeface="Verdana" panose="020B0604030504040204" pitchFamily="34" charset="0"/>
                <a:ea typeface="Verdana" panose="020B0604030504040204" pitchFamily="34" charset="0"/>
                <a:cs typeface="Verdana" panose="020B0604030504040204" pitchFamily="34" charset="0"/>
              </a:rPr>
              <a:t>Где использовать </a:t>
            </a:r>
            <a:r>
              <a:rPr lang="ru-RU" sz="2400" dirty="0" smtClean="0">
                <a:latin typeface="Verdana" panose="020B0604030504040204" pitchFamily="34" charset="0"/>
                <a:ea typeface="Verdana" panose="020B0604030504040204" pitchFamily="34" charset="0"/>
                <a:cs typeface="Verdana" panose="020B0604030504040204" pitchFamily="34" charset="0"/>
              </a:rPr>
              <a:t>автоматизацию</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endParaRPr lang="en-US" sz="2400" dirty="0">
              <a:latin typeface="Verdana" panose="020B0604030504040204" pitchFamily="34" charset="0"/>
              <a:ea typeface="Verdana" panose="020B0604030504040204" pitchFamily="34" charset="0"/>
              <a:cs typeface="Verdana" panose="020B0604030504040204" pitchFamily="34" charset="0"/>
            </a:endParaRPr>
          </a:p>
          <a:p>
            <a:r>
              <a:rPr lang="ru-RU" sz="2400" dirty="0">
                <a:latin typeface="Verdana" panose="020B0604030504040204" pitchFamily="34" charset="0"/>
                <a:ea typeface="Verdana" panose="020B0604030504040204" pitchFamily="34" charset="0"/>
                <a:cs typeface="Verdana" panose="020B0604030504040204" pitchFamily="34" charset="0"/>
              </a:rPr>
              <a:t>Примеры средств </a:t>
            </a:r>
            <a:r>
              <a:rPr lang="ru-RU" sz="2400" dirty="0" smtClean="0">
                <a:latin typeface="Verdana" panose="020B0604030504040204" pitchFamily="34" charset="0"/>
                <a:ea typeface="Verdana" panose="020B0604030504040204" pitchFamily="34" charset="0"/>
                <a:cs typeface="Verdana" panose="020B0604030504040204" pitchFamily="34" charset="0"/>
              </a:rPr>
              <a:t>автоматизации</a:t>
            </a:r>
          </a:p>
          <a:p>
            <a:endParaRPr lang="ru-RU" sz="2400" dirty="0">
              <a:latin typeface="Verdana" panose="020B0604030504040204" pitchFamily="34" charset="0"/>
              <a:ea typeface="Verdana" panose="020B0604030504040204" pitchFamily="34" charset="0"/>
              <a:cs typeface="Verdana" panose="020B0604030504040204" pitchFamily="34" charset="0"/>
            </a:endParaRPr>
          </a:p>
          <a:p>
            <a:r>
              <a:rPr lang="ru-RU" sz="2400" dirty="0">
                <a:latin typeface="Verdana" panose="020B0604030504040204" pitchFamily="34" charset="0"/>
                <a:ea typeface="Verdana" panose="020B0604030504040204" pitchFamily="34" charset="0"/>
                <a:cs typeface="Verdana" panose="020B0604030504040204" pitchFamily="34" charset="0"/>
              </a:rPr>
              <a:t>Оценка </a:t>
            </a:r>
            <a:r>
              <a:rPr lang="ru-RU" sz="2400" dirty="0" smtClean="0">
                <a:latin typeface="Verdana" panose="020B0604030504040204" pitchFamily="34" charset="0"/>
                <a:ea typeface="Verdana" panose="020B0604030504040204" pitchFamily="34" charset="0"/>
                <a:cs typeface="Verdana" panose="020B0604030504040204" pitchFamily="34" charset="0"/>
              </a:rPr>
              <a:t>качества тестирования</a:t>
            </a:r>
          </a:p>
          <a:p>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0"/>
            <a:r>
              <a:rPr lang="ru-RU" sz="2400" dirty="0">
                <a:latin typeface="Verdana" panose="020B0604030504040204" pitchFamily="34" charset="0"/>
                <a:ea typeface="Verdana" panose="020B0604030504040204" pitchFamily="34" charset="0"/>
                <a:cs typeface="Verdana" panose="020B0604030504040204" pitchFamily="34" charset="0"/>
              </a:rPr>
              <a:t>Метрики</a:t>
            </a:r>
            <a:endParaRPr lang="en-US" sz="2400" dirty="0">
              <a:latin typeface="Verdana" panose="020B0604030504040204" pitchFamily="34" charset="0"/>
              <a:ea typeface="Verdana" panose="020B0604030504040204" pitchFamily="34" charset="0"/>
              <a:cs typeface="Verdana" panose="020B0604030504040204" pitchFamily="34" charset="0"/>
            </a:endParaRPr>
          </a:p>
          <a:p>
            <a:pPr lvl="0"/>
            <a:endParaRPr lang="en-US" sz="2400" dirty="0">
              <a:latin typeface="Verdana" panose="020B0604030504040204" pitchFamily="34" charset="0"/>
              <a:ea typeface="Verdana" panose="020B0604030504040204" pitchFamily="34" charset="0"/>
              <a:cs typeface="Verdana" panose="020B0604030504040204" pitchFamily="34" charset="0"/>
            </a:endParaRPr>
          </a:p>
          <a:p>
            <a:pPr lvl="0"/>
            <a:r>
              <a:rPr lang="ru-RU" sz="2400" dirty="0" smtClean="0">
                <a:latin typeface="Verdana" panose="020B0604030504040204" pitchFamily="34" charset="0"/>
                <a:ea typeface="Verdana" panose="020B0604030504040204" pitchFamily="34" charset="0"/>
                <a:cs typeface="Verdana" panose="020B0604030504040204" pitchFamily="34" charset="0"/>
              </a:rPr>
              <a:t>Ретроспектива</a:t>
            </a:r>
            <a:endParaRPr lang="en-US" sz="2400" dirty="0"/>
          </a:p>
        </p:txBody>
      </p:sp>
    </p:spTree>
    <p:extLst>
      <p:ext uri="{BB962C8B-B14F-4D97-AF65-F5344CB8AC3E}">
        <p14:creationId xmlns:p14="http://schemas.microsoft.com/office/powerpoint/2010/main" val="1842696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Метрики </a:t>
            </a:r>
            <a:r>
              <a:rPr lang="ru-RU" sz="3200" b="1" dirty="0" smtClean="0">
                <a:latin typeface="Verdana" panose="020B0604030504040204" pitchFamily="34" charset="0"/>
                <a:ea typeface="Verdana" panose="020B0604030504040204" pitchFamily="34" charset="0"/>
                <a:cs typeface="Verdana" panose="020B0604030504040204" pitchFamily="34" charset="0"/>
              </a:rPr>
              <a:t>процесса</a:t>
            </a:r>
            <a:r>
              <a:rPr lang="ru-RU" sz="3200" b="1" dirty="0" smtClean="0">
                <a:latin typeface="Verdana" panose="020B0604030504040204" pitchFamily="34" charset="0"/>
                <a:ea typeface="Verdana" panose="020B0604030504040204" pitchFamily="34" charset="0"/>
                <a:cs typeface="Verdana" panose="020B0604030504040204" pitchFamily="34" charset="0"/>
              </a:rPr>
              <a:t>: Дефекты</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
        <p:nvSpPr>
          <p:cNvPr id="6" name="Content Placeholder 2"/>
          <p:cNvSpPr txBox="1">
            <a:spLocks/>
          </p:cNvSpPr>
          <p:nvPr/>
        </p:nvSpPr>
        <p:spPr>
          <a:xfrm>
            <a:off x="420733" y="1019175"/>
            <a:ext cx="8389891" cy="5257800"/>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1"/>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Количество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дефектов</a:t>
            </a:r>
          </a:p>
          <a:p>
            <a:pPr lvl="1"/>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Распределение дефектов по критичности ...</a:t>
            </a:r>
          </a:p>
          <a:p>
            <a:pPr lvl="1"/>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Количество дефектов на 1000 строк кода</a:t>
            </a:r>
          </a:p>
          <a:p>
            <a:pPr lvl="1"/>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Процент</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повторно открытых дефектов</a:t>
            </a:r>
          </a:p>
          <a:p>
            <a:pPr lvl="1"/>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Отношение количества</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отклоненных дефектов к исправленным</a:t>
            </a:r>
          </a:p>
          <a:p>
            <a:pPr marL="0" lvl="1" indent="0">
              <a:buNone/>
            </a:pPr>
            <a:endPar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8948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Метрики </a:t>
            </a:r>
            <a:r>
              <a:rPr lang="ru-RU" sz="3200" b="1" dirty="0" smtClean="0">
                <a:latin typeface="Verdana" panose="020B0604030504040204" pitchFamily="34" charset="0"/>
                <a:ea typeface="Verdana" panose="020B0604030504040204" pitchFamily="34" charset="0"/>
                <a:cs typeface="Verdana" panose="020B0604030504040204" pitchFamily="34" charset="0"/>
              </a:rPr>
              <a:t>процесса</a:t>
            </a:r>
            <a:r>
              <a:rPr lang="en-US" sz="3200" b="1" dirty="0" smtClean="0">
                <a:latin typeface="Verdana" panose="020B0604030504040204" pitchFamily="34" charset="0"/>
                <a:ea typeface="Verdana" panose="020B0604030504040204" pitchFamily="34" charset="0"/>
                <a:cs typeface="Verdana" panose="020B0604030504040204" pitchFamily="34" charset="0"/>
              </a:rPr>
              <a:t>: </a:t>
            </a:r>
            <a:r>
              <a:rPr lang="ru-RU" sz="3200" b="1" dirty="0" smtClean="0">
                <a:latin typeface="Verdana" panose="020B0604030504040204" pitchFamily="34" charset="0"/>
                <a:ea typeface="Verdana" panose="020B0604030504040204" pitchFamily="34" charset="0"/>
                <a:cs typeface="Verdana" panose="020B0604030504040204" pitchFamily="34" charset="0"/>
              </a:rPr>
              <a:t>Тесты</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21</a:t>
            </a:fld>
            <a:endParaRPr lang="en-US" dirty="0"/>
          </a:p>
        </p:txBody>
      </p:sp>
      <p:sp>
        <p:nvSpPr>
          <p:cNvPr id="6" name="Content Placeholder 2"/>
          <p:cNvSpPr txBox="1">
            <a:spLocks/>
          </p:cNvSpPr>
          <p:nvPr/>
        </p:nvSpPr>
        <p:spPr>
          <a:xfrm>
            <a:off x="420733" y="1019175"/>
            <a:ext cx="8389891" cy="5257800"/>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Сколько тестовых сценариев</a:t>
            </a:r>
          </a:p>
          <a:p>
            <a:pPr marL="0" lvl="1" indent="0">
              <a:buNone/>
            </a:pPr>
            <a:r>
              <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выполненных</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успешных</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заблокированных</a:t>
            </a: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Тестовое покрытие</a:t>
            </a:r>
          </a:p>
          <a:p>
            <a:pPr marL="0" lvl="1" indent="0">
              <a:buNone/>
            </a:pPr>
            <a:r>
              <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требований</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кода</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окружений</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на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сборке</a:t>
            </a:r>
            <a:r>
              <a:rPr lang="en-US" sz="2400" dirty="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цикле</a:t>
            </a: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804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Метрики </a:t>
            </a:r>
            <a:r>
              <a:rPr lang="ru-RU" sz="3200" b="1" dirty="0" smtClean="0">
                <a:latin typeface="Verdana" panose="020B0604030504040204" pitchFamily="34" charset="0"/>
                <a:ea typeface="Verdana" panose="020B0604030504040204" pitchFamily="34" charset="0"/>
                <a:cs typeface="Verdana" panose="020B0604030504040204" pitchFamily="34" charset="0"/>
              </a:rPr>
              <a:t>процесса</a:t>
            </a:r>
            <a:r>
              <a:rPr lang="ru-RU" sz="3200" b="1" dirty="0" smtClean="0">
                <a:latin typeface="Verdana" panose="020B0604030504040204" pitchFamily="34" charset="0"/>
                <a:ea typeface="Verdana" panose="020B0604030504040204" pitchFamily="34" charset="0"/>
                <a:cs typeface="Verdana" panose="020B0604030504040204" pitchFamily="34" charset="0"/>
              </a:rPr>
              <a:t>: Скорость</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22</a:t>
            </a:fld>
            <a:endParaRPr lang="en-US" dirty="0"/>
          </a:p>
        </p:txBody>
      </p:sp>
      <p:sp>
        <p:nvSpPr>
          <p:cNvPr id="6" name="Content Placeholder 2"/>
          <p:cNvSpPr txBox="1">
            <a:spLocks/>
          </p:cNvSpPr>
          <p:nvPr/>
        </p:nvSpPr>
        <p:spPr>
          <a:xfrm>
            <a:off x="420733" y="1314450"/>
            <a:ext cx="8389891" cy="460553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Скорость: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машинное время, инженерное время</a:t>
            </a: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1"/>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Скорость тестирования одной сборки</a:t>
            </a:r>
          </a:p>
          <a:p>
            <a:pPr lvl="1"/>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Скорость полного цикла тестирования (запускается не для каждой сборки, а выборочно)</a:t>
            </a:r>
          </a:p>
          <a:p>
            <a:pPr lvl="1"/>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Скорость заведения дефетков (</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time to BTS)</a:t>
            </a:r>
          </a:p>
          <a:p>
            <a:pPr marL="0" lvl="1" indent="0">
              <a:buNone/>
            </a:pPr>
            <a:endPar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7189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«Темная» Сторона </a:t>
            </a:r>
            <a:r>
              <a:rPr lang="ru-RU" sz="3200" b="1" dirty="0" smtClean="0">
                <a:latin typeface="Verdana" panose="020B0604030504040204" pitchFamily="34" charset="0"/>
                <a:ea typeface="Verdana" panose="020B0604030504040204" pitchFamily="34" charset="0"/>
                <a:cs typeface="Verdana" panose="020B0604030504040204" pitchFamily="34" charset="0"/>
              </a:rPr>
              <a:t>метрик</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23</a:t>
            </a:fld>
            <a:endParaRPr lang="en-US" dirty="0"/>
          </a:p>
        </p:txBody>
      </p:sp>
      <p:sp>
        <p:nvSpPr>
          <p:cNvPr id="6" name="Content Placeholder 2"/>
          <p:cNvSpPr txBox="1">
            <a:spLocks/>
          </p:cNvSpPr>
          <p:nvPr/>
        </p:nvSpPr>
        <p:spPr>
          <a:xfrm>
            <a:off x="420733" y="1314450"/>
            <a:ext cx="8389891" cy="460553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Метрики могут как помогать в работе, так и мешать.</a:t>
            </a: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Знайте:</a:t>
            </a: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1"/>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к</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ак собираются и считаются метрики</a:t>
            </a:r>
          </a:p>
          <a:p>
            <a:pPr lvl="1"/>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ч</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то есть индикаторы, и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есть индикаторы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качества</a:t>
            </a:r>
          </a:p>
          <a:p>
            <a:pPr lvl="1"/>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что гонка за показателями приводит к хорошим показателям</a:t>
            </a:r>
          </a:p>
          <a:p>
            <a:pPr marL="0" lvl="1" indent="0">
              <a:buNone/>
            </a:pPr>
            <a:endPar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94413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Субъективные оценки</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24</a:t>
            </a:fld>
            <a:endParaRPr lang="en-US" dirty="0"/>
          </a:p>
        </p:txBody>
      </p:sp>
      <p:sp>
        <p:nvSpPr>
          <p:cNvPr id="6" name="Content Placeholder 2"/>
          <p:cNvSpPr txBox="1">
            <a:spLocks/>
          </p:cNvSpPr>
          <p:nvPr/>
        </p:nvSpPr>
        <p:spPr>
          <a:xfrm>
            <a:off x="420733" y="1314450"/>
            <a:ext cx="8389891" cy="460553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Бизнес-руководство </a:t>
            </a: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Непосредственные исполнители</a:t>
            </a:r>
            <a:endParaRPr lang="en-US"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Инструменты:</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Ретроспектива (</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Post-project</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071C5"/>
                </a:solidFill>
                <a:latin typeface="Verdana" panose="020B0604030504040204" pitchFamily="34" charset="0"/>
                <a:ea typeface="Verdana" panose="020B0604030504040204" pitchFamily="34" charset="0"/>
                <a:cs typeface="Verdana" panose="020B0604030504040204" pitchFamily="34" charset="0"/>
              </a:rPr>
              <a:t>P</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ost-mortem</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en-US"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Опросники</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32767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Ретроспектива</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25</a:t>
            </a:fld>
            <a:endParaRPr lang="en-US" dirty="0"/>
          </a:p>
        </p:txBody>
      </p:sp>
      <p:sp>
        <p:nvSpPr>
          <p:cNvPr id="6" name="Content Placeholder 2"/>
          <p:cNvSpPr txBox="1">
            <a:spLocks/>
          </p:cNvSpPr>
          <p:nvPr/>
        </p:nvSpPr>
        <p:spPr>
          <a:xfrm>
            <a:off x="420733" y="1314450"/>
            <a:ext cx="8389891" cy="460553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Что было хорошо и как сделать так же в будущем?</a:t>
            </a:r>
          </a:p>
          <a:p>
            <a:pPr marL="0" lvl="1" indent="0">
              <a:buNone/>
            </a:pP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Что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было не так, и как этого можно избежать?</a:t>
            </a:r>
          </a:p>
          <a:p>
            <a:pPr marL="0" lvl="1" indent="0">
              <a:buNone/>
            </a:pP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Помогали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ли нам метрики? Они правдивы? Чем дополнить?</a:t>
            </a:r>
          </a:p>
          <a:p>
            <a:pPr marL="0" lvl="1" indent="0">
              <a:buNone/>
            </a:pP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Были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ли непродуктивные затраты времени? Что их вызвало? Как это исправить?</a:t>
            </a:r>
          </a:p>
        </p:txBody>
      </p:sp>
    </p:spTree>
    <p:extLst>
      <p:ext uri="{BB962C8B-B14F-4D97-AF65-F5344CB8AC3E}">
        <p14:creationId xmlns:p14="http://schemas.microsoft.com/office/powerpoint/2010/main" val="3343253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Регулярные </a:t>
            </a:r>
            <a:r>
              <a:rPr lang="ru-RU" sz="3200" b="1" dirty="0" smtClean="0">
                <a:latin typeface="Verdana" panose="020B0604030504040204" pitchFamily="34" charset="0"/>
                <a:ea typeface="Verdana" panose="020B0604030504040204" pitchFamily="34" charset="0"/>
                <a:cs typeface="Verdana" panose="020B0604030504040204" pitchFamily="34" charset="0"/>
              </a:rPr>
              <a:t>опросники</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26</a:t>
            </a:fld>
            <a:endParaRPr lang="en-US" dirty="0"/>
          </a:p>
        </p:txBody>
      </p:sp>
      <p:sp>
        <p:nvSpPr>
          <p:cNvPr id="6" name="Content Placeholder 2"/>
          <p:cNvSpPr txBox="1">
            <a:spLocks/>
          </p:cNvSpPr>
          <p:nvPr/>
        </p:nvSpPr>
        <p:spPr>
          <a:xfrm>
            <a:off x="420733" y="1314450"/>
            <a:ext cx="8389891" cy="460553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22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22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Скрытые проблемы</a:t>
            </a:r>
          </a:p>
          <a:p>
            <a:pPr marL="0" lvl="1" indent="0">
              <a:buNone/>
            </a:pP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Новые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идеи «со стороны»</a:t>
            </a:r>
          </a:p>
          <a:p>
            <a:pPr marL="0" lvl="1" indent="0">
              <a:buNone/>
            </a:pP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Цифровые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шкалы для субъективных оценок</a:t>
            </a:r>
          </a:p>
          <a:p>
            <a:pPr marL="0" lvl="1" indent="0">
              <a:buNone/>
            </a:pP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Отслеживаем прогресс</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38312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67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Verdana" panose="020B0604030504040204" pitchFamily="34" charset="0"/>
                <a:ea typeface="Verdana" panose="020B0604030504040204" pitchFamily="34" charset="0"/>
                <a:cs typeface="Verdana" panose="020B0604030504040204" pitchFamily="34" charset="0"/>
              </a:rPr>
              <a:t>Цели </a:t>
            </a:r>
            <a:r>
              <a:rPr lang="ru-RU" sz="3200" b="1" dirty="0" smtClean="0">
                <a:latin typeface="Verdana" panose="020B0604030504040204" pitchFamily="34" charset="0"/>
                <a:ea typeface="Verdana" panose="020B0604030504040204" pitchFamily="34" charset="0"/>
                <a:cs typeface="Verdana" panose="020B0604030504040204" pitchFamily="34" charset="0"/>
              </a:rPr>
              <a:t>автоматизации</a:t>
            </a:r>
            <a:r>
              <a:rPr lang="en-US" sz="3200" b="1" dirty="0" smtClean="0">
                <a:latin typeface="Verdana" panose="020B0604030504040204" pitchFamily="34" charset="0"/>
                <a:ea typeface="Verdana" panose="020B0604030504040204" pitchFamily="34" charset="0"/>
                <a:cs typeface="Verdana" panose="020B0604030504040204" pitchFamily="34" charset="0"/>
              </a:rPr>
              <a:t> </a:t>
            </a:r>
            <a:r>
              <a:rPr lang="ru-RU" sz="3200" b="1" dirty="0" smtClean="0">
                <a:latin typeface="Verdana" panose="020B0604030504040204" pitchFamily="34" charset="0"/>
                <a:ea typeface="Verdana" panose="020B0604030504040204" pitchFamily="34" charset="0"/>
                <a:cs typeface="Verdana" panose="020B0604030504040204" pitchFamily="34" charset="0"/>
              </a:rPr>
              <a:t>тестирования</a:t>
            </a:r>
            <a:endParaRPr lang="ru-RU"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295400"/>
            <a:ext cx="8229600" cy="4929931"/>
          </a:xfrm>
        </p:spPr>
        <p:txBody>
          <a:bodyPr>
            <a:normAutofit lnSpcReduction="10000"/>
          </a:bodyPr>
          <a:lstStyle/>
          <a:p>
            <a:pPr marL="0" lvl="1" indent="0">
              <a:buNone/>
            </a:pPr>
            <a:endParaRPr lang="ru-RU" sz="2200" b="1" dirty="0" smtClean="0">
              <a:solidFill>
                <a:srgbClr val="0071C5"/>
              </a:solidFill>
              <a:cs typeface="Neo Sans Intel"/>
            </a:endParaRPr>
          </a:p>
          <a:p>
            <a:pPr marL="0" lvl="1" indent="0">
              <a:buNone/>
            </a:pPr>
            <a:r>
              <a:rPr lang="ru-RU" sz="2200" b="1" dirty="0" smtClean="0">
                <a:solidFill>
                  <a:srgbClr val="0071C5"/>
                </a:solidFill>
                <a:cs typeface="Neo Sans Intel"/>
              </a:rPr>
              <a:t>Автоматизация </a:t>
            </a:r>
            <a:r>
              <a:rPr lang="ru-RU" sz="2200" b="1" dirty="0">
                <a:solidFill>
                  <a:srgbClr val="0071C5"/>
                </a:solidFill>
                <a:cs typeface="Neo Sans Intel"/>
              </a:rPr>
              <a:t>тестирования – </a:t>
            </a:r>
            <a:r>
              <a:rPr lang="ru-RU" sz="2200" dirty="0">
                <a:solidFill>
                  <a:srgbClr val="0071C5"/>
                </a:solidFill>
                <a:cs typeface="Neo Sans Intel"/>
              </a:rPr>
              <a:t>процесс автоматической </a:t>
            </a:r>
            <a:r>
              <a:rPr lang="ru-RU" sz="2200" dirty="0">
                <a:solidFill>
                  <a:srgbClr val="0071C5"/>
                </a:solidFill>
                <a:cs typeface="Neo Sans Intel"/>
              </a:rPr>
              <a:t>верификации программного </a:t>
            </a:r>
            <a:r>
              <a:rPr lang="ru-RU" sz="2200" dirty="0">
                <a:solidFill>
                  <a:srgbClr val="0071C5"/>
                </a:solidFill>
                <a:cs typeface="Neo Sans Intel"/>
              </a:rPr>
              <a:t>обеспечения</a:t>
            </a:r>
            <a:r>
              <a:rPr lang="ru-RU" sz="2200" dirty="0" smtClean="0">
                <a:solidFill>
                  <a:srgbClr val="0071C5"/>
                </a:solidFill>
                <a:cs typeface="Neo Sans Intel"/>
              </a:rPr>
              <a:t>.</a:t>
            </a:r>
          </a:p>
          <a:p>
            <a:pPr marL="0" lvl="1" indent="0">
              <a:buNone/>
            </a:pPr>
            <a:r>
              <a:rPr lang="ru-RU" sz="2200" b="1" dirty="0" smtClean="0">
                <a:solidFill>
                  <a:srgbClr val="0071C5"/>
                </a:solidFill>
                <a:cs typeface="Neo Sans Intel"/>
              </a:rPr>
              <a:t>Цели:</a:t>
            </a:r>
            <a:endParaRPr lang="ru-RU" sz="2200" b="1" dirty="0">
              <a:solidFill>
                <a:srgbClr val="0071C5"/>
              </a:solidFill>
              <a:cs typeface="Neo Sans Intel"/>
            </a:endParaRPr>
          </a:p>
          <a:p>
            <a:pPr marL="568325" lvl="1" indent="-342900">
              <a:buFont typeface="Arial" panose="020B0604020202020204" pitchFamily="34" charset="0"/>
              <a:buChar char="•"/>
            </a:pPr>
            <a:r>
              <a:rPr lang="ru-RU" sz="2000" dirty="0">
                <a:latin typeface="Verdana" panose="020B0604030504040204" pitchFamily="34" charset="0"/>
                <a:ea typeface="Verdana" panose="020B0604030504040204" pitchFamily="34" charset="0"/>
                <a:cs typeface="Verdana" panose="020B0604030504040204" pitchFamily="34" charset="0"/>
              </a:rPr>
              <a:t>Повышение </a:t>
            </a:r>
            <a:r>
              <a:rPr lang="ru-RU" sz="2000" dirty="0">
                <a:latin typeface="Verdana" panose="020B0604030504040204" pitchFamily="34" charset="0"/>
                <a:ea typeface="Verdana" panose="020B0604030504040204" pitchFamily="34" charset="0"/>
                <a:cs typeface="Verdana" panose="020B0604030504040204" pitchFamily="34" charset="0"/>
              </a:rPr>
              <a:t>производительности труда</a:t>
            </a:r>
          </a:p>
          <a:p>
            <a:pPr marL="568325" lvl="1" indent="-342900">
              <a:buFont typeface="Arial" panose="020B0604020202020204" pitchFamily="34" charset="0"/>
              <a:buChar char="•"/>
            </a:pPr>
            <a:r>
              <a:rPr lang="ru-RU" sz="2000" dirty="0">
                <a:latin typeface="Verdana" panose="020B0604030504040204" pitchFamily="34" charset="0"/>
                <a:ea typeface="Verdana" panose="020B0604030504040204" pitchFamily="34" charset="0"/>
                <a:cs typeface="Verdana" panose="020B0604030504040204" pitchFamily="34" charset="0"/>
              </a:rPr>
              <a:t>Минимизация человеческого фактора, повышение надежности</a:t>
            </a:r>
          </a:p>
          <a:p>
            <a:pPr marL="568325" lvl="1" indent="-342900">
              <a:buFont typeface="Arial" panose="020B0604020202020204" pitchFamily="34" charset="0"/>
              <a:buChar char="•"/>
            </a:pPr>
            <a:r>
              <a:rPr lang="ru-RU" sz="2000" dirty="0">
                <a:latin typeface="Verdana" panose="020B0604030504040204" pitchFamily="34" charset="0"/>
                <a:ea typeface="Verdana" panose="020B0604030504040204" pitchFamily="34" charset="0"/>
                <a:cs typeface="Verdana" panose="020B0604030504040204" pitchFamily="34" charset="0"/>
              </a:rPr>
              <a:t>Удешевление процессов (более эффективное использование ресурсов)</a:t>
            </a:r>
          </a:p>
          <a:p>
            <a:pPr marL="568325" lvl="1" indent="-342900">
              <a:buFont typeface="Arial" panose="020B0604020202020204" pitchFamily="34" charset="0"/>
              <a:buChar char="•"/>
            </a:pPr>
            <a:r>
              <a:rPr lang="ru-RU" sz="2000" dirty="0">
                <a:latin typeface="Verdana" panose="020B0604030504040204" pitchFamily="34" charset="0"/>
                <a:ea typeface="Verdana" panose="020B0604030504040204" pitchFamily="34" charset="0"/>
                <a:cs typeface="Verdana" panose="020B0604030504040204" pitchFamily="34" charset="0"/>
              </a:rPr>
              <a:t>Повышение скорости разработки</a:t>
            </a:r>
          </a:p>
          <a:p>
            <a:pPr>
              <a:spcBef>
                <a:spcPts val="2400"/>
              </a:spcBef>
            </a:pPr>
            <a:r>
              <a:rPr lang="ru-RU" b="1" dirty="0"/>
              <a:t>Автоматизация тестирования </a:t>
            </a:r>
            <a:r>
              <a:rPr lang="ru-RU" dirty="0"/>
              <a:t>– инвестиции ресурсов с целью экономии большего числа ресурсов в дальнейшем</a:t>
            </a:r>
          </a:p>
          <a:p>
            <a:pPr>
              <a:spcBef>
                <a:spcPts val="2400"/>
              </a:spcBef>
            </a:pPr>
            <a:endParaRPr lang="ru-RU" dirty="0"/>
          </a:p>
        </p:txBody>
      </p:sp>
    </p:spTree>
    <p:extLst>
      <p:ext uri="{BB962C8B-B14F-4D97-AF65-F5344CB8AC3E}">
        <p14:creationId xmlns:p14="http://schemas.microsoft.com/office/powerpoint/2010/main" val="2012732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a:latin typeface="Verdana" panose="020B0604030504040204" pitchFamily="34" charset="0"/>
                <a:ea typeface="Verdana" panose="020B0604030504040204" pitchFamily="34" charset="0"/>
                <a:cs typeface="Verdana" panose="020B0604030504040204" pitchFamily="34" charset="0"/>
              </a:rPr>
              <a:t>Преимущества автоматизации тестирования</a:t>
            </a:r>
            <a:br>
              <a:rPr lang="ru-RU" b="1" dirty="0">
                <a:latin typeface="Verdana" panose="020B0604030504040204" pitchFamily="34" charset="0"/>
                <a:ea typeface="Verdana" panose="020B0604030504040204" pitchFamily="34" charset="0"/>
                <a:cs typeface="Verdana" panose="020B0604030504040204" pitchFamily="34" charset="0"/>
              </a:rPr>
            </a:b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ru-RU" sz="2400" dirty="0" smtClean="0">
                <a:latin typeface="Verdana" panose="020B0604030504040204" pitchFamily="34" charset="0"/>
                <a:ea typeface="Verdana" panose="020B0604030504040204" pitchFamily="34" charset="0"/>
                <a:cs typeface="Verdana" panose="020B0604030504040204" pitchFamily="34" charset="0"/>
              </a:rPr>
              <a:t>Решение проблем </a:t>
            </a:r>
            <a:r>
              <a:rPr lang="ru-RU" sz="2400" dirty="0">
                <a:latin typeface="Verdana" panose="020B0604030504040204" pitchFamily="34" charset="0"/>
                <a:ea typeface="Verdana" panose="020B0604030504040204" pitchFamily="34" charset="0"/>
                <a:cs typeface="Verdana" panose="020B0604030504040204" pitchFamily="34" charset="0"/>
              </a:rPr>
              <a:t>ручного тестирования</a:t>
            </a:r>
          </a:p>
          <a:p>
            <a:pPr marL="568325" lvl="1" indent="-342900">
              <a:buFont typeface="Arial" panose="020B0604020202020204" pitchFamily="34" charset="0"/>
              <a:buChar char="•"/>
            </a:pPr>
            <a:r>
              <a:rPr lang="ru-RU" sz="2000" dirty="0">
                <a:latin typeface="Verdana" panose="020B0604030504040204" pitchFamily="34" charset="0"/>
                <a:ea typeface="Verdana" panose="020B0604030504040204" pitchFamily="34" charset="0"/>
                <a:cs typeface="Verdana" panose="020B0604030504040204" pitchFamily="34" charset="0"/>
              </a:rPr>
              <a:t>Рутина</a:t>
            </a:r>
          </a:p>
          <a:p>
            <a:pPr marL="568325" lvl="1" indent="-342900">
              <a:buFont typeface="Arial" panose="020B0604020202020204" pitchFamily="34" charset="0"/>
              <a:buChar char="•"/>
            </a:pPr>
            <a:r>
              <a:rPr lang="ru-RU" sz="2000" dirty="0">
                <a:latin typeface="Verdana" panose="020B0604030504040204" pitchFamily="34" charset="0"/>
                <a:ea typeface="Verdana" panose="020B0604030504040204" pitchFamily="34" charset="0"/>
                <a:cs typeface="Verdana" panose="020B0604030504040204" pitchFamily="34" charset="0"/>
              </a:rPr>
              <a:t>Человеческий фактор</a:t>
            </a:r>
          </a:p>
          <a:p>
            <a:pPr marL="568325" lvl="1" indent="-342900">
              <a:buFont typeface="Arial" panose="020B0604020202020204" pitchFamily="34" charset="0"/>
              <a:buChar char="•"/>
            </a:pPr>
            <a:r>
              <a:rPr lang="ru-RU" sz="2000" dirty="0" smtClean="0">
                <a:latin typeface="Verdana" panose="020B0604030504040204" pitchFamily="34" charset="0"/>
                <a:ea typeface="Verdana" panose="020B0604030504040204" pitchFamily="34" charset="0"/>
                <a:cs typeface="Verdana" panose="020B0604030504040204" pitchFamily="34" charset="0"/>
              </a:rPr>
              <a:t>Низкая скорость/продуктивность</a:t>
            </a:r>
          </a:p>
          <a:p>
            <a:pPr marL="568325" lvl="1" indent="-342900">
              <a:buFont typeface="Arial" panose="020B0604020202020204" pitchFamily="34" charset="0"/>
              <a:buChar char="•"/>
            </a:pPr>
            <a:r>
              <a:rPr lang="ru-RU" sz="2000" dirty="0" smtClean="0">
                <a:latin typeface="Verdana" panose="020B0604030504040204" pitchFamily="34" charset="0"/>
                <a:ea typeface="Verdana" panose="020B0604030504040204" pitchFamily="34" charset="0"/>
                <a:cs typeface="Verdana" panose="020B0604030504040204" pitchFamily="34" charset="0"/>
              </a:rPr>
              <a:t>Дороговизна</a:t>
            </a:r>
          </a:p>
          <a:p>
            <a:pPr marL="342900" lvl="1" indent="-342900">
              <a:buFont typeface="Arial" panose="020B0604020202020204" pitchFamily="34" charset="0"/>
              <a:buChar char="•"/>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Отчеты о результатах</a:t>
            </a:r>
          </a:p>
          <a:p>
            <a:pPr marL="568325" lvl="1" indent="-342900">
              <a:buFont typeface="Arial" panose="020B0604020202020204" pitchFamily="34" charset="0"/>
              <a:buChar char="•"/>
            </a:pPr>
            <a:r>
              <a:rPr lang="ru-RU" sz="2000" dirty="0">
                <a:latin typeface="Verdana" panose="020B0604030504040204" pitchFamily="34" charset="0"/>
                <a:ea typeface="Verdana" panose="020B0604030504040204" pitchFamily="34" charset="0"/>
                <a:cs typeface="Verdana" panose="020B0604030504040204" pitchFamily="34" charset="0"/>
              </a:rPr>
              <a:t>Отслеживание прогресса (% выполнено)</a:t>
            </a:r>
          </a:p>
          <a:p>
            <a:pPr marL="342900" lvl="1" indent="-342900">
              <a:buFont typeface="Arial" panose="020B0604020202020204" pitchFamily="34" charset="0"/>
              <a:buChar char="•"/>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Выполнение в нерабочее время</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378462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a:latin typeface="Verdana" panose="020B0604030504040204" pitchFamily="34" charset="0"/>
                <a:ea typeface="Verdana" panose="020B0604030504040204" pitchFamily="34" charset="0"/>
                <a:cs typeface="Verdana" panose="020B0604030504040204" pitchFamily="34" charset="0"/>
              </a:rPr>
              <a:t>Недостатки автоматизации тестирования</a:t>
            </a:r>
            <a:r>
              <a:rPr lang="ru-RU" b="1" dirty="0"/>
              <a:t/>
            </a:r>
            <a:br>
              <a:rPr lang="ru-RU" b="1" dirty="0"/>
            </a:br>
            <a:endParaRPr lang="en-US" dirty="0"/>
          </a:p>
        </p:txBody>
      </p:sp>
      <p:sp>
        <p:nvSpPr>
          <p:cNvPr id="3" name="Content Placeholder 2"/>
          <p:cNvSpPr>
            <a:spLocks noGrp="1"/>
          </p:cNvSpPr>
          <p:nvPr>
            <p:ph idx="1"/>
          </p:nvPr>
        </p:nvSpPr>
        <p:spPr/>
        <p:txBody>
          <a:bodyPr>
            <a:noAutofit/>
          </a:bodyPr>
          <a:lstStyle/>
          <a:p>
            <a:pPr marL="342900" indent="-342900">
              <a:buFont typeface="Arial" panose="020B0604020202020204" pitchFamily="34" charset="0"/>
              <a:buChar char="•"/>
            </a:pPr>
            <a:r>
              <a:rPr lang="ru-RU" sz="2000" dirty="0" smtClean="0">
                <a:latin typeface="Verdana" panose="020B0604030504040204" pitchFamily="34" charset="0"/>
                <a:ea typeface="Verdana" panose="020B0604030504040204" pitchFamily="34" charset="0"/>
                <a:cs typeface="Verdana" panose="020B0604030504040204" pitchFamily="34" charset="0"/>
              </a:rPr>
              <a:t>Затраты на разработку и поддержку</a:t>
            </a:r>
            <a:endParaRPr lang="en-US" sz="2000" dirty="0" smtClean="0">
              <a:latin typeface="Verdana" panose="020B0604030504040204" pitchFamily="34" charset="0"/>
              <a:ea typeface="Verdana" panose="020B0604030504040204" pitchFamily="34" charset="0"/>
              <a:cs typeface="Verdana" panose="020B0604030504040204" pitchFamily="34" charset="0"/>
            </a:endParaRPr>
          </a:p>
          <a:p>
            <a:pPr marL="568325" lvl="1" indent="-342900">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Качество автоматики не будет выше, чем качество разработанных </a:t>
            </a:r>
            <a:r>
              <a:rPr lang="ru-RU" dirty="0" smtClean="0">
                <a:latin typeface="Verdana" panose="020B0604030504040204" pitchFamily="34" charset="0"/>
                <a:ea typeface="Verdana" panose="020B0604030504040204" pitchFamily="34" charset="0"/>
                <a:cs typeface="Verdana" panose="020B0604030504040204" pitchFamily="34" charset="0"/>
              </a:rPr>
              <a:t>тестов</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568325" lvl="1" indent="-342900">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Автоматика пишется людьми и не лишена </a:t>
            </a:r>
            <a:r>
              <a:rPr lang="ru-RU" dirty="0">
                <a:latin typeface="Verdana" panose="020B0604030504040204" pitchFamily="34" charset="0"/>
                <a:ea typeface="Verdana" panose="020B0604030504040204" pitchFamily="34" charset="0"/>
                <a:cs typeface="Verdana" panose="020B0604030504040204" pitchFamily="34" charset="0"/>
              </a:rPr>
              <a:t>ошибок</a:t>
            </a:r>
            <a:endParaRPr lang="en-US" dirty="0">
              <a:latin typeface="Verdana" panose="020B0604030504040204" pitchFamily="34" charset="0"/>
              <a:ea typeface="Verdana" panose="020B0604030504040204" pitchFamily="34" charset="0"/>
              <a:cs typeface="Verdana" panose="020B0604030504040204" pitchFamily="34" charset="0"/>
            </a:endParaRPr>
          </a:p>
          <a:p>
            <a:pPr marL="568325" lvl="1" indent="-342900">
              <a:buFont typeface="Arial" panose="020B0604020202020204" pitchFamily="34" charset="0"/>
              <a:buChar char="•"/>
              <a:defRPr/>
            </a:pPr>
            <a:r>
              <a:rPr lang="ru-RU" dirty="0">
                <a:latin typeface="Verdana" panose="020B0604030504040204" pitchFamily="34" charset="0"/>
                <a:ea typeface="Verdana" panose="020B0604030504040204" pitchFamily="34" charset="0"/>
                <a:cs typeface="Verdana" panose="020B0604030504040204" pitchFamily="34" charset="0"/>
              </a:rPr>
              <a:t>Разбор </a:t>
            </a:r>
            <a:r>
              <a:rPr lang="ru-RU" dirty="0" smtClean="0">
                <a:latin typeface="Verdana" panose="020B0604030504040204" pitchFamily="34" charset="0"/>
                <a:ea typeface="Verdana" panose="020B0604030504040204" pitchFamily="34" charset="0"/>
                <a:cs typeface="Verdana" panose="020B0604030504040204" pitchFamily="34" charset="0"/>
              </a:rPr>
              <a:t>логов</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ru-RU" sz="2000" dirty="0" smtClean="0">
                <a:latin typeface="Verdana" panose="020B0604030504040204" pitchFamily="34" charset="0"/>
                <a:ea typeface="Verdana" panose="020B0604030504040204" pitchFamily="34" charset="0"/>
                <a:cs typeface="Verdana" panose="020B0604030504040204" pitchFamily="34" charset="0"/>
              </a:rPr>
              <a:t>Стоимость дополнительного ПО</a:t>
            </a:r>
          </a:p>
          <a:p>
            <a:pPr marL="342900" indent="-342900">
              <a:buFont typeface="Arial" panose="020B0604020202020204" pitchFamily="34" charset="0"/>
              <a:buChar char="•"/>
            </a:pPr>
            <a:r>
              <a:rPr lang="ru-RU" sz="2000" dirty="0" smtClean="0">
                <a:latin typeface="Verdana" panose="020B0604030504040204" pitchFamily="34" charset="0"/>
                <a:ea typeface="Verdana" panose="020B0604030504040204" pitchFamily="34" charset="0"/>
                <a:cs typeface="Verdana" panose="020B0604030504040204" pitchFamily="34" charset="0"/>
              </a:rPr>
              <a:t>Однообразная повторяемость</a:t>
            </a:r>
            <a:endParaRPr lang="en-US" sz="2000" dirty="0" smtClean="0">
              <a:latin typeface="Verdana" panose="020B0604030504040204" pitchFamily="34" charset="0"/>
              <a:ea typeface="Verdana" panose="020B0604030504040204" pitchFamily="34" charset="0"/>
              <a:cs typeface="Verdana" panose="020B0604030504040204" pitchFamily="34" charset="0"/>
            </a:endParaRPr>
          </a:p>
          <a:p>
            <a:pPr marL="568325" lvl="1" indent="-342900">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Тестирование нестабильного приложения вызывает частые </a:t>
            </a:r>
            <a:r>
              <a:rPr lang="ru-RU" dirty="0">
                <a:latin typeface="Verdana" panose="020B0604030504040204" pitchFamily="34" charset="0"/>
                <a:ea typeface="Verdana" panose="020B0604030504040204" pitchFamily="34" charset="0"/>
                <a:cs typeface="Verdana" panose="020B0604030504040204" pitchFamily="34" charset="0"/>
              </a:rPr>
              <a:t>падения</a:t>
            </a:r>
            <a:endParaRPr lang="en-US" dirty="0">
              <a:latin typeface="Verdana" panose="020B0604030504040204" pitchFamily="34" charset="0"/>
              <a:ea typeface="Verdana" panose="020B0604030504040204" pitchFamily="34" charset="0"/>
              <a:cs typeface="Verdana" panose="020B0604030504040204" pitchFamily="34" charset="0"/>
            </a:endParaRPr>
          </a:p>
          <a:p>
            <a:pPr marL="568325" lvl="1" indent="-342900">
              <a:buFont typeface="Arial" panose="020B0604020202020204" pitchFamily="34" charset="0"/>
              <a:buChar char="•"/>
            </a:pPr>
            <a:r>
              <a:rPr lang="ru-RU" dirty="0">
                <a:latin typeface="Verdana" panose="020B0604030504040204" pitchFamily="34" charset="0"/>
                <a:ea typeface="Verdana" panose="020B0604030504040204" pitchFamily="34" charset="0"/>
                <a:cs typeface="Verdana" panose="020B0604030504040204" pitchFamily="34" charset="0"/>
              </a:rPr>
              <a:t>Автоматика чувствительная к среде </a:t>
            </a:r>
            <a:r>
              <a:rPr lang="ru-RU" dirty="0">
                <a:latin typeface="Verdana" panose="020B0604030504040204" pitchFamily="34" charset="0"/>
                <a:ea typeface="Verdana" panose="020B0604030504040204" pitchFamily="34" charset="0"/>
                <a:cs typeface="Verdana" panose="020B0604030504040204" pitchFamily="34" charset="0"/>
              </a:rPr>
              <a:t>исполнения</a:t>
            </a:r>
          </a:p>
          <a:p>
            <a:pPr marL="342900" indent="-342900">
              <a:buFont typeface="Arial" panose="020B0604020202020204" pitchFamily="34" charset="0"/>
              <a:buChar char="•"/>
            </a:pPr>
            <a:r>
              <a:rPr lang="ru-RU" sz="2000" dirty="0" smtClean="0">
                <a:latin typeface="Verdana" panose="020B0604030504040204" pitchFamily="34" charset="0"/>
                <a:ea typeface="Verdana" panose="020B0604030504040204" pitchFamily="34" charset="0"/>
                <a:cs typeface="Verdana" panose="020B0604030504040204" pitchFamily="34" charset="0"/>
              </a:rPr>
              <a:t>«Не внимательность»</a:t>
            </a:r>
          </a:p>
        </p:txBody>
      </p:sp>
    </p:spTree>
    <p:extLst>
      <p:ext uri="{BB962C8B-B14F-4D97-AF65-F5344CB8AC3E}">
        <p14:creationId xmlns:p14="http://schemas.microsoft.com/office/powerpoint/2010/main" val="219505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smtClean="0">
                <a:latin typeface="Verdana" panose="020B0604030504040204" pitchFamily="34" charset="0"/>
                <a:ea typeface="Verdana" panose="020B0604030504040204" pitchFamily="34" charset="0"/>
                <a:cs typeface="Verdana" panose="020B0604030504040204" pitchFamily="34" charset="0"/>
              </a:rPr>
              <a:t>Целесообразность автоматизации тестирования</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ru-RU" sz="3200" dirty="0" smtClean="0">
                <a:latin typeface="Verdana" panose="020B0604030504040204" pitchFamily="34" charset="0"/>
                <a:ea typeface="Verdana" panose="020B0604030504040204" pitchFamily="34" charset="0"/>
                <a:cs typeface="Verdana" panose="020B0604030504040204" pitchFamily="34" charset="0"/>
              </a:rPr>
              <a:t>Вопросы: </a:t>
            </a:r>
            <a:endParaRPr lang="en-US" sz="3200" dirty="0">
              <a:latin typeface="Verdana" panose="020B0604030504040204" pitchFamily="34" charset="0"/>
              <a:ea typeface="Verdana" panose="020B0604030504040204" pitchFamily="34" charset="0"/>
              <a:cs typeface="Verdana" panose="020B0604030504040204" pitchFamily="34" charset="0"/>
            </a:endParaRPr>
          </a:p>
          <a:p>
            <a:pPr marL="342900" lvl="1" indent="-342900">
              <a:buFont typeface="+mj-lt"/>
              <a:buAutoNum type="arabicPeriod"/>
            </a:pPr>
            <a:r>
              <a:rPr lang="ru-RU" sz="2800" dirty="0">
                <a:latin typeface="Verdana" panose="020B0604030504040204" pitchFamily="34" charset="0"/>
                <a:ea typeface="Verdana" panose="020B0604030504040204" pitchFamily="34" charset="0"/>
                <a:cs typeface="Verdana" panose="020B0604030504040204" pitchFamily="34" charset="0"/>
              </a:rPr>
              <a:t>Устраняются ли проблемы автоматизацией?</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342900" lvl="1" indent="-342900">
              <a:buFont typeface="+mj-lt"/>
              <a:buAutoNum type="arabicPeriod"/>
            </a:pPr>
            <a:r>
              <a:rPr lang="ru-RU" sz="2800" dirty="0">
                <a:latin typeface="Verdana" panose="020B0604030504040204" pitchFamily="34" charset="0"/>
                <a:ea typeface="Verdana" panose="020B0604030504040204" pitchFamily="34" charset="0"/>
                <a:cs typeface="Verdana" panose="020B0604030504040204" pitchFamily="34" charset="0"/>
              </a:rPr>
              <a:t>Перевешивают ли преимущества?</a:t>
            </a:r>
          </a:p>
          <a:p>
            <a:pPr marL="342900" indent="-34290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212230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b="1" dirty="0" smtClean="0">
                <a:latin typeface="Verdana" panose="020B0604030504040204" pitchFamily="34" charset="0"/>
                <a:ea typeface="Verdana" panose="020B0604030504040204" pitchFamily="34" charset="0"/>
                <a:cs typeface="Verdana" panose="020B0604030504040204" pitchFamily="34" charset="0"/>
              </a:rPr>
              <a:t>Где использовать </a:t>
            </a:r>
            <a:r>
              <a:rPr lang="ru-RU" sz="3200" b="1" dirty="0" smtClean="0">
                <a:latin typeface="Verdana" panose="020B0604030504040204" pitchFamily="34" charset="0"/>
                <a:ea typeface="Verdana" panose="020B0604030504040204" pitchFamily="34" charset="0"/>
                <a:cs typeface="Verdana" panose="020B0604030504040204" pitchFamily="34" charset="0"/>
              </a:rPr>
              <a:t>автоматизацию</a:t>
            </a:r>
            <a:endParaRPr lang="ru-RU"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143000"/>
            <a:ext cx="8382000" cy="5715000"/>
          </a:xfrm>
        </p:spPr>
        <p:txBody>
          <a:bodyPr>
            <a:normAutofit/>
          </a:bodyPr>
          <a:lstStyle/>
          <a:p>
            <a:pPr marL="342900" indent="-342900">
              <a:spcBef>
                <a:spcPts val="2400"/>
              </a:spcBef>
              <a:buFont typeface="Arial" panose="020B0604020202020204" pitchFamily="34" charset="0"/>
              <a:buChar char="•"/>
            </a:pPr>
            <a:r>
              <a:rPr lang="ru-RU" dirty="0"/>
              <a:t>Максимальное повышение производительности труда:</a:t>
            </a:r>
          </a:p>
          <a:p>
            <a:pPr marL="568325" lvl="1" indent="-342900">
              <a:buFont typeface="Arial" panose="020B0604020202020204" pitchFamily="34" charset="0"/>
              <a:buChar char="•"/>
            </a:pPr>
            <a:r>
              <a:rPr lang="ru-RU" dirty="0"/>
              <a:t>Частое выполнение однотипного набора тестов (регрессионное тестирование, smoke-тестирование)</a:t>
            </a:r>
          </a:p>
          <a:p>
            <a:pPr marL="568325" lvl="1" indent="-342900">
              <a:buFont typeface="Arial" panose="020B0604020202020204" pitchFamily="34" charset="0"/>
              <a:buChar char="•"/>
            </a:pPr>
            <a:r>
              <a:rPr lang="ru-RU" dirty="0"/>
              <a:t>Широкое покрытие входными данными</a:t>
            </a:r>
          </a:p>
          <a:p>
            <a:pPr marL="342900" indent="-342900">
              <a:spcBef>
                <a:spcPts val="2400"/>
              </a:spcBef>
              <a:buFont typeface="Arial" panose="020B0604020202020204" pitchFamily="34" charset="0"/>
              <a:buChar char="•"/>
            </a:pPr>
            <a:r>
              <a:rPr lang="ru-RU" dirty="0" smtClean="0"/>
              <a:t>Минимизация </a:t>
            </a:r>
            <a:r>
              <a:rPr lang="ru-RU" dirty="0"/>
              <a:t>человеческого фактора:</a:t>
            </a:r>
          </a:p>
          <a:p>
            <a:pPr marL="568325" lvl="1" indent="-342900">
              <a:buFont typeface="Arial" panose="020B0604020202020204" pitchFamily="34" charset="0"/>
              <a:buChar char="•"/>
            </a:pPr>
            <a:r>
              <a:rPr lang="ru-RU" dirty="0"/>
              <a:t>User-unfriendly интерфейсы (работа с протоколами, БД, анализ </a:t>
            </a:r>
            <a:r>
              <a:rPr lang="ru-RU" dirty="0" smtClean="0"/>
              <a:t>текстов)</a:t>
            </a:r>
            <a:endParaRPr lang="ru-RU" dirty="0"/>
          </a:p>
          <a:p>
            <a:pPr marL="568325" lvl="1" indent="-342900">
              <a:buFont typeface="Arial" panose="020B0604020202020204" pitchFamily="34" charset="0"/>
              <a:buChar char="•"/>
            </a:pPr>
            <a:r>
              <a:rPr lang="ru-RU" dirty="0"/>
              <a:t>Длинные пользовательские сценарии</a:t>
            </a:r>
          </a:p>
          <a:p>
            <a:pPr marL="568325" lvl="1" indent="-342900">
              <a:buFont typeface="Arial" panose="020B0604020202020204" pitchFamily="34" charset="0"/>
              <a:buChar char="•"/>
            </a:pPr>
            <a:r>
              <a:rPr lang="ru-RU" dirty="0"/>
              <a:t>Проверка верности вычислений и др. работы с данными</a:t>
            </a:r>
          </a:p>
          <a:p>
            <a:pPr marL="342900" indent="-342900">
              <a:spcBef>
                <a:spcPts val="2400"/>
              </a:spcBef>
              <a:buFont typeface="Arial" panose="020B0604020202020204" pitchFamily="34" charset="0"/>
              <a:buChar char="•"/>
            </a:pPr>
            <a:r>
              <a:rPr lang="ru-RU" dirty="0" smtClean="0"/>
              <a:t>Максимальная </a:t>
            </a:r>
            <a:r>
              <a:rPr lang="ru-RU" dirty="0"/>
              <a:t>экономя ресурсов:</a:t>
            </a:r>
          </a:p>
          <a:p>
            <a:pPr marL="568325" lvl="1" indent="-342900">
              <a:buFont typeface="Arial" panose="020B0604020202020204" pitchFamily="34" charset="0"/>
              <a:buChar char="•"/>
            </a:pPr>
            <a:r>
              <a:rPr lang="ru-RU" dirty="0"/>
              <a:t>Неинтерактивные сценарии </a:t>
            </a:r>
            <a:r>
              <a:rPr lang="ru-RU" dirty="0" smtClean="0"/>
              <a:t>(требующие большого </a:t>
            </a:r>
            <a:r>
              <a:rPr lang="ru-RU" dirty="0"/>
              <a:t>времени вычисления)</a:t>
            </a:r>
          </a:p>
          <a:p>
            <a:pPr marL="568325" lvl="1" indent="-342900">
              <a:buFont typeface="Arial" panose="020B0604020202020204" pitchFamily="34" charset="0"/>
              <a:buChar char="•"/>
            </a:pPr>
            <a:r>
              <a:rPr lang="ru-RU" dirty="0"/>
              <a:t>Тестирование с </a:t>
            </a:r>
            <a:r>
              <a:rPr lang="ru-RU" dirty="0" smtClean="0"/>
              <a:t>использованием </a:t>
            </a:r>
            <a:r>
              <a:rPr lang="ru-RU" dirty="0"/>
              <a:t>интерфейсов, которые редко </a:t>
            </a:r>
            <a:r>
              <a:rPr lang="ru-RU" dirty="0" smtClean="0"/>
              <a:t>изменяются</a:t>
            </a:r>
            <a:endParaRPr lang="ru-RU" dirty="0"/>
          </a:p>
        </p:txBody>
      </p:sp>
    </p:spTree>
    <p:extLst>
      <p:ext uri="{BB962C8B-B14F-4D97-AF65-F5344CB8AC3E}">
        <p14:creationId xmlns:p14="http://schemas.microsoft.com/office/powerpoint/2010/main" val="3615955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Где использовать автоматизацию</a:t>
            </a:r>
            <a:endParaRPr lang="ru-RU" sz="3200" dirty="0"/>
          </a:p>
        </p:txBody>
      </p:sp>
      <p:sp>
        <p:nvSpPr>
          <p:cNvPr id="3" name="Content Placeholder 2"/>
          <p:cNvSpPr>
            <a:spLocks noGrp="1"/>
          </p:cNvSpPr>
          <p:nvPr>
            <p:ph idx="1"/>
          </p:nvPr>
        </p:nvSpPr>
        <p:spPr>
          <a:xfrm>
            <a:off x="457200" y="1143000"/>
            <a:ext cx="8229600" cy="5082331"/>
          </a:xfrm>
        </p:spPr>
        <p:txBody>
          <a:bodyPr>
            <a:normAutofit lnSpcReduction="10000"/>
          </a:bodyPr>
          <a:lstStyle/>
          <a:p>
            <a:pPr marL="342900" indent="-342900">
              <a:spcBef>
                <a:spcPts val="1800"/>
              </a:spcBef>
              <a:buFont typeface="Arial" panose="020B0604020202020204" pitchFamily="34" charset="0"/>
              <a:buChar char="•"/>
            </a:pPr>
            <a:r>
              <a:rPr lang="ru-RU" dirty="0"/>
              <a:t>Трудность ручной проверки в некоторых областях:</a:t>
            </a:r>
          </a:p>
          <a:p>
            <a:pPr marL="568325" lvl="1" indent="-342900">
              <a:buFont typeface="Arial" panose="020B0604020202020204" pitchFamily="34" charset="0"/>
              <a:buChar char="•"/>
            </a:pPr>
            <a:r>
              <a:rPr lang="ru-RU" dirty="0"/>
              <a:t>Stress-тестирование</a:t>
            </a:r>
          </a:p>
          <a:p>
            <a:pPr marL="568325" lvl="1" indent="-342900">
              <a:buFont typeface="Arial" panose="020B0604020202020204" pitchFamily="34" charset="0"/>
              <a:buChar char="•"/>
            </a:pPr>
            <a:r>
              <a:rPr lang="ru-RU" dirty="0"/>
              <a:t>Тестирование безопасности (устойчивость к атакам)</a:t>
            </a:r>
          </a:p>
          <a:p>
            <a:pPr marL="568325" lvl="1" indent="-342900">
              <a:buFont typeface="Arial" panose="020B0604020202020204" pitchFamily="34" charset="0"/>
              <a:buChar char="•"/>
            </a:pPr>
            <a:r>
              <a:rPr lang="ru-RU" dirty="0"/>
              <a:t>Тестирование ресурса</a:t>
            </a:r>
          </a:p>
          <a:p>
            <a:pPr marL="568325" lvl="1" indent="-342900">
              <a:buFont typeface="Arial" panose="020B0604020202020204" pitchFamily="34" charset="0"/>
              <a:buChar char="•"/>
            </a:pPr>
            <a:r>
              <a:rPr lang="ru-RU" dirty="0"/>
              <a:t>Тестирование производительности</a:t>
            </a:r>
          </a:p>
          <a:p>
            <a:pPr marL="342900" indent="-342900">
              <a:spcBef>
                <a:spcPts val="1800"/>
              </a:spcBef>
              <a:buFont typeface="Arial" panose="020B0604020202020204" pitchFamily="34" charset="0"/>
              <a:buChar char="•"/>
            </a:pPr>
            <a:r>
              <a:rPr lang="ru-RU" dirty="0" smtClean="0"/>
              <a:t>Специфические </a:t>
            </a:r>
            <a:r>
              <a:rPr lang="ru-RU" dirty="0"/>
              <a:t>требования к тесту:</a:t>
            </a:r>
          </a:p>
          <a:p>
            <a:pPr marL="568325" lvl="1" indent="-342900">
              <a:buFont typeface="Arial" panose="020B0604020202020204" pitchFamily="34" charset="0"/>
              <a:buChar char="•"/>
            </a:pPr>
            <a:r>
              <a:rPr lang="ru-RU" dirty="0"/>
              <a:t>Самодиагностика продукта (рядом нет специалиста)</a:t>
            </a:r>
          </a:p>
          <a:p>
            <a:pPr marL="568325" lvl="1" indent="-342900">
              <a:buFont typeface="Arial" panose="020B0604020202020204" pitchFamily="34" charset="0"/>
              <a:buChar char="•"/>
            </a:pPr>
            <a:r>
              <a:rPr lang="ru-RU" dirty="0"/>
              <a:t>Тесты требуют строгой повторяемости или последовательности действий, которую сложно обеспечить человеку</a:t>
            </a:r>
          </a:p>
          <a:p>
            <a:pPr marL="568325" lvl="1" indent="-342900">
              <a:buFont typeface="Arial" panose="020B0604020202020204" pitchFamily="34" charset="0"/>
              <a:buChar char="•"/>
            </a:pPr>
            <a:r>
              <a:rPr lang="ru-RU" dirty="0"/>
              <a:t>Тесты требуют специфического окружения, для которого нужна автоматика</a:t>
            </a:r>
          </a:p>
          <a:p>
            <a:pPr marL="342900" indent="-342900">
              <a:spcBef>
                <a:spcPts val="1800"/>
              </a:spcBef>
              <a:buFont typeface="Arial" panose="020B0604020202020204" pitchFamily="34" charset="0"/>
              <a:buChar char="•"/>
            </a:pPr>
            <a:r>
              <a:rPr lang="ru-RU" dirty="0" smtClean="0"/>
              <a:t>Специфические </a:t>
            </a:r>
            <a:r>
              <a:rPr lang="ru-RU" dirty="0"/>
              <a:t>требования к результату:</a:t>
            </a:r>
          </a:p>
          <a:p>
            <a:pPr marL="568325" lvl="1" indent="-342900">
              <a:buFont typeface="Arial" panose="020B0604020202020204" pitchFamily="34" charset="0"/>
              <a:buChar char="•"/>
            </a:pPr>
            <a:r>
              <a:rPr lang="ru-RU" dirty="0"/>
              <a:t>Документированность выполнения для важных тестов</a:t>
            </a:r>
          </a:p>
          <a:p>
            <a:pPr marL="342900" indent="-342900">
              <a:buFont typeface="Arial" panose="020B0604020202020204" pitchFamily="34" charset="0"/>
              <a:buChar char="•"/>
            </a:pPr>
            <a:endParaRPr lang="ru-RU" dirty="0"/>
          </a:p>
        </p:txBody>
      </p:sp>
    </p:spTree>
    <p:extLst>
      <p:ext uri="{BB962C8B-B14F-4D97-AF65-F5344CB8AC3E}">
        <p14:creationId xmlns:p14="http://schemas.microsoft.com/office/powerpoint/2010/main" val="1534158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b="1" dirty="0" smtClean="0">
                <a:latin typeface="Verdana" panose="020B0604030504040204" pitchFamily="34" charset="0"/>
                <a:ea typeface="Verdana" panose="020B0604030504040204" pitchFamily="34" charset="0"/>
                <a:cs typeface="Verdana" panose="020B0604030504040204" pitchFamily="34" charset="0"/>
              </a:rPr>
              <a:t>Где автоматизация невыгодна</a:t>
            </a:r>
            <a:endParaRPr lang="ru-RU"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143000"/>
            <a:ext cx="8229600" cy="5082331"/>
          </a:xfrm>
        </p:spPr>
        <p:txBody>
          <a:bodyPr>
            <a:normAutofit lnSpcReduction="10000"/>
          </a:bodyPr>
          <a:lstStyle/>
          <a:p>
            <a:r>
              <a:rPr lang="ru-RU" dirty="0" smtClean="0"/>
              <a:t>Расходы </a:t>
            </a:r>
            <a:r>
              <a:rPr lang="ru-RU" dirty="0"/>
              <a:t>на разработку, внедрение, отладку и поддержку автоматики могут быть дороже ручного тестирования:</a:t>
            </a:r>
          </a:p>
          <a:p>
            <a:pPr marL="342900" indent="-342900">
              <a:spcBef>
                <a:spcPts val="1800"/>
              </a:spcBef>
              <a:buFont typeface="Arial" panose="020B0604020202020204" pitchFamily="34" charset="0"/>
              <a:buChar char="•"/>
            </a:pPr>
            <a:r>
              <a:rPr lang="ru-RU" dirty="0" smtClean="0"/>
              <a:t>Несвоевременность</a:t>
            </a:r>
            <a:r>
              <a:rPr lang="ru-RU" dirty="0"/>
              <a:t>:</a:t>
            </a:r>
          </a:p>
          <a:p>
            <a:pPr marL="568325" lvl="1" indent="-342900">
              <a:buFont typeface="Arial" panose="020B0604020202020204" pitchFamily="34" charset="0"/>
              <a:buChar char="•"/>
            </a:pPr>
            <a:r>
              <a:rPr lang="ru-RU" dirty="0"/>
              <a:t>Автоматизация без наличия процесса тестирования</a:t>
            </a:r>
          </a:p>
          <a:p>
            <a:pPr marL="568325" lvl="1" indent="-342900">
              <a:buFont typeface="Arial" panose="020B0604020202020204" pitchFamily="34" charset="0"/>
              <a:buChar char="•"/>
            </a:pPr>
            <a:r>
              <a:rPr lang="ru-RU" dirty="0"/>
              <a:t>В конце жизненного цикла продукта</a:t>
            </a:r>
          </a:p>
          <a:p>
            <a:pPr marL="342900" indent="-342900">
              <a:spcBef>
                <a:spcPts val="1800"/>
              </a:spcBef>
              <a:buFont typeface="Arial" panose="020B0604020202020204" pitchFamily="34" charset="0"/>
              <a:buChar char="•"/>
            </a:pPr>
            <a:r>
              <a:rPr lang="ru-RU" dirty="0"/>
              <a:t>Непродуманность автоматизации:</a:t>
            </a:r>
          </a:p>
          <a:p>
            <a:pPr marL="568325" lvl="1" indent="-342900">
              <a:buFont typeface="Arial" panose="020B0604020202020204" pitchFamily="34" charset="0"/>
              <a:buChar char="•"/>
            </a:pPr>
            <a:r>
              <a:rPr lang="ru-RU" dirty="0"/>
              <a:t>Завышенные ожидания от автоматики</a:t>
            </a:r>
          </a:p>
          <a:p>
            <a:pPr marL="568325" lvl="1" indent="-342900">
              <a:buFont typeface="Arial" panose="020B0604020202020204" pitchFamily="34" charset="0"/>
              <a:buChar char="•"/>
            </a:pPr>
            <a:r>
              <a:rPr lang="ru-RU" dirty="0"/>
              <a:t>Неверный выбор инструмента</a:t>
            </a:r>
          </a:p>
          <a:p>
            <a:pPr marL="568325" lvl="1" indent="-342900">
              <a:buFont typeface="Arial" panose="020B0604020202020204" pitchFamily="34" charset="0"/>
              <a:buChar char="•"/>
            </a:pPr>
            <a:r>
              <a:rPr lang="ru-RU" dirty="0"/>
              <a:t>Слабое понимания самого продукта</a:t>
            </a:r>
          </a:p>
          <a:p>
            <a:pPr marL="342900" indent="-342900">
              <a:spcBef>
                <a:spcPts val="1800"/>
              </a:spcBef>
              <a:buFont typeface="Arial" panose="020B0604020202020204" pitchFamily="34" charset="0"/>
              <a:buChar char="•"/>
            </a:pPr>
            <a:r>
              <a:rPr lang="ru-RU" dirty="0"/>
              <a:t>Низкая утилизация теста:</a:t>
            </a:r>
          </a:p>
          <a:p>
            <a:pPr marL="568325" lvl="1" indent="-342900">
              <a:buFont typeface="Arial" panose="020B0604020202020204" pitchFamily="34" charset="0"/>
              <a:buChar char="•"/>
            </a:pPr>
            <a:r>
              <a:rPr lang="ru-RU" dirty="0"/>
              <a:t>Изменяются входные данные, изменяется функциональность</a:t>
            </a:r>
          </a:p>
          <a:p>
            <a:pPr marL="568325" lvl="1" indent="-342900">
              <a:buFont typeface="Arial" panose="020B0604020202020204" pitchFamily="34" charset="0"/>
              <a:buChar char="•"/>
            </a:pPr>
            <a:r>
              <a:rPr lang="ru-RU" dirty="0"/>
              <a:t>Тесты редко выполняются</a:t>
            </a:r>
          </a:p>
        </p:txBody>
      </p:sp>
    </p:spTree>
    <p:extLst>
      <p:ext uri="{BB962C8B-B14F-4D97-AF65-F5344CB8AC3E}">
        <p14:creationId xmlns:p14="http://schemas.microsoft.com/office/powerpoint/2010/main" val="2047484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2_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873B97F22C6040AB51BD073B3255C1" ma:contentTypeVersion="1" ma:contentTypeDescription="Create a new document." ma:contentTypeScope="" ma:versionID="e820d909853832f78e958ce2e1ed2722">
  <xsd:schema xmlns:xsd="http://www.w3.org/2001/XMLSchema" xmlns:xs="http://www.w3.org/2001/XMLSchema" xmlns:p="http://schemas.microsoft.com/office/2006/metadata/properties" xmlns:ns2="http://schemas.microsoft.com/sharepoint/v4" targetNamespace="http://schemas.microsoft.com/office/2006/metadata/properties" ma:root="true" ma:fieldsID="c79c8594d4fa4c9fd200c91a62336472"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C0B9F283-782C-4DDF-9E90-48A2506A8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3B78F8-11C2-4D04-A2E7-E7E2D1CCAC53}">
  <ds:schemaRefs>
    <ds:schemaRef ds:uri="http://schemas.microsoft.com/sharepoint/v3/contenttype/forms"/>
  </ds:schemaRefs>
</ds:datastoreItem>
</file>

<file path=customXml/itemProps3.xml><?xml version="1.0" encoding="utf-8"?>
<ds:datastoreItem xmlns:ds="http://schemas.openxmlformats.org/officeDocument/2006/customXml" ds:itemID="{6C477308-55B0-461C-BBA0-DABF1B79036E}">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4"/>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6239</TotalTime>
  <Words>1964</Words>
  <Application>Microsoft Office PowerPoint</Application>
  <PresentationFormat>On-screen Show (4:3)</PresentationFormat>
  <Paragraphs>328</Paragraphs>
  <Slides>27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Lucida Grande</vt:lpstr>
      <vt:lpstr>Neo Sans Intel</vt:lpstr>
      <vt:lpstr>Neo Sans Intel Light</vt:lpstr>
      <vt:lpstr>Neo Sans Intel Medium</vt:lpstr>
      <vt:lpstr>Verdana</vt:lpstr>
      <vt:lpstr>Wingdings</vt:lpstr>
      <vt:lpstr>2_intel_PPT_LgtTmplt_Stndrd_v13</vt:lpstr>
      <vt:lpstr>Тема 7: Автоматизация и оценка качества тестирования</vt:lpstr>
      <vt:lpstr>Содержание</vt:lpstr>
      <vt:lpstr>Цели автоматизации тестирования</vt:lpstr>
      <vt:lpstr>Преимущества автоматизации тестирования </vt:lpstr>
      <vt:lpstr>Недостатки автоматизации тестирования </vt:lpstr>
      <vt:lpstr>Целесообразность автоматизации тестирования</vt:lpstr>
      <vt:lpstr>Где использовать автоматизацию</vt:lpstr>
      <vt:lpstr>Где использовать автоматизацию</vt:lpstr>
      <vt:lpstr>Где автоматизация невыгодна</vt:lpstr>
      <vt:lpstr>Где автоматизация невыгодна</vt:lpstr>
      <vt:lpstr>Практика</vt:lpstr>
      <vt:lpstr>Уровни автоматизации тестирования</vt:lpstr>
      <vt:lpstr>Инструменты автоматизации</vt:lpstr>
      <vt:lpstr>Примеры средств автоматизации</vt:lpstr>
      <vt:lpstr>PowerPoint Presentation</vt:lpstr>
      <vt:lpstr>Оценка качества тестирования</vt:lpstr>
      <vt:lpstr>Виды оценок</vt:lpstr>
      <vt:lpstr>Метрики</vt:lpstr>
      <vt:lpstr>Метрики оценки результата</vt:lpstr>
      <vt:lpstr>Метрики процесса: Дефекты</vt:lpstr>
      <vt:lpstr>Метрики процесса: Тесты</vt:lpstr>
      <vt:lpstr>Метрики процесса: Скорость</vt:lpstr>
      <vt:lpstr>«Темная» Сторона метрик</vt:lpstr>
      <vt:lpstr>Субъективные оценки</vt:lpstr>
      <vt:lpstr>Ретроспектива</vt:lpstr>
      <vt:lpstr>Регулярные опросники</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Автоматизация тестирования</dc:title>
  <dc:creator>Morenov, Oleg A;aleksandr.botsiev@intel.com</dc:creator>
  <cp:keywords>CTPClassification=CTP_IC:VisualMarkings=</cp:keywords>
  <cp:lastModifiedBy>Generalova, Kate</cp:lastModifiedBy>
  <cp:revision>371</cp:revision>
  <dcterms:created xsi:type="dcterms:W3CDTF">2006-08-16T00:00:00Z</dcterms:created>
  <dcterms:modified xsi:type="dcterms:W3CDTF">2016-02-23T10:46:19Z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0x01010053873B97F22C6040AB51BD073B3255C1</vt:lpwstr>
  </property>
  <property fmtid="{D5CDD505-2E9C-101B-9397-08002B2CF9AE}" pid="3" name="TitusGUID">
    <vt:lpwstr>aa0a8b31-f20f-4b6e-a22c-ce6c3891754b</vt:lpwstr>
  </property>
  <property fmtid="{D5CDD505-2E9C-101B-9397-08002B2CF9AE}" pid="4" name="CTP_BU">
    <vt:lpwstr>SSG ENABLING GROUP</vt:lpwstr>
  </property>
  <property fmtid="{D5CDD505-2E9C-101B-9397-08002B2CF9AE}" pid="5" name="CTP_TimeStamp">
    <vt:lpwstr>2016-02-23 10:46:18Z</vt:lpwstr>
  </property>
  <property fmtid="{D5CDD505-2E9C-101B-9397-08002B2CF9AE}" pid="6" name="CTPClassification">
    <vt:lpwstr>CTP_IC</vt:lpwstr>
  </property>
</Properties>
</file>