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sldIdLst>
    <p:sldId id="298" r:id="rId5"/>
    <p:sldId id="301" r:id="rId6"/>
    <p:sldId id="302" r:id="rId7"/>
    <p:sldId id="305" r:id="rId8"/>
    <p:sldId id="317" r:id="rId9"/>
    <p:sldId id="306" r:id="rId10"/>
    <p:sldId id="307" r:id="rId11"/>
    <p:sldId id="318" r:id="rId12"/>
    <p:sldId id="334" r:id="rId13"/>
    <p:sldId id="308" r:id="rId14"/>
    <p:sldId id="328" r:id="rId15"/>
    <p:sldId id="309" r:id="rId16"/>
    <p:sldId id="329" r:id="rId17"/>
    <p:sldId id="311" r:id="rId18"/>
    <p:sldId id="337" r:id="rId19"/>
    <p:sldId id="312" r:id="rId20"/>
    <p:sldId id="336" r:id="rId21"/>
    <p:sldId id="313" r:id="rId22"/>
    <p:sldId id="326" r:id="rId23"/>
    <p:sldId id="319" r:id="rId24"/>
    <p:sldId id="330" r:id="rId25"/>
    <p:sldId id="322" r:id="rId26"/>
    <p:sldId id="338" r:id="rId27"/>
    <p:sldId id="321" r:id="rId28"/>
    <p:sldId id="339" r:id="rId29"/>
    <p:sldId id="343" r:id="rId30"/>
    <p:sldId id="323" r:id="rId31"/>
    <p:sldId id="340" r:id="rId32"/>
    <p:sldId id="324" r:id="rId33"/>
    <p:sldId id="341" r:id="rId34"/>
    <p:sldId id="325" r:id="rId35"/>
    <p:sldId id="342" r:id="rId36"/>
    <p:sldId id="314" r:id="rId37"/>
    <p:sldId id="315" r:id="rId38"/>
    <p:sldId id="31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3E97-661F-41C7-A248-0D10A6FAFBE6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64E1-EE74-43CE-955F-61990DE7A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i.org/Press-Media/Press-Releases/2014/Mental-Illness-NAMI-Report-Deplores-80-Percent-Une" TargetMode="External"/><Relationship Id="rId2" Type="http://schemas.openxmlformats.org/officeDocument/2006/relationships/hyperlink" Target="https://www.kaggle.com/datasets/michaelacorley/unemployment-and-mental-illness-survey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en-US" sz="2800" dirty="0"/>
              <a:t>Analyzing the Interplay Between Employment, Socioeconomic Factors, and Mental Health Using SQL</a:t>
            </a:r>
            <a:endParaRPr lang="en-US" sz="103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Saumya </a:t>
            </a:r>
            <a:r>
              <a:rPr lang="en-US" sz="1600" dirty="0" err="1"/>
              <a:t>karn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9167"/>
    </mc:Choice>
    <mc:Fallback>
      <p:transition spd="slow" advTm="491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D31D-7F2A-01FB-AA79-CFBA3C43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2: Employment Status and Mental Health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E998B-1ED8-5022-9D2A-58313FBA4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284" y="2054301"/>
            <a:ext cx="10195396" cy="344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Unemployment is associated with higher prevalence rates of mental health conditions such as anxiety and depression.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Implementing support programs for unemployed individuals can help address mental health challenges associated with joblessness.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3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5FC4D-46D7-4AE2-A8BF-D4D235E0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C5528-22BD-2492-691C-EBB4AB10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4" y="1016028"/>
            <a:ext cx="11356701" cy="5149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FF104-CD24-C316-BB75-1A553D652D73}"/>
              </a:ext>
            </a:extLst>
          </p:cNvPr>
          <p:cNvSpPr txBox="1"/>
          <p:nvPr/>
        </p:nvSpPr>
        <p:spPr>
          <a:xfrm>
            <a:off x="2311810" y="36969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1421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855F-ABB3-0469-19EF-DB307B16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Bookman Old Style (Headings)"/>
                <a:ea typeface="Aptos" panose="020B0004020202020204" pitchFamily="34" charset="0"/>
                <a:cs typeface="Times New Roman" panose="02020603050405020304" pitchFamily="18" charset="0"/>
              </a:rPr>
              <a:t>Scenario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3: Regional Differences in Mental Health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FA72CC-F11B-9A53-913B-0337FF19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60504"/>
            <a:ext cx="10058399" cy="310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The prevalence of mental health conditions varies across different regions.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Targeted regional mental health initiatives can be developed to address specific needs in areas with higher prevalence.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0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60BF3-9B38-9010-1411-DFBC31CA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D3C-8FFC-3DB6-EF4C-772BDF6B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13" y="1209368"/>
            <a:ext cx="9837174" cy="4933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2C6B1-D58F-77ED-B080-B4E8ABA5E7C7}"/>
              </a:ext>
            </a:extLst>
          </p:cNvPr>
          <p:cNvSpPr txBox="1"/>
          <p:nvPr/>
        </p:nvSpPr>
        <p:spPr>
          <a:xfrm>
            <a:off x="2252816" y="39181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13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0044-94ED-E5DE-6787-092730BF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Bookman Old Style (Headings)"/>
                <a:ea typeface="Aptos" panose="020B0004020202020204" pitchFamily="34" charset="0"/>
                <a:cs typeface="Times New Roman" panose="02020603050405020304" pitchFamily="18" charset="0"/>
              </a:rPr>
              <a:t>Scenario 4: Gender Differences in Mental Health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D9E4D1-6BCC-8741-93E3-53EC241A0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54563"/>
            <a:ext cx="10058400" cy="276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Mental health condition prevalence differs between genders.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 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Gender-specific mental health services can address these differences effectively.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1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E48AE-16C3-EDEC-DF2D-4A66B40F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614AD-E1A9-704D-374E-03C9B8EE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0" y="1135598"/>
            <a:ext cx="10658012" cy="4586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683FB-F1EF-2486-0750-5EEBBDBFF4EC}"/>
              </a:ext>
            </a:extLst>
          </p:cNvPr>
          <p:cNvSpPr txBox="1"/>
          <p:nvPr/>
        </p:nvSpPr>
        <p:spPr>
          <a:xfrm>
            <a:off x="2356055" y="48926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914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3FB-8740-9A2B-22EF-C5822CC0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5: Relationship Between Mental Health and Employment Gaps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6865D8-A808-C902-245D-F0A896774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74507"/>
            <a:ext cx="9919764" cy="282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Individuals with longer employment gaps might experience higher rates of mental health conditions such as anxiety and depression.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This insight can guide interventions and support programs for individuals with longer employment gaps, helping them manage their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15727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083AA-8BA6-A2AC-7029-CF740298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1018F2-4721-20A4-5A1A-92F898F9B361}"/>
              </a:ext>
            </a:extLst>
          </p:cNvPr>
          <p:cNvSpPr txBox="1"/>
          <p:nvPr/>
        </p:nvSpPr>
        <p:spPr>
          <a:xfrm>
            <a:off x="2075836" y="54569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08C0E-8C7D-BB82-8A99-3CCF69DB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7" y="1319134"/>
            <a:ext cx="11365541" cy="49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FC81-ACCF-15F6-6782-BEE10207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Scenario 6: Mental Health and Living Arrangements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1AD92-D488-00BD-B320-8A081271A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40971"/>
            <a:ext cx="10058399" cy="281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Living arrangements, such as living with parents, might influence the prevalence of mental health conditions.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can inform family support initiatives and mental health interventions for individuals living with parents.</a:t>
            </a:r>
          </a:p>
        </p:txBody>
      </p:sp>
    </p:spTree>
    <p:extLst>
      <p:ext uri="{BB962C8B-B14F-4D97-AF65-F5344CB8AC3E}">
        <p14:creationId xmlns:p14="http://schemas.microsoft.com/office/powerpoint/2010/main" val="249522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0AEA-4A4C-8367-E7B7-5D28F396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1147465"/>
            <a:ext cx="10531203" cy="4690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38975-0E1A-FF54-B8B6-0FC7C1A306AB}"/>
              </a:ext>
            </a:extLst>
          </p:cNvPr>
          <p:cNvSpPr txBox="1"/>
          <p:nvPr/>
        </p:nvSpPr>
        <p:spPr>
          <a:xfrm>
            <a:off x="2879622" y="501134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4888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627E-1F4D-6CFB-B7F3-33B0DDD8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380E-2304-7627-E14F-7F246C4A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Context: The Importance of Mental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Concern: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Mental health is crucial for overall well-being, impacting how individuals think, feel, and 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Mental health disorders affect millions worldwide, leading to significant social and economic consequences.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Stigma and underdiagnosis often prevent people from seeking help.</a:t>
            </a:r>
          </a:p>
          <a:p>
            <a:r>
              <a:rPr lang="en-US" b="1" dirty="0"/>
              <a:t>Purpose: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Relationships: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how employment status and socioeconomic factors influence mental health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SQL to analyze a real-life dataset and uncover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insights that can inform interventions and policies to improve mental health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0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45"/>
    </mc:Choice>
    <mc:Fallback>
      <p:transition spd="slow" advTm="44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A3B-95F4-B0E5-4A2D-74CAE3AD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Scenario 7: Mental Health and 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348F-336A-2216-D1D4-EC6C6955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Individuals with lower education levels might experience higher rates of mood swings and other mental health issues.</a:t>
            </a:r>
          </a:p>
          <a:p>
            <a:r>
              <a:rPr lang="en-IN" b="1" dirty="0"/>
              <a:t>Solution: </a:t>
            </a:r>
          </a:p>
          <a:p>
            <a:r>
              <a:rPr lang="en-IN" dirty="0"/>
              <a:t>Educational institutions can develop mental health awareness and support programs tailored to different education levels.</a:t>
            </a:r>
          </a:p>
        </p:txBody>
      </p:sp>
    </p:spTree>
    <p:extLst>
      <p:ext uri="{BB962C8B-B14F-4D97-AF65-F5344CB8AC3E}">
        <p14:creationId xmlns:p14="http://schemas.microsoft.com/office/powerpoint/2010/main" val="269572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F899-7DC3-8EB0-7468-64F7055A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919B9-AB02-59B0-A6A0-B51DFCBB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81" y="1119267"/>
            <a:ext cx="10614263" cy="4942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4FCA1-9A1A-AD09-EC4C-8E5AA0602DE7}"/>
              </a:ext>
            </a:extLst>
          </p:cNvPr>
          <p:cNvSpPr txBox="1"/>
          <p:nvPr/>
        </p:nvSpPr>
        <p:spPr>
          <a:xfrm>
            <a:off x="2798507" y="472936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5110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C5B6-9918-A63F-AB96-8F508753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Scenario 8: Device Usage Patterns and Their Association with Mental Health Symptoms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1C9F-01A7-4FCA-3B4A-5E77A73B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Finding:</a:t>
            </a:r>
            <a:br>
              <a:rPr lang="en-IN" dirty="0"/>
            </a:b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Certain device usage patterns are associated with higher prevalence of specific mental health symptoms like compulsive </a:t>
            </a:r>
            <a:r>
              <a:rPr lang="en-IN" dirty="0" err="1"/>
              <a:t>behavior</a:t>
            </a:r>
            <a:r>
              <a:rPr lang="en-IN" dirty="0"/>
              <a:t> and lack of concentration.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Insights can inform digital well-being strategies, encouraging healthier device usage habits to mitigate associated mental health symptoms.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07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024A3-769A-B5CF-8FF1-996AAC68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28" y="1445342"/>
            <a:ext cx="11325950" cy="4527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5F09D-A1DE-AF7C-459B-01DDB4EBC29B}"/>
              </a:ext>
            </a:extLst>
          </p:cNvPr>
          <p:cNvSpPr txBox="1"/>
          <p:nvPr/>
        </p:nvSpPr>
        <p:spPr>
          <a:xfrm>
            <a:off x="2592029" y="56173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8210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0924-5764-4D73-184C-E75A6DC7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9: Correlation Between Multiple Mental Health Conditions and Employment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99C2-C7CB-B897-0CA5-8ABACD3B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Individuals experiencing multiple mental health conditions are more likely to be unemployed or have gaps in their employment history.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Understanding the compounded effect of multiple mental health conditions on employment helps in crafting comprehensive support programs that address not just one but multiple co-occurring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397093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9A652-87AE-BB4D-AF60-FB195C5A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23114"/>
            <a:ext cx="11219384" cy="4992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1072A-1B7D-E2B1-C1D4-2E69CA6E1BCE}"/>
              </a:ext>
            </a:extLst>
          </p:cNvPr>
          <p:cNvSpPr txBox="1"/>
          <p:nvPr/>
        </p:nvSpPr>
        <p:spPr>
          <a:xfrm>
            <a:off x="2721584" y="19652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2913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07A30-6D6A-CBC8-0345-FEB6BDEE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2060191"/>
            <a:ext cx="11547988" cy="31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5F64-6D15-309F-0F91-09D431B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10: </a:t>
            </a:r>
            <a:r>
              <a:rPr lang="en-IN" sz="2800" dirty="0" err="1"/>
              <a:t>Analyzing</a:t>
            </a:r>
            <a:r>
              <a:rPr lang="en-IN" sz="2800" dirty="0"/>
              <a:t> Mental Health Trends Across Different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330-8340-08DF-4DBA-728B37FA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Finding:</a:t>
            </a:r>
            <a:br>
              <a:rPr lang="en-IN" dirty="0"/>
            </a:br>
            <a:r>
              <a:rPr lang="en-IN" dirty="0"/>
              <a:t>Different age groups exhibit varying prevalence rates of mental health conditions, which could indicate generational differences in mental health challenges.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Age-specific mental health programs can be designed to address the unique needs of each group.</a:t>
            </a:r>
          </a:p>
        </p:txBody>
      </p:sp>
    </p:spTree>
    <p:extLst>
      <p:ext uri="{BB962C8B-B14F-4D97-AF65-F5344CB8AC3E}">
        <p14:creationId xmlns:p14="http://schemas.microsoft.com/office/powerpoint/2010/main" val="256030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7C422-CF5B-7F0F-9BA4-933E123F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103220"/>
            <a:ext cx="9556955" cy="5021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5260F-EAFC-3A84-3E14-8E52B97F07A2}"/>
              </a:ext>
            </a:extLst>
          </p:cNvPr>
          <p:cNvSpPr txBox="1"/>
          <p:nvPr/>
        </p:nvSpPr>
        <p:spPr>
          <a:xfrm>
            <a:off x="2370804" y="380552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7931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B4D2-C83F-4C07-5921-381F502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11: Exploring the Relationship Between Education Level and Employment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72E3-A271-1FA7-7F9D-117DDC29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Finding:</a:t>
            </a:r>
            <a:br>
              <a:rPr lang="en-IN" dirty="0"/>
            </a:br>
            <a:r>
              <a:rPr lang="en-IN" dirty="0"/>
              <a:t>Education level may influence the duration of employment gaps and the likelihood of experiencing mental health conditions during those gaps.</a:t>
            </a:r>
          </a:p>
          <a:p>
            <a:endParaRPr lang="en-IN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Education-specific career support and mental health resources can assist individuals in minimizing employment gaps and managing related stress.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75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B1A4-0984-E5FA-8C1F-7E418BA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E692-1F50-D8A4-97A2-B368E33D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8642"/>
            <a:ext cx="10058400" cy="41846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Research Questions: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How does employment status affect the prevalence of mental health conditions like anxiety and depression?</a:t>
            </a:r>
          </a:p>
          <a:p>
            <a:pPr>
              <a:buFont typeface="+mj-lt"/>
              <a:buAutoNum type="arabicPeriod"/>
            </a:pPr>
            <a:r>
              <a:rPr lang="en-US" dirty="0"/>
              <a:t>Is there a correlation between annual income levels and mental health issues?</a:t>
            </a:r>
          </a:p>
          <a:p>
            <a:pPr>
              <a:buFont typeface="+mj-lt"/>
              <a:buAutoNum type="arabicPeriod"/>
            </a:pPr>
            <a:r>
              <a:rPr lang="en-US" dirty="0"/>
              <a:t>Does education level influence the occurrence of mental health conditions?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do age and gender impact mental health conditions across different regions?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the relationship between internet access, living arrangements, and mental health?</a:t>
            </a:r>
          </a:p>
          <a:p>
            <a:pPr>
              <a:buFont typeface="+mj-lt"/>
              <a:buAutoNum type="arabicPeriod"/>
            </a:pPr>
            <a:r>
              <a:rPr lang="en-US" dirty="0"/>
              <a:t>Do individuals with employment gaps experience higher rates of mental health issues?</a:t>
            </a:r>
          </a:p>
          <a:p>
            <a:pPr>
              <a:buFont typeface="+mj-lt"/>
              <a:buAutoNum type="arabicPeriod"/>
            </a:pPr>
            <a:r>
              <a:rPr lang="en-US" dirty="0"/>
              <a:t>Is there an association between the type of device used and the prevalence of mental health conditions?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9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18"/>
    </mc:Choice>
    <mc:Fallback>
      <p:transition spd="slow" advTm="1821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89681-B413-3BA8-67BF-1EF9917B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4" y="1345250"/>
            <a:ext cx="9978310" cy="4642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BBD65-332A-DF5E-2899-F3F707362EC8}"/>
              </a:ext>
            </a:extLst>
          </p:cNvPr>
          <p:cNvSpPr txBox="1"/>
          <p:nvPr/>
        </p:nvSpPr>
        <p:spPr>
          <a:xfrm>
            <a:off x="2536210" y="54698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8130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FFD0-CB10-3C01-5846-E588F20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dirty="0"/>
              <a:t>Scenario 12: Assessing the Impact of Unemployment on Internet Access and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0B2D-9DE7-1A01-7395-9AEB27CA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Finding:</a:t>
            </a:r>
            <a:br>
              <a:rPr lang="en-IN" dirty="0"/>
            </a:br>
            <a:r>
              <a:rPr lang="en-IN" dirty="0"/>
              <a:t>Unemployment may reduce regular access to the internet, which in turn could affect mental health due to social isolation or lack of resources.</a:t>
            </a:r>
            <a:br>
              <a:rPr lang="en-IN" dirty="0"/>
            </a:br>
            <a:endParaRPr lang="en-IN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Providing internet access to unemployed individuals may help reduce feelings of isolation and provide better access to job opportunities and mental health resources.</a:t>
            </a:r>
          </a:p>
        </p:txBody>
      </p:sp>
    </p:spTree>
    <p:extLst>
      <p:ext uri="{BB962C8B-B14F-4D97-AF65-F5344CB8AC3E}">
        <p14:creationId xmlns:p14="http://schemas.microsoft.com/office/powerpoint/2010/main" val="423018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8E8FF-0C3B-DAA0-5E7C-4EBA4692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1" y="1179871"/>
            <a:ext cx="11387062" cy="4439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BD25F-2FDD-40E6-8EE0-7C639AF25CD4}"/>
              </a:ext>
            </a:extLst>
          </p:cNvPr>
          <p:cNvSpPr txBox="1"/>
          <p:nvPr/>
        </p:nvSpPr>
        <p:spPr>
          <a:xfrm>
            <a:off x="2562532" y="663366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5760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CE65-76DC-1F14-BA89-E28BBAF0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1D2F-1C27-D5B2-D927-E81201AD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Summarize 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Employment and Mental Health: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Unemployment and employment gaps are associated with higher mental health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Socioeconomic Factors: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income and education levels correlate with increased prevalence of mental health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 Trends: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Age, gender, and regional differences significantly impact mental health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Lifestyle Influences: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access, living arrangements, and device usage patterns affect mental well-being.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90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2B05-235D-2AC0-28F4-256023D2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E5F3-B39D-394E-9BC5-257BAD89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Actionable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Implementation: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employment programs that include mental health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Initiatives: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mental health education into school curricula.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 Access: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accessibility to mental health services for low-income and underserved populations.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Support: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Establish community centers offering counseling and digital literacy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Further Research: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 studies on technology's impact on mental health to guide responsible usage.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640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83B1-1CCA-EF37-DCB8-14B33B7E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CA06-DBAC-265D-9FC9-541EC1F8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Citations: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     Data Sources: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https://www.kaggle.com/datasets/michaelacorley/unemployment-and-mental-illness-survey?resource=download</a:t>
            </a:r>
            <a:endParaRPr lang="en-IN" dirty="0"/>
          </a:p>
          <a:p>
            <a:pPr marL="457200" lvl="1" indent="0">
              <a:buNone/>
            </a:pPr>
            <a:endParaRPr lang="en-IN" b="1" dirty="0"/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IN" b="1" dirty="0"/>
              <a:t>Literature and Reports:</a:t>
            </a:r>
            <a:endParaRPr lang="en-IN" dirty="0"/>
          </a:p>
          <a:p>
            <a:pPr lvl="2" fontAlgn="base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1900" b="0" i="0" dirty="0">
                <a:solidFill>
                  <a:srgbClr val="3C4043"/>
                </a:solidFill>
                <a:effectLst/>
                <a:latin typeface="inherit"/>
              </a:rPr>
              <a:t>Nami: </a:t>
            </a:r>
            <a:r>
              <a:rPr lang="en-IN" sz="1900" b="0" i="0" u="none" strike="noStrike" dirty="0">
                <a:solidFill>
                  <a:srgbClr val="202124"/>
                </a:solidFill>
                <a:effectLst/>
                <a:latin typeface="inherit"/>
                <a:hlinkClick r:id="rId3"/>
              </a:rPr>
              <a:t>https://www.nami.org/Press-Media/Press-Releases/2014/Mental-Illness-NAMI-Report-Deplores-80-Percent-Une</a:t>
            </a:r>
            <a:endParaRPr lang="en-IN" sz="1900" b="0" i="0" dirty="0">
              <a:solidFill>
                <a:srgbClr val="3C4043"/>
              </a:solidFill>
              <a:effectLst/>
              <a:latin typeface="inherit"/>
            </a:endParaRPr>
          </a:p>
          <a:p>
            <a:br>
              <a:rPr lang="en-IN" dirty="0"/>
            </a:br>
            <a:r>
              <a:rPr lang="en-IN" b="1" dirty="0"/>
              <a:t>Tools Used: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Database Management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visualization software (e.g., Excel)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32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8C6F9-DBF1-F5C8-BAA5-1C8573BE5DBF}"/>
              </a:ext>
            </a:extLst>
          </p:cNvPr>
          <p:cNvSpPr txBox="1"/>
          <p:nvPr/>
        </p:nvSpPr>
        <p:spPr>
          <a:xfrm>
            <a:off x="766918" y="1637072"/>
            <a:ext cx="10795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dataset containing information 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Employment status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Mental health conditions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Socioeconomic factors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&amp; Ethics: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Collected from mental health surveys and employment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Ethical Considerations: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 identifiers anonymized to protect privacy.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Complies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47623A-5FD2-A122-DC6D-C7E8393687B0}"/>
              </a:ext>
            </a:extLst>
          </p:cNvPr>
          <p:cNvSpPr txBox="1">
            <a:spLocks/>
          </p:cNvSpPr>
          <p:nvPr/>
        </p:nvSpPr>
        <p:spPr>
          <a:xfrm>
            <a:off x="1066800" y="5328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328782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86"/>
    </mc:Choice>
    <mc:Fallback>
      <p:transition spd="slow" advTm="325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2EFEF-F889-B16F-1B75-379BD8F148D9}"/>
              </a:ext>
            </a:extLst>
          </p:cNvPr>
          <p:cNvSpPr txBox="1"/>
          <p:nvPr/>
        </p:nvSpPr>
        <p:spPr>
          <a:xfrm>
            <a:off x="811161" y="1712056"/>
            <a:ext cx="4144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Employment Status: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employed_at_least_part_time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unemployed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gap_in_resume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gaps_in_months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Annual_income_in_USD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Mental Health Conditions: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Mood_swings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Panic_attacks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Compulsive_behavior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Tiredness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A5212-BE0E-27EF-84CF-9ABE4117D9C9}"/>
              </a:ext>
            </a:extLst>
          </p:cNvPr>
          <p:cNvSpPr txBox="1"/>
          <p:nvPr/>
        </p:nvSpPr>
        <p:spPr>
          <a:xfrm>
            <a:off x="6631858" y="1997839"/>
            <a:ext cx="4881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Socioeconomic Factors: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regular_access_to_internet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live_with_parents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Device_Type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9BE2E-491E-023E-E71F-5BE773087F0E}"/>
              </a:ext>
            </a:extLst>
          </p:cNvPr>
          <p:cNvSpPr txBox="1">
            <a:spLocks/>
          </p:cNvSpPr>
          <p:nvPr/>
        </p:nvSpPr>
        <p:spPr>
          <a:xfrm>
            <a:off x="1066800" y="53289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Dataset Overview(continued..)</a:t>
            </a:r>
          </a:p>
        </p:txBody>
      </p:sp>
    </p:spTree>
    <p:extLst>
      <p:ext uri="{BB962C8B-B14F-4D97-AF65-F5344CB8AC3E}">
        <p14:creationId xmlns:p14="http://schemas.microsoft.com/office/powerpoint/2010/main" val="6995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5"/>
    </mc:Choice>
    <mc:Fallback>
      <p:transition spd="slow" advTm="148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25CB-D34F-EC53-701F-3A8370BB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BEB819-E60B-4983-EADC-42ED0F724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95820"/>
            <a:ext cx="85039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for Data Extraction and Analysis: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the dataset to explore relationships between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SQL to handle large data efficiently and perform complex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Functions: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AVG, COUNT, SUM for calculating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Statements: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 statements to handle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Grouping and Ordering: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 to segment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to sort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Joins and Subqueries: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 data for multifaceted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0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21"/>
    </mc:Choice>
    <mc:Fallback>
      <p:transition spd="slow" advTm="404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5154-BB5D-8F7C-8EB8-708A2F7E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E213F-5BDB-5F8A-5A6B-17551DAA658C}"/>
              </a:ext>
            </a:extLst>
          </p:cNvPr>
          <p:cNvSpPr txBox="1"/>
          <p:nvPr/>
        </p:nvSpPr>
        <p:spPr>
          <a:xfrm>
            <a:off x="983226" y="2227006"/>
            <a:ext cx="10172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Scenario 1:  Impact of Internet Access on Mental Health</a:t>
            </a:r>
          </a:p>
          <a:p>
            <a:r>
              <a:rPr lang="en-IN" dirty="0"/>
              <a:t>Scenario 2:  Employment Status and Mental Health</a:t>
            </a:r>
          </a:p>
          <a:p>
            <a:r>
              <a:rPr lang="en-IN" dirty="0"/>
              <a:t>Scenario 3:  Regional Differences in Mental Health</a:t>
            </a:r>
          </a:p>
          <a:p>
            <a:r>
              <a:rPr lang="en-IN" dirty="0"/>
              <a:t>Scenario 4:  Gender Differences in Mental Health</a:t>
            </a:r>
          </a:p>
          <a:p>
            <a:r>
              <a:rPr lang="en-IN" dirty="0"/>
              <a:t>Scenario 5:  Relationship Between Mental Health and Employment Gaps</a:t>
            </a:r>
          </a:p>
          <a:p>
            <a:r>
              <a:rPr lang="en-IN" dirty="0"/>
              <a:t>Scenario 6:  Mental Health and Living Arrangements</a:t>
            </a:r>
          </a:p>
          <a:p>
            <a:r>
              <a:rPr lang="en-IN" dirty="0"/>
              <a:t>Scenario 7:  Mental Health and Education Level</a:t>
            </a:r>
          </a:p>
          <a:p>
            <a:r>
              <a:rPr lang="en-IN" dirty="0"/>
              <a:t>Scenario 8:  Device Usage Patterns and Their Association with Mental Health Symptoms</a:t>
            </a:r>
            <a:br>
              <a:rPr lang="en-IN" dirty="0"/>
            </a:br>
            <a:r>
              <a:rPr lang="en-IN" dirty="0"/>
              <a:t>Scenario 9:  Correlation Between Multiple Mental Health Conditions and Employment Status</a:t>
            </a:r>
          </a:p>
          <a:p>
            <a:r>
              <a:rPr lang="en-IN" dirty="0"/>
              <a:t>Scenario 10: </a:t>
            </a:r>
            <a:r>
              <a:rPr lang="en-IN" dirty="0" err="1"/>
              <a:t>Analyzing</a:t>
            </a:r>
            <a:r>
              <a:rPr lang="en-IN" dirty="0"/>
              <a:t> Mental Health Trends Across Different Age Groups</a:t>
            </a:r>
          </a:p>
          <a:p>
            <a:r>
              <a:rPr lang="en-IN" dirty="0"/>
              <a:t>Scenario 11: Exploring the Relationship Between Education Level and Employment Gaps</a:t>
            </a:r>
          </a:p>
          <a:p>
            <a:r>
              <a:rPr lang="en-IN" dirty="0"/>
              <a:t>Scenario 12: Assessing the Impact of Unemployment on Internet Access and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303085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57"/>
    </mc:Choice>
    <mc:Fallback>
      <p:transition spd="slow" advTm="137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62D8-A539-7DB3-0FBC-73C921AC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Bookman Old Style (Headings)"/>
                <a:ea typeface="Aptos" panose="020B0004020202020204" pitchFamily="34" charset="0"/>
                <a:cs typeface="Times New Roman" panose="02020603050405020304" pitchFamily="18" charset="0"/>
              </a:rPr>
              <a:t>Scenario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1: Impact of Internet Access on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FF16-33D7-1FD6-A87E-758558E4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1753"/>
            <a:ext cx="9624797" cy="328889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Finding: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Regular access to the internet may be correlated with the prevalence of mental health conditions such as anxiety, depression, and tiredness.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Solution: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Understanding how internet access influences mental health can aid in developing strategies to promote digital well-being and manage screen time effectively.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8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96"/>
    </mc:Choice>
    <mc:Fallback>
      <p:transition spd="slow" advTm="141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DC62-6462-D9E5-6FA7-7C597DF3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1816BE-48A7-90E4-CD1E-FF17FDE8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1" y="883604"/>
            <a:ext cx="11630896" cy="541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0A4EE6-68B7-4D61-28D8-5ED46DDCA476}"/>
              </a:ext>
            </a:extLst>
          </p:cNvPr>
          <p:cNvSpPr txBox="1"/>
          <p:nvPr/>
        </p:nvSpPr>
        <p:spPr>
          <a:xfrm>
            <a:off x="1079292" y="237273"/>
            <a:ext cx="93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CODE AND OUTPUT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22920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{081CF0E6-95CA-4A89-A46E-CDAA751A6D65}tf22712842_win32</Template>
  <TotalTime>626</TotalTime>
  <Words>1426</Words>
  <Application>Microsoft Office PowerPoint</Application>
  <PresentationFormat>Widescreen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Bookman Old Style</vt:lpstr>
      <vt:lpstr>Bookman Old Style (Headings)</vt:lpstr>
      <vt:lpstr>Calibri</vt:lpstr>
      <vt:lpstr>Franklin Gothic Book</vt:lpstr>
      <vt:lpstr>inherit</vt:lpstr>
      <vt:lpstr>Custom</vt:lpstr>
      <vt:lpstr>Analyzing the Interplay Between Employment, Socioeconomic Factors, and Mental Health Using SQL</vt:lpstr>
      <vt:lpstr>Introduction</vt:lpstr>
      <vt:lpstr>Objectives</vt:lpstr>
      <vt:lpstr>PowerPoint Presentation</vt:lpstr>
      <vt:lpstr>PowerPoint Presentation</vt:lpstr>
      <vt:lpstr>Methodology</vt:lpstr>
      <vt:lpstr>Research Scenarios</vt:lpstr>
      <vt:lpstr> Scenario 1: Impact of Internet Access on Mental Health</vt:lpstr>
      <vt:lpstr>PowerPoint Presentation</vt:lpstr>
      <vt:lpstr>Scenario 2: Employment Status and Mental Health</vt:lpstr>
      <vt:lpstr>PowerPoint Presentation</vt:lpstr>
      <vt:lpstr> Scenario 3: Regional Differences in Mental Health</vt:lpstr>
      <vt:lpstr>PowerPoint Presentation</vt:lpstr>
      <vt:lpstr>Scenario 4: Gender Differences in Mental Health</vt:lpstr>
      <vt:lpstr>PowerPoint Presentation</vt:lpstr>
      <vt:lpstr>Scenario 5: Relationship Between Mental Health and Employment Gaps</vt:lpstr>
      <vt:lpstr>PowerPoint Presentation</vt:lpstr>
      <vt:lpstr>Scenario 6: Mental Health and Living Arrangements</vt:lpstr>
      <vt:lpstr>PowerPoint Presentation</vt:lpstr>
      <vt:lpstr>Scenario 7: Mental Health and Education Level</vt:lpstr>
      <vt:lpstr>PowerPoint Presentation</vt:lpstr>
      <vt:lpstr>Scenario 8: Device Usage Patterns and Their Association with Mental Health Symptoms</vt:lpstr>
      <vt:lpstr>PowerPoint Presentation</vt:lpstr>
      <vt:lpstr>Scenario 9: Correlation Between Multiple Mental Health Conditions and Employment Status</vt:lpstr>
      <vt:lpstr>PowerPoint Presentation</vt:lpstr>
      <vt:lpstr>PowerPoint Presentation</vt:lpstr>
      <vt:lpstr>Scenario 10: Analyzing Mental Health Trends Across Different Age Groups</vt:lpstr>
      <vt:lpstr>PowerPoint Presentation</vt:lpstr>
      <vt:lpstr>Scenario 11: Exploring the Relationship Between Education Level and Employment Gaps</vt:lpstr>
      <vt:lpstr>PowerPoint Presentation</vt:lpstr>
      <vt:lpstr>Scenario 12: Assessing the Impact of Unemployment on Internet Access and Mental Health</vt:lpstr>
      <vt:lpstr>PowerPoint Presentation</vt:lpstr>
      <vt:lpstr>Conclusions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c4085</dc:creator>
  <cp:lastModifiedBy>c4085</cp:lastModifiedBy>
  <cp:revision>3</cp:revision>
  <dcterms:created xsi:type="dcterms:W3CDTF">2025-02-09T05:47:31Z</dcterms:created>
  <dcterms:modified xsi:type="dcterms:W3CDTF">2025-02-09T16:20:30Z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