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6"/>
    <p:restoredTop sz="94694"/>
  </p:normalViewPr>
  <p:slideViewPr>
    <p:cSldViewPr snapToGrid="0">
      <p:cViewPr varScale="1">
        <p:scale>
          <a:sx n="110" d="100"/>
          <a:sy n="110"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848600" y="1122363"/>
            <a:ext cx="4023360" cy="3204134"/>
          </a:xfrm>
        </p:spPr>
        <p:txBody>
          <a:bodyPr anchor="b">
            <a:normAutofit/>
          </a:bodyPr>
          <a:lstStyle/>
          <a:p>
            <a:pPr algn="l"/>
            <a:r>
              <a:rPr lang="en-US" sz="4800"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48600" y="4872922"/>
            <a:ext cx="4023360" cy="1208141"/>
          </a:xfrm>
        </p:spPr>
        <p:txBody>
          <a:bodyPr>
            <a:normAutofit lnSpcReduction="10000"/>
          </a:bodyPr>
          <a:lstStyle/>
          <a:p>
            <a:pPr algn="l"/>
            <a:r>
              <a:rPr lang="en-US" sz="1400" dirty="0"/>
              <a:t>Group Members: Ryan Lund, Hamid Nazari, Cristian Guerrero, Lu Ye, Joseph Gonzalez and Stephanie Patrica </a:t>
            </a:r>
            <a:r>
              <a:rPr lang="en-US" sz="1400" dirty="0" err="1"/>
              <a:t>Anshell</a:t>
            </a:r>
            <a:endParaRPr lang="en-US" sz="1400" dirty="0"/>
          </a:p>
          <a:p>
            <a:pPr algn="l"/>
            <a:endParaRPr lang="en-US" sz="1100" dirty="0"/>
          </a:p>
          <a:p>
            <a:r>
              <a:rPr lang="en-US" sz="1400" dirty="0"/>
              <a:t>11-16-2023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different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3"/>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with delinquencies and the unemployment rate.</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985580"/>
            <a:ext cx="4726729" cy="4311586"/>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sz="14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4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400" dirty="0"/>
              <a:t>This branch describes the relationship between several variables in the model: a higher Fed Funds rate could make the Household debt to Income ratio higher indicating a higher load of household debt. </a:t>
            </a:r>
          </a:p>
          <a:p>
            <a:pPr marL="285750" indent="-228600">
              <a:lnSpc>
                <a:spcPct val="90000"/>
              </a:lnSpc>
              <a:spcAft>
                <a:spcPts val="600"/>
              </a:spcAft>
              <a:buFont typeface="Arial" panose="020B0604020202020204" pitchFamily="34" charset="0"/>
              <a:buChar char="•"/>
            </a:pPr>
            <a:r>
              <a:rPr lang="en-US" sz="1400" dirty="0"/>
              <a:t>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a:t>
            </a:r>
          </a:p>
          <a:p>
            <a:pPr marL="285750" indent="-228600">
              <a:lnSpc>
                <a:spcPct val="90000"/>
              </a:lnSpc>
              <a:spcAft>
                <a:spcPts val="600"/>
              </a:spcAft>
              <a:buFont typeface="Arial" panose="020B0604020202020204" pitchFamily="34" charset="0"/>
              <a:buChar char="•"/>
            </a:pPr>
            <a:r>
              <a:rPr lang="en-US" sz="1400" dirty="0"/>
              <a:t>Finally, the Consumer Confidence index could be a leading or lagging indicator for increased credit card charge off risk in the model. In the past, Consumer Confidence has dipped before the onset of an economic recession. </a:t>
            </a:r>
          </a:p>
          <a:p>
            <a:pPr marL="285750" indent="-228600">
              <a:lnSpc>
                <a:spcPct val="90000"/>
              </a:lnSpc>
              <a:spcAft>
                <a:spcPts val="600"/>
              </a:spcAft>
              <a:buFont typeface="Arial" panose="020B0604020202020204" pitchFamily="34" charset="0"/>
              <a:buChar char="•"/>
            </a:pPr>
            <a:endParaRPr lang="en-US" sz="10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a:t>
            </a:r>
          </a:p>
          <a:p>
            <a:pPr marL="285750" indent="-228600">
              <a:lnSpc>
                <a:spcPct val="90000"/>
              </a:lnSpc>
              <a:spcAft>
                <a:spcPts val="600"/>
              </a:spcAft>
              <a:buFont typeface="Arial" panose="020B0604020202020204" pitchFamily="34" charset="0"/>
              <a:buChar char="•"/>
            </a:pPr>
            <a:r>
              <a:rPr lang="en-US" sz="1400" dirty="0"/>
              <a:t>For example, the credit cards group reported </a:t>
            </a:r>
            <a:r>
              <a:rPr lang="en-US" sz="1400"/>
              <a:t>a 90.82% </a:t>
            </a:r>
            <a:r>
              <a:rPr lang="en-US" sz="1400" dirty="0"/>
              <a:t>accuracy score and had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while the C&amp;I group had the lowest at 74.5%.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094476" y="764500"/>
            <a:ext cx="5609476" cy="5329000"/>
          </a:xfrm>
          <a:prstGeom prst="rect">
            <a:avLst/>
          </a:prstGeom>
        </p:spPr>
      </p:pic>
    </p:spTree>
    <p:extLst>
      <p:ext uri="{BB962C8B-B14F-4D97-AF65-F5344CB8AC3E}">
        <p14:creationId xmlns:p14="http://schemas.microsoft.com/office/powerpoint/2010/main" val="165062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22A3-6E92-4591-8016-314D162C8FE2}"/>
              </a:ext>
            </a:extLst>
          </p:cNvPr>
          <p:cNvSpPr>
            <a:spLocks noGrp="1"/>
          </p:cNvSpPr>
          <p:nvPr>
            <p:ph type="title"/>
          </p:nvPr>
        </p:nvSpPr>
        <p:spPr>
          <a:xfrm>
            <a:off x="638882" y="11172"/>
            <a:ext cx="10909640" cy="777524"/>
          </a:xfrm>
        </p:spPr>
        <p:txBody>
          <a:bodyPr vert="horz" lIns="91440" tIns="45720" rIns="91440" bIns="45720" rtlCol="0" anchor="ctr">
            <a:normAutofit/>
          </a:bodyPr>
          <a:lstStyle/>
          <a:p>
            <a:pPr algn="ctr"/>
            <a:r>
              <a:rPr lang="en-US" kern="1200" dirty="0">
                <a:solidFill>
                  <a:schemeClr val="tx1"/>
                </a:solidFill>
                <a:latin typeface="+mj-lt"/>
                <a:ea typeface="+mj-ea"/>
                <a:cs typeface="+mj-cs"/>
              </a:rPr>
              <a:t>Project 4 Summary of Model Results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481ACD-D5B6-5C6B-9DE5-7A6EACC913FB}"/>
              </a:ext>
            </a:extLst>
          </p:cNvPr>
          <p:cNvSpPr txBox="1"/>
          <p:nvPr/>
        </p:nvSpPr>
        <p:spPr>
          <a:xfrm>
            <a:off x="0" y="4216602"/>
            <a:ext cx="12118428"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Forest with actual numerical values (as opposed to dummies) produced the highest average accuracy score of 93.91%. The lowest average accuracy score was the Deep Learning model that used dummy values at 27.55%. </a:t>
            </a:r>
          </a:p>
          <a:p>
            <a:pPr marL="285750" indent="-285750">
              <a:buFont typeface="Arial" panose="020B0604020202020204" pitchFamily="34" charset="0"/>
              <a:buChar char="•"/>
            </a:pPr>
            <a:r>
              <a:rPr lang="en-US" sz="1400" dirty="0"/>
              <a:t>Next to the Deep Learning using dummy data, the Logistic Regression model produced the lowest average accuracy score of 80.86%. Compared to Random Forests model (Actual), it appears that Logistic Regressions was less accurate at predicting outcomes. </a:t>
            </a:r>
          </a:p>
          <a:p>
            <a:pPr marL="285750" indent="-285750">
              <a:buFont typeface="Arial" panose="020B0604020202020204" pitchFamily="34" charset="0"/>
              <a:buChar char="•"/>
            </a:pPr>
            <a:r>
              <a:rPr lang="en-US" sz="1400" dirty="0"/>
              <a:t>The Overall Accuracy Score indicated that the Mortgage loans group was the highest at 91.63% and closely followed by the Credit cards group at 89.79%. Overall, the Consumer loans (credit cards and mortgages) performed better than the business loans (C&amp;I and CRE) which appears to be influenced by the Deep Learning model accuracy scores. </a:t>
            </a:r>
          </a:p>
          <a:p>
            <a:pPr marL="285750" indent="-285750">
              <a:buFont typeface="Arial" panose="020B0604020202020204" pitchFamily="34" charset="0"/>
              <a:buChar char="•"/>
            </a:pPr>
            <a:r>
              <a:rPr lang="en-US" sz="1400" dirty="0"/>
              <a:t>The lowest performing loan group was C&amp;I loans with an 83.67% Overall Accuracy Score. This appears to be ‘across the board’ in terms of the model types, and in particular the Logistic Regression model and Deep Learning with actual numerical values model. </a:t>
            </a:r>
          </a:p>
          <a:p>
            <a:pPr marL="285750" indent="-285750">
              <a:buFont typeface="Arial" panose="020B0604020202020204" pitchFamily="34" charset="0"/>
              <a:buChar char="•"/>
            </a:pPr>
            <a:r>
              <a:rPr lang="en-US" sz="1400" dirty="0"/>
              <a:t>It is noted that the different loan groups contain many of the same variables however some unique variables. The group design may have had an affect on the the accuracy scores as well as the different models.</a:t>
            </a:r>
          </a:p>
        </p:txBody>
      </p:sp>
      <p:graphicFrame>
        <p:nvGraphicFramePr>
          <p:cNvPr id="7" name="Table 6">
            <a:extLst>
              <a:ext uri="{FF2B5EF4-FFF2-40B4-BE49-F238E27FC236}">
                <a16:creationId xmlns:a16="http://schemas.microsoft.com/office/drawing/2014/main" id="{5877B05D-26D8-DD25-10C9-12EEE19583D3}"/>
              </a:ext>
            </a:extLst>
          </p:cNvPr>
          <p:cNvGraphicFramePr>
            <a:graphicFrameLocks noGrp="1"/>
          </p:cNvGraphicFramePr>
          <p:nvPr>
            <p:extLst>
              <p:ext uri="{D42A27DB-BD31-4B8C-83A1-F6EECF244321}">
                <p14:modId xmlns:p14="http://schemas.microsoft.com/office/powerpoint/2010/main" val="2116014360"/>
              </p:ext>
            </p:extLst>
          </p:nvPr>
        </p:nvGraphicFramePr>
        <p:xfrm>
          <a:off x="679264" y="824635"/>
          <a:ext cx="10869258" cy="3030950"/>
        </p:xfrm>
        <a:graphic>
          <a:graphicData uri="http://schemas.openxmlformats.org/drawingml/2006/table">
            <a:tbl>
              <a:tblPr>
                <a:tableStyleId>{5C22544A-7EE6-4342-B048-85BDC9FD1C3A}</a:tableStyleId>
              </a:tblPr>
              <a:tblGrid>
                <a:gridCol w="1614982">
                  <a:extLst>
                    <a:ext uri="{9D8B030D-6E8A-4147-A177-3AD203B41FA5}">
                      <a16:colId xmlns:a16="http://schemas.microsoft.com/office/drawing/2014/main" val="1447308243"/>
                    </a:ext>
                  </a:extLst>
                </a:gridCol>
                <a:gridCol w="906657">
                  <a:extLst>
                    <a:ext uri="{9D8B030D-6E8A-4147-A177-3AD203B41FA5}">
                      <a16:colId xmlns:a16="http://schemas.microsoft.com/office/drawing/2014/main" val="3631476543"/>
                    </a:ext>
                  </a:extLst>
                </a:gridCol>
                <a:gridCol w="1274987">
                  <a:extLst>
                    <a:ext uri="{9D8B030D-6E8A-4147-A177-3AD203B41FA5}">
                      <a16:colId xmlns:a16="http://schemas.microsoft.com/office/drawing/2014/main" val="3941266068"/>
                    </a:ext>
                  </a:extLst>
                </a:gridCol>
                <a:gridCol w="1289152">
                  <a:extLst>
                    <a:ext uri="{9D8B030D-6E8A-4147-A177-3AD203B41FA5}">
                      <a16:colId xmlns:a16="http://schemas.microsoft.com/office/drawing/2014/main" val="3891875430"/>
                    </a:ext>
                  </a:extLst>
                </a:gridCol>
                <a:gridCol w="991656">
                  <a:extLst>
                    <a:ext uri="{9D8B030D-6E8A-4147-A177-3AD203B41FA5}">
                      <a16:colId xmlns:a16="http://schemas.microsoft.com/office/drawing/2014/main" val="3323083763"/>
                    </a:ext>
                  </a:extLst>
                </a:gridCol>
                <a:gridCol w="1062489">
                  <a:extLst>
                    <a:ext uri="{9D8B030D-6E8A-4147-A177-3AD203B41FA5}">
                      <a16:colId xmlns:a16="http://schemas.microsoft.com/office/drawing/2014/main" val="730015520"/>
                    </a:ext>
                  </a:extLst>
                </a:gridCol>
                <a:gridCol w="849991">
                  <a:extLst>
                    <a:ext uri="{9D8B030D-6E8A-4147-A177-3AD203B41FA5}">
                      <a16:colId xmlns:a16="http://schemas.microsoft.com/office/drawing/2014/main" val="4255258682"/>
                    </a:ext>
                  </a:extLst>
                </a:gridCol>
                <a:gridCol w="934990">
                  <a:extLst>
                    <a:ext uri="{9D8B030D-6E8A-4147-A177-3AD203B41FA5}">
                      <a16:colId xmlns:a16="http://schemas.microsoft.com/office/drawing/2014/main" val="2847657114"/>
                    </a:ext>
                  </a:extLst>
                </a:gridCol>
                <a:gridCol w="881865">
                  <a:extLst>
                    <a:ext uri="{9D8B030D-6E8A-4147-A177-3AD203B41FA5}">
                      <a16:colId xmlns:a16="http://schemas.microsoft.com/office/drawing/2014/main" val="949581593"/>
                    </a:ext>
                  </a:extLst>
                </a:gridCol>
                <a:gridCol w="1062489">
                  <a:extLst>
                    <a:ext uri="{9D8B030D-6E8A-4147-A177-3AD203B41FA5}">
                      <a16:colId xmlns:a16="http://schemas.microsoft.com/office/drawing/2014/main" val="577514277"/>
                    </a:ext>
                  </a:extLst>
                </a:gridCol>
              </a:tblGrid>
              <a:tr h="801286">
                <a:tc>
                  <a:txBody>
                    <a:bodyPr/>
                    <a:lstStyle/>
                    <a:p>
                      <a:pPr algn="ctr" fontAlgn="t"/>
                      <a:r>
                        <a:rPr lang="en-US" sz="1200" u="none" strike="noStrike" dirty="0">
                          <a:effectLst/>
                        </a:rPr>
                        <a:t>Model Type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dirty="0">
                          <a:effectLst/>
                        </a:rPr>
                        <a:t>Decision Tree (Actual)</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(dummies)</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(Actual)</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Logistic Regression</a:t>
                      </a:r>
                      <a:endParaRPr lang="en-US" sz="1200" b="1" i="0" u="none" strike="noStrike">
                        <a:solidFill>
                          <a:srgbClr val="000000"/>
                        </a:solidFill>
                        <a:effectLst/>
                        <a:latin typeface="Calibri" panose="020F0502020204030204" pitchFamily="34" charset="0"/>
                      </a:endParaRPr>
                    </a:p>
                  </a:txBody>
                  <a:tcPr marL="9525" marR="9525" marT="9525" marB="0"/>
                </a:tc>
                <a:tc gridSpan="2">
                  <a:txBody>
                    <a:bodyPr/>
                    <a:lstStyle/>
                    <a:p>
                      <a:pPr algn="ctr" fontAlgn="t"/>
                      <a:r>
                        <a:rPr lang="en-US" sz="1200" u="none" strike="noStrike">
                          <a:effectLst/>
                        </a:rPr>
                        <a:t>Deep Learning (actual)</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gridSpan="2">
                  <a:txBody>
                    <a:bodyPr/>
                    <a:lstStyle/>
                    <a:p>
                      <a:pPr algn="ctr" fontAlgn="t"/>
                      <a:r>
                        <a:rPr lang="en-US" sz="1200" u="none" strike="noStrike">
                          <a:effectLst/>
                        </a:rPr>
                        <a:t>Deep Learning (dummies)</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4283965"/>
                  </a:ext>
                </a:extLst>
              </a:tr>
              <a:tr h="557416">
                <a:tc>
                  <a:txBody>
                    <a:bodyPr/>
                    <a:lstStyle/>
                    <a:p>
                      <a:pPr algn="l" fontAlgn="ctr"/>
                      <a:r>
                        <a:rPr lang="en-US" sz="1200" u="none" strike="noStrike">
                          <a:effectLst/>
                        </a:rPr>
                        <a:t>Loan Group</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a:effectLst/>
                        </a:rPr>
                        <a:t>Overall Accruacy Score*</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074507"/>
                  </a:ext>
                </a:extLst>
              </a:tr>
              <a:tr h="278708">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286137"/>
                  </a:ext>
                </a:extLst>
              </a:tr>
              <a:tr h="278708">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559509"/>
                  </a:ext>
                </a:extLst>
              </a:tr>
              <a:tr h="278708">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720063"/>
                  </a:ext>
                </a:extLst>
              </a:tr>
              <a:tr h="278708">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679087"/>
                  </a:ext>
                </a:extLst>
              </a:tr>
              <a:tr h="278708">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223247"/>
                  </a:ext>
                </a:extLst>
              </a:tr>
              <a:tr h="278708">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27676"/>
                  </a:ext>
                </a:extLst>
              </a:tr>
            </a:tbl>
          </a:graphicData>
        </a:graphic>
      </p:graphicFrame>
    </p:spTree>
    <p:extLst>
      <p:ext uri="{BB962C8B-B14F-4D97-AF65-F5344CB8AC3E}">
        <p14:creationId xmlns:p14="http://schemas.microsoft.com/office/powerpoint/2010/main" val="26382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525955" y="336406"/>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0" y="1965434"/>
            <a:ext cx="5570621" cy="48925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Time elements could be tested with the existing data set and run through all the models used in Project 4: Time lags and Time deltas.</a:t>
            </a:r>
          </a:p>
          <a:p>
            <a:pPr marL="285750" indent="-228600">
              <a:lnSpc>
                <a:spcPct val="90000"/>
              </a:lnSpc>
              <a:spcAft>
                <a:spcPts val="600"/>
              </a:spcAft>
              <a:buFont typeface="Arial" panose="020B0604020202020204" pitchFamily="34" charset="0"/>
              <a:buChar char="•"/>
            </a:pPr>
            <a:r>
              <a:rPr lang="en-US" sz="1400" dirty="0">
                <a:solidFill>
                  <a:schemeClr val="tx2"/>
                </a:solidFill>
              </a:rPr>
              <a:t>Time lags would effectively ‘lag’ one or more variables by a period of months. For example, loan charge offs may lag between loan delinquencies and a rising unemployment rate.</a:t>
            </a:r>
          </a:p>
          <a:p>
            <a:pPr marL="285750" indent="-228600">
              <a:lnSpc>
                <a:spcPct val="90000"/>
              </a:lnSpc>
              <a:spcAft>
                <a:spcPts val="600"/>
              </a:spcAft>
              <a:buFont typeface="Arial" panose="020B0604020202020204" pitchFamily="34" charset="0"/>
              <a:buChar char="•"/>
            </a:pPr>
            <a:r>
              <a:rPr lang="en-US" sz="1400" dirty="0">
                <a:solidFill>
                  <a:schemeClr val="tx2"/>
                </a:solidFill>
              </a:rPr>
              <a:t>Time deltas would calculate the difference between two different points in time for one or more variables. This could reveal if the change in a variable’s value had an affect on loan charge offs. </a:t>
            </a:r>
          </a:p>
          <a:p>
            <a:pPr marL="285750" indent="-228600">
              <a:lnSpc>
                <a:spcPct val="90000"/>
              </a:lnSpc>
              <a:spcAft>
                <a:spcPts val="600"/>
              </a:spcAft>
              <a:buFont typeface="Arial" panose="020B0604020202020204" pitchFamily="34" charset="0"/>
              <a:buChar char="•"/>
            </a:pPr>
            <a:r>
              <a:rPr lang="en-US" sz="1400" dirty="0">
                <a:solidFill>
                  <a:schemeClr val="tx2"/>
                </a:solidFill>
              </a:rPr>
              <a:t>Other considerations for further studies could be expanding the existing data set where it is possible with the existing variables. For example, what would the accuracy scores look like scaled up 10 times, or 100 times? </a:t>
            </a:r>
          </a:p>
          <a:p>
            <a:pPr marL="742950" lvl="1" indent="-228600">
              <a:lnSpc>
                <a:spcPct val="90000"/>
              </a:lnSpc>
              <a:spcAft>
                <a:spcPts val="600"/>
              </a:spcAft>
              <a:buFont typeface="Arial" panose="020B0604020202020204" pitchFamily="34" charset="0"/>
              <a:buChar char="•"/>
            </a:pPr>
            <a:r>
              <a:rPr lang="en-US" sz="1400" dirty="0">
                <a:solidFill>
                  <a:schemeClr val="tx2"/>
                </a:solidFill>
              </a:rPr>
              <a:t>There may be limits to scaling up economic variables, however variables such as delinquency rates could hypothetically be measured on a weekly or even daily basis, thus providing a much larger dataset. </a:t>
            </a:r>
          </a:p>
          <a:p>
            <a:pPr marL="285750" indent="-228600">
              <a:lnSpc>
                <a:spcPct val="90000"/>
              </a:lnSpc>
              <a:spcAft>
                <a:spcPts val="600"/>
              </a:spcAft>
              <a:buFont typeface="Arial" panose="020B0604020202020204" pitchFamily="34" charset="0"/>
              <a:buChar char="•"/>
            </a:pPr>
            <a:r>
              <a:rPr lang="en-US" sz="1400" dirty="0">
                <a:solidFill>
                  <a:schemeClr val="tx2"/>
                </a:solidFill>
              </a:rPr>
              <a:t>Finally, the selection of independent variables could be expanded, changed and reconfigured. For example, further studies on variables and conditions related to C&amp;I loan charges could be explored. </a:t>
            </a:r>
          </a:p>
          <a:p>
            <a:pPr marL="285750" indent="-228600">
              <a:lnSpc>
                <a:spcPct val="90000"/>
              </a:lnSpc>
              <a:spcAft>
                <a:spcPts val="600"/>
              </a:spcAft>
              <a:buFont typeface="Arial" panose="020B0604020202020204" pitchFamily="34" charset="0"/>
              <a:buChar char="•"/>
            </a:pPr>
            <a:endParaRPr lang="en-US" sz="1400" dirty="0">
              <a:solidFill>
                <a:schemeClr val="tx2"/>
              </a:solidFill>
            </a:endParaRPr>
          </a:p>
          <a:p>
            <a:pPr marL="285750" indent="-228600">
              <a:lnSpc>
                <a:spcPct val="90000"/>
              </a:lnSpc>
              <a:spcAft>
                <a:spcPts val="600"/>
              </a:spcAft>
              <a:buFont typeface="Arial" panose="020B0604020202020204" pitchFamily="34" charset="0"/>
              <a:buChar char="•"/>
            </a:pPr>
            <a:r>
              <a:rPr lang="en-US" sz="1400" dirty="0">
                <a:solidFill>
                  <a:schemeClr val="tx2"/>
                </a:solidFill>
              </a:rPr>
              <a:t>Note: The Correlation Matrix to the right shows that the majority of all 4 loan groups’ delinquencies, charge offs and the unemployment rate are positively correlated. </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2"/>
          <a:stretch>
            <a:fillRect/>
          </a:stretch>
        </p:blipFill>
        <p:spPr>
          <a:xfrm>
            <a:off x="7294179" y="1772030"/>
            <a:ext cx="4556446" cy="3884368"/>
          </a:xfrm>
          <a:prstGeom prst="rect">
            <a:avLst/>
          </a:prstGeom>
        </p:spPr>
      </p:pic>
    </p:spTree>
    <p:extLst>
      <p:ext uri="{BB962C8B-B14F-4D97-AF65-F5344CB8AC3E}">
        <p14:creationId xmlns:p14="http://schemas.microsoft.com/office/powerpoint/2010/main" val="31075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1554</Words>
  <Application>Microsoft Macintosh PowerPoint</Application>
  <PresentationFormat>Widescreen</PresentationFormat>
  <Paragraphs>130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lpstr>Project 4 Summary of Model Results</vt:lpstr>
      <vt:lpstr>Future Considerations with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9</cp:revision>
  <dcterms:created xsi:type="dcterms:W3CDTF">2023-11-14T18:23:13Z</dcterms:created>
  <dcterms:modified xsi:type="dcterms:W3CDTF">2023-11-15T00:12:58Z</dcterms:modified>
</cp:coreProperties>
</file>