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1" r:id="rId7"/>
    <p:sldId id="266"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7"/>
    <p:restoredTop sz="94694"/>
  </p:normalViewPr>
  <p:slideViewPr>
    <p:cSldViewPr snapToGrid="0">
      <p:cViewPr varScale="1">
        <p:scale>
          <a:sx n="121" d="100"/>
          <a:sy n="121"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FE4E1-74EA-6443-8E3F-1A8342B48B07}"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0D99-EADE-BC47-A5C6-EC5825756A9F}" type="slidenum">
              <a:rPr lang="en-US" smtClean="0"/>
              <a:t>‹#›</a:t>
            </a:fld>
            <a:endParaRPr lang="en-US"/>
          </a:p>
        </p:txBody>
      </p:sp>
    </p:spTree>
    <p:extLst>
      <p:ext uri="{BB962C8B-B14F-4D97-AF65-F5344CB8AC3E}">
        <p14:creationId xmlns:p14="http://schemas.microsoft.com/office/powerpoint/2010/main" val="14885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3</a:t>
            </a:fld>
            <a:endParaRPr lang="en-US"/>
          </a:p>
        </p:txBody>
      </p:sp>
    </p:spTree>
    <p:extLst>
      <p:ext uri="{BB962C8B-B14F-4D97-AF65-F5344CB8AC3E}">
        <p14:creationId xmlns:p14="http://schemas.microsoft.com/office/powerpoint/2010/main" val="241940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8</a:t>
            </a:fld>
            <a:endParaRPr lang="en-US"/>
          </a:p>
        </p:txBody>
      </p:sp>
    </p:spTree>
    <p:extLst>
      <p:ext uri="{BB962C8B-B14F-4D97-AF65-F5344CB8AC3E}">
        <p14:creationId xmlns:p14="http://schemas.microsoft.com/office/powerpoint/2010/main" val="46201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4E8B21A5-ACDA-54AB-2362-6B3A3DC3013B}"/>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a:xfrm>
            <a:off x="7794733" y="2512731"/>
            <a:ext cx="4080275" cy="1732957"/>
          </a:xfrm>
        </p:spPr>
        <p:txBody>
          <a:bodyPr anchor="b">
            <a:noAutofit/>
          </a:bodyPr>
          <a:lstStyle/>
          <a:p>
            <a:r>
              <a:rPr lang="en-US" sz="3400" dirty="0">
                <a:solidFill>
                  <a:schemeClr val="accent2"/>
                </a:solidFill>
                <a:latin typeface="Clarendon BT Roman" panose="02040704040505020204" pitchFamily="18" charset="0"/>
              </a:rPr>
              <a:t>Loan Charge Offs </a:t>
            </a:r>
            <a:br>
              <a:rPr lang="en-US" sz="3400" dirty="0">
                <a:solidFill>
                  <a:schemeClr val="accent2"/>
                </a:solidFill>
                <a:latin typeface="Clarendon BT Roman" panose="02040704040505020204" pitchFamily="18" charset="0"/>
              </a:rPr>
            </a:br>
            <a:r>
              <a:rPr lang="en-US" sz="3400" dirty="0">
                <a:solidFill>
                  <a:schemeClr val="accent2"/>
                </a:solidFill>
                <a:latin typeface="Clarendon BT Roman" panose="02040704040505020204" pitchFamily="18" charset="0"/>
              </a:rPr>
              <a:t>and </a:t>
            </a:r>
            <a:br>
              <a:rPr lang="en-US" sz="3400" dirty="0">
                <a:solidFill>
                  <a:schemeClr val="accent2"/>
                </a:solidFill>
                <a:latin typeface="Clarendon BT Roman" panose="02040704040505020204" pitchFamily="18" charset="0"/>
              </a:rPr>
            </a:br>
            <a:r>
              <a:rPr lang="en-US" sz="3400" dirty="0">
                <a:solidFill>
                  <a:schemeClr val="accent2"/>
                </a:solidFill>
                <a:latin typeface="Clarendon BT Roman" panose="02040704040505020204" pitchFamily="18" charset="0"/>
              </a:rPr>
              <a:t>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a:xfrm>
            <a:off x="7851648" y="4800938"/>
            <a:ext cx="4023360" cy="1538388"/>
          </a:xfrm>
        </p:spPr>
        <p:txBody>
          <a:bodyPr>
            <a:noAutofit/>
          </a:bodyPr>
          <a:lstStyle/>
          <a:p>
            <a:pPr algn="l">
              <a:lnSpc>
                <a:spcPct val="150000"/>
              </a:lnSpc>
            </a:pPr>
            <a:r>
              <a:rPr lang="en-US" sz="1400" dirty="0"/>
              <a:t>Group Members: </a:t>
            </a:r>
          </a:p>
          <a:p>
            <a:pPr algn="l">
              <a:lnSpc>
                <a:spcPct val="150000"/>
              </a:lnSpc>
            </a:pPr>
            <a:r>
              <a:rPr lang="en-US" sz="1400" dirty="0"/>
              <a:t>Ryan Lund, Hamid Nazari, Cristian Guerrero, Lu Ye, Joseph Gonzalez, and Stephanie </a:t>
            </a:r>
            <a:r>
              <a:rPr lang="en-US" sz="1400" dirty="0" err="1"/>
              <a:t>Patrica</a:t>
            </a:r>
            <a:r>
              <a:rPr lang="en-US" sz="1400" dirty="0"/>
              <a:t> </a:t>
            </a:r>
            <a:r>
              <a:rPr lang="en-US" sz="1400" dirty="0" err="1"/>
              <a:t>Anshell</a:t>
            </a:r>
            <a:endParaRPr lang="en-US" sz="1400" dirty="0"/>
          </a:p>
          <a:p>
            <a:pPr>
              <a:lnSpc>
                <a:spcPct val="150000"/>
              </a:lnSpc>
            </a:pPr>
            <a:r>
              <a:rPr lang="en-US" sz="1400" dirty="0"/>
              <a:t>16 November 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59B783C3-73D2-3C74-6D74-CCAFB5EB5ABB}"/>
              </a:ext>
            </a:extLst>
          </p:cNvPr>
          <p:cNvSpPr txBox="1">
            <a:spLocks/>
          </p:cNvSpPr>
          <p:nvPr/>
        </p:nvSpPr>
        <p:spPr>
          <a:xfrm>
            <a:off x="7851648" y="1780002"/>
            <a:ext cx="4122683" cy="8629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latin typeface="Cooper Black" panose="0208090404030B020404" pitchFamily="18" charset="77"/>
              </a:rPr>
              <a:t>Project 4: </a:t>
            </a:r>
          </a:p>
        </p:txBody>
      </p:sp>
    </p:spTree>
    <p:extLst>
      <p:ext uri="{BB962C8B-B14F-4D97-AF65-F5344CB8AC3E}">
        <p14:creationId xmlns:p14="http://schemas.microsoft.com/office/powerpoint/2010/main" val="1865003489"/>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196649" y="295355"/>
            <a:ext cx="4318205" cy="1800526"/>
          </a:xfrm>
        </p:spPr>
        <p:txBody>
          <a:bodyPr vert="horz" lIns="91440" tIns="45720" rIns="91440" bIns="45720" rtlCol="0" anchor="ctr">
            <a:normAutofit/>
          </a:bodyPr>
          <a:lstStyle/>
          <a:p>
            <a:r>
              <a:rPr lang="en-US" kern="1200" dirty="0">
                <a:effectLst>
                  <a:outerShdw blurRad="50800" dist="38100" dir="8100000" sx="101000" sy="101000" algn="tr" rotWithShape="0">
                    <a:schemeClr val="accent2">
                      <a:alpha val="40000"/>
                    </a:schemeClr>
                  </a:outerShdw>
                  <a:reflection stA="45000" endPos="0" dist="50800" dir="5400000" sy="-100000" algn="bl" rotWithShape="0"/>
                </a:effectLst>
                <a:latin typeface="Cooper Black" panose="0208090404030B020404" pitchFamily="18" charset="77"/>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199697" y="1951247"/>
            <a:ext cx="4719144" cy="4611398"/>
          </a:xfrm>
          <a:prstGeom prst="rect">
            <a:avLst/>
          </a:prstGeom>
        </p:spPr>
        <p:txBody>
          <a:bodyPr vert="horz" lIns="91440" tIns="45720" rIns="91440" bIns="45720" rtlCol="0">
            <a:normAutofit fontScale="85000" lnSpcReduction="20000"/>
          </a:bodyPr>
          <a:lstStyle/>
          <a:p>
            <a:pPr marL="342900" indent="-285750" algn="just">
              <a:lnSpc>
                <a:spcPct val="150000"/>
              </a:lnSpc>
              <a:spcAft>
                <a:spcPts val="600"/>
              </a:spcAft>
              <a:buFont typeface="Arial" panose="020B0604020202020204" pitchFamily="34" charset="0"/>
              <a:buChar char="•"/>
            </a:pPr>
            <a:r>
              <a:rPr lang="en-US" sz="1400" dirty="0"/>
              <a:t>Project 4 explores the relationship between 4 different types of loan charge-offs and variables that may contribute to loan charge-offs.</a:t>
            </a:r>
          </a:p>
          <a:p>
            <a:pPr marL="342900" indent="-285750" algn="just">
              <a:lnSpc>
                <a:spcPct val="150000"/>
              </a:lnSpc>
              <a:spcAft>
                <a:spcPts val="600"/>
              </a:spcAft>
              <a:buFont typeface="Arial" panose="020B0604020202020204" pitchFamily="34" charset="0"/>
              <a:buChar char="•"/>
            </a:pPr>
            <a:r>
              <a:rPr lang="en-US" sz="1400" dirty="0"/>
              <a:t>A loan charge-off occurs when a bank can no longer collect an outstanding loan balance. This represents a loss to the bank.</a:t>
            </a:r>
          </a:p>
          <a:p>
            <a:pPr marL="342900" indent="-285750" algn="just">
              <a:lnSpc>
                <a:spcPct val="150000"/>
              </a:lnSpc>
              <a:spcAft>
                <a:spcPts val="600"/>
              </a:spcAft>
              <a:buFont typeface="Arial" panose="020B0604020202020204" pitchFamily="34" charset="0"/>
              <a:buChar char="•"/>
            </a:pPr>
            <a:r>
              <a:rPr lang="en-US" sz="1400" dirty="0"/>
              <a:t>Charge-offs typically increase during economic recessions when metrics such as the unemployment rate and delinquent loan payments increase. </a:t>
            </a:r>
          </a:p>
          <a:p>
            <a:pPr marL="342900" indent="-285750" algn="just">
              <a:lnSpc>
                <a:spcPct val="15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loan-related metrics. </a:t>
            </a:r>
          </a:p>
          <a:p>
            <a:pPr marL="342900" indent="-285750" algn="just">
              <a:lnSpc>
                <a:spcPct val="15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342900" indent="-285750" algn="just">
              <a:lnSpc>
                <a:spcPct val="15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641161" y="1446152"/>
            <a:ext cx="6550839" cy="391412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762703486"/>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241736" y="185546"/>
            <a:ext cx="5576950" cy="1800526"/>
          </a:xfrm>
        </p:spPr>
        <p:txBody>
          <a:bodyPr vert="horz" lIns="91440" tIns="45720" rIns="91440" bIns="45720" rtlCol="0" anchor="ctr">
            <a:normAutofit/>
          </a:bodyPr>
          <a:lstStyle/>
          <a:p>
            <a:r>
              <a:rPr lang="en-US" sz="41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241736" y="1776248"/>
            <a:ext cx="5307725" cy="4803228"/>
          </a:xfrm>
          <a:prstGeom prst="rect">
            <a:avLst/>
          </a:prstGeom>
        </p:spPr>
        <p:txBody>
          <a:bodyPr vert="horz" lIns="91440" tIns="45720" rIns="91440" bIns="45720" rtlCol="0">
            <a:noAutofit/>
          </a:bodyPr>
          <a:lstStyle/>
          <a:p>
            <a:pPr marL="285750" indent="-228600" algn="just">
              <a:lnSpc>
                <a:spcPct val="150000"/>
              </a:lnSpc>
              <a:spcAft>
                <a:spcPts val="600"/>
              </a:spcAft>
              <a:buFont typeface="Arial" panose="020B0604020202020204" pitchFamily="34" charset="0"/>
              <a:buChar char="•"/>
            </a:pPr>
            <a:r>
              <a:rPr lang="en-US" sz="1200" dirty="0"/>
              <a:t>The data for Project 4 was exclusively obtained from the Federal Reserve Economic Database (‘FRED’) maintained by the Federal Reserve Bank of St. Louis. </a:t>
            </a:r>
          </a:p>
          <a:p>
            <a:pPr marL="285750" indent="-228600" algn="just">
              <a:lnSpc>
                <a:spcPct val="150000"/>
              </a:lnSpc>
              <a:spcAft>
                <a:spcPts val="600"/>
              </a:spcAft>
              <a:buFont typeface="Arial" panose="020B0604020202020204" pitchFamily="34" charset="0"/>
              <a:buChar char="•"/>
            </a:pPr>
            <a:r>
              <a:rPr lang="en-US" sz="1200" dirty="0"/>
              <a:t>Approximately 20 different variables were chosen to form the 4 loan charge-off groups for Project 4. Some variables were reused in all the groups (such as the unemployment rate) while other variables were unique to each group. </a:t>
            </a:r>
          </a:p>
          <a:p>
            <a:pPr marL="285750" indent="-228600" algn="just">
              <a:lnSpc>
                <a:spcPct val="150000"/>
              </a:lnSpc>
              <a:spcAft>
                <a:spcPts val="600"/>
              </a:spcAft>
              <a:buFont typeface="Arial" panose="020B0604020202020204" pitchFamily="34" charset="0"/>
              <a:buChar char="•"/>
            </a:pPr>
            <a:r>
              <a:rPr lang="en-US" sz="1200" dirty="0"/>
              <a:t>Overall, there were approximately 9 to 10 independent variables for each group.</a:t>
            </a:r>
          </a:p>
          <a:p>
            <a:pPr marL="285750" indent="-228600" algn="just">
              <a:lnSpc>
                <a:spcPct val="150000"/>
              </a:lnSpc>
              <a:spcAft>
                <a:spcPts val="600"/>
              </a:spcAft>
              <a:buFont typeface="Arial" panose="020B0604020202020204" pitchFamily="34" charset="0"/>
              <a:buChar char="•"/>
            </a:pPr>
            <a:r>
              <a:rPr lang="en-US" sz="12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gn="just">
              <a:lnSpc>
                <a:spcPct val="150000"/>
              </a:lnSpc>
              <a:spcAft>
                <a:spcPts val="600"/>
              </a:spcAft>
              <a:buFont typeface="Arial" panose="020B0604020202020204" pitchFamily="34" charset="0"/>
              <a:buChar char="•"/>
            </a:pPr>
            <a:r>
              <a:rPr lang="en-US" sz="1200" dirty="0"/>
              <a:t>In order to maintain the maximum amount of data, quarterly data was transformed into monthly data with a loop. </a:t>
            </a:r>
          </a:p>
          <a:p>
            <a:pPr marL="285750" indent="-228600" algn="just">
              <a:lnSpc>
                <a:spcPct val="150000"/>
              </a:lnSpc>
              <a:spcAft>
                <a:spcPts val="600"/>
              </a:spcAft>
              <a:buFont typeface="Arial" panose="020B0604020202020204" pitchFamily="34" charset="0"/>
              <a:buChar char="•"/>
            </a:pPr>
            <a:r>
              <a:rPr lang="en-US" sz="12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rotWithShape="1">
          <a:blip r:embed="rId3"/>
          <a:srcRect l="2153" t="564" b="-565"/>
          <a:stretch/>
        </p:blipFill>
        <p:spPr>
          <a:xfrm>
            <a:off x="6204521" y="203611"/>
            <a:ext cx="5598596" cy="3204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4"/>
          <a:stretch>
            <a:fillRect/>
          </a:stretch>
        </p:blipFill>
        <p:spPr>
          <a:xfrm>
            <a:off x="6229217" y="3525007"/>
            <a:ext cx="5573900" cy="312938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86424758"/>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304800" y="321734"/>
            <a:ext cx="5985570" cy="1800526"/>
          </a:xfrm>
        </p:spPr>
        <p:txBody>
          <a:bodyPr vert="horz" lIns="91440" tIns="45720" rIns="91440" bIns="45720" rtlCol="0" anchor="ctr">
            <a:normAutofit/>
          </a:bodyPr>
          <a:lstStyle/>
          <a:p>
            <a:r>
              <a:rPr lang="en-US" sz="4100" dirty="0">
                <a:effectLst>
                  <a:outerShdw blurRad="50800" dist="38100" dir="8100000" sx="101000" sy="101000" algn="tr" rotWithShape="0">
                    <a:schemeClr val="accent2">
                      <a:alpha val="40000"/>
                    </a:schemeClr>
                  </a:outerShdw>
                </a:effectLst>
                <a:latin typeface="Cooper Black" panose="0208090404030B020404" pitchFamily="18" charset="77"/>
              </a:rPr>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409903" y="2122260"/>
            <a:ext cx="5985570" cy="4251179"/>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A correlation matrix was created with Seaborn for each loan group. The correlation matrix was the first attempt to visualize the relationship between the variables.</a:t>
            </a:r>
          </a:p>
          <a:p>
            <a:pPr marL="285750" indent="-228600" algn="just">
              <a:lnSpc>
                <a:spcPct val="170000"/>
              </a:lnSpc>
              <a:spcAft>
                <a:spcPts val="600"/>
              </a:spcAft>
              <a:buFont typeface="Arial" panose="020B0604020202020204" pitchFamily="34" charset="0"/>
              <a:buChar char="•"/>
            </a:pPr>
            <a:r>
              <a:rPr lang="en-US" sz="12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gn="just">
              <a:lnSpc>
                <a:spcPct val="170000"/>
              </a:lnSpc>
              <a:spcAft>
                <a:spcPts val="600"/>
              </a:spcAft>
              <a:buFont typeface="Arial" panose="020B0604020202020204" pitchFamily="34" charset="0"/>
              <a:buChar char="•"/>
            </a:pPr>
            <a:r>
              <a:rPr lang="en-US" sz="1200" dirty="0"/>
              <a:t>For example, The correlation matrix shown here indicates a strong positive correlation between credit card charge offs and delinquencies, household-debt-to-income, and the unemployment rate and the dependent value credit card charge offs. </a:t>
            </a:r>
          </a:p>
          <a:p>
            <a:pPr marL="285750" indent="-228600" algn="just">
              <a:lnSpc>
                <a:spcPct val="170000"/>
              </a:lnSpc>
              <a:spcAft>
                <a:spcPts val="600"/>
              </a:spcAft>
              <a:buFont typeface="Arial" panose="020B0604020202020204" pitchFamily="34" charset="0"/>
              <a:buChar char="•"/>
            </a:pPr>
            <a:r>
              <a:rPr lang="en-US" sz="1200" dirty="0"/>
              <a:t>All four loan groups demonstrated positive correlations between delinquencies and the unemployment rate and loan charge offs.</a:t>
            </a:r>
          </a:p>
          <a:p>
            <a:pPr marL="285750" indent="-228600" algn="just">
              <a:lnSpc>
                <a:spcPct val="170000"/>
              </a:lnSpc>
              <a:spcAft>
                <a:spcPts val="600"/>
              </a:spcAft>
              <a:buFont typeface="Arial" panose="020B0604020202020204" pitchFamily="34" charset="0"/>
              <a:buChar char="•"/>
            </a:pPr>
            <a:r>
              <a:rPr lang="en-US" sz="12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61223" y="139586"/>
            <a:ext cx="4374002" cy="32476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56372" y="3526868"/>
            <a:ext cx="4393604" cy="303158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03455297"/>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325820" y="141817"/>
            <a:ext cx="5444359" cy="1800526"/>
          </a:xfrm>
        </p:spPr>
        <p:txBody>
          <a:bodyPr vert="horz" lIns="91440" tIns="45720" rIns="91440" bIns="45720" rtlCol="0" anchor="ctr">
            <a:normAutofit/>
          </a:bodyPr>
          <a:lstStyle/>
          <a:p>
            <a:r>
              <a:rPr lang="en-US" sz="39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Decision &amp;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343419" y="1783780"/>
            <a:ext cx="4901244" cy="4658153"/>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Decision Trees and Random Forest Trees were among some of the highest-scoring machine-learning models tested in Project 4. For example, the credit card Decision Tree shown here reported a 93.9% accuracy score. Consider the following connection between the variables shown in the Tree:</a:t>
            </a:r>
          </a:p>
          <a:p>
            <a:pPr marL="285750" indent="-228600" algn="just">
              <a:lnSpc>
                <a:spcPct val="170000"/>
              </a:lnSpc>
              <a:spcAft>
                <a:spcPts val="600"/>
              </a:spcAft>
              <a:buFont typeface="Arial" panose="020B0604020202020204" pitchFamily="34" charset="0"/>
              <a:buChar char="•"/>
            </a:pPr>
            <a:r>
              <a:rPr lang="en-US" sz="1200" dirty="0"/>
              <a:t>Along the right branch of the tree, if the Household-Debt-to-Income Ratio is above 10.43%, the Fed Funds Rate is above 2.19%, delinquencies are above 4.42%, the unemployment rate is above 4.45%, and Consumer Confidence index is above 100.3, then the result is class 4 risk of charge off which signifies the highest quartile of credit card charge off risk. </a:t>
            </a:r>
          </a:p>
          <a:p>
            <a:pPr marL="285750" indent="-228600" algn="just">
              <a:lnSpc>
                <a:spcPct val="170000"/>
              </a:lnSpc>
              <a:spcAft>
                <a:spcPts val="600"/>
              </a:spcAft>
              <a:buFont typeface="Arial" panose="020B0604020202020204" pitchFamily="34" charset="0"/>
              <a:buChar char="•"/>
            </a:pPr>
            <a:r>
              <a:rPr lang="en-US" sz="1200" dirty="0"/>
              <a:t>This branch describes the relationship between several variables in the model: a higher Fed Funds rate could make the Household debt-to-income ratio higher indicating a higher load of household debt. </a:t>
            </a:r>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tretch>
            <a:fillRect/>
          </a:stretch>
        </p:blipFill>
        <p:spPr>
          <a:xfrm>
            <a:off x="5612521" y="505297"/>
            <a:ext cx="6500112" cy="36075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a:extLst>
              <a:ext uri="{FF2B5EF4-FFF2-40B4-BE49-F238E27FC236}">
                <a16:creationId xmlns:a16="http://schemas.microsoft.com/office/drawing/2014/main" id="{3288FDD3-3372-E9D3-76B5-E4E84B91615D}"/>
              </a:ext>
            </a:extLst>
          </p:cNvPr>
          <p:cNvSpPr txBox="1"/>
          <p:nvPr/>
        </p:nvSpPr>
        <p:spPr>
          <a:xfrm>
            <a:off x="5962785" y="4331821"/>
            <a:ext cx="5763086" cy="2307215"/>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This increased debt load could strain household income and increase the risk of delinquent loan payments. In turn, a higher unemployment rate could cause the risk of delinquent loan payments to go up as there are fewer jobs available to earn the income that is needed to pay make loan payments. </a:t>
            </a:r>
          </a:p>
          <a:p>
            <a:pPr marL="285750" indent="-228600" algn="just">
              <a:lnSpc>
                <a:spcPct val="170000"/>
              </a:lnSpc>
              <a:spcAft>
                <a:spcPts val="600"/>
              </a:spcAft>
              <a:buFont typeface="Arial" panose="020B0604020202020204" pitchFamily="34" charset="0"/>
              <a:buChar char="•"/>
            </a:pPr>
            <a:r>
              <a:rPr lang="en-US" sz="1200" dirty="0"/>
              <a:t>Finally, the Consumer Confidence index could be a leading or lagging indicator for increased credit card charge-off risk in the model. In the past, Consumer Confidence has dipped before the onset of an economic recession. </a:t>
            </a:r>
          </a:p>
          <a:p>
            <a:pPr marL="285750" indent="-228600" algn="just">
              <a:lnSpc>
                <a:spcPct val="17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824787370"/>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304429" y="160494"/>
            <a:ext cx="5416749" cy="1800526"/>
          </a:xfrm>
        </p:spPr>
        <p:txBody>
          <a:bodyPr vert="horz" lIns="91440" tIns="45720" rIns="91440" bIns="45720" rtlCol="0" anchor="ctr">
            <a:normAutofit/>
          </a:bodyPr>
          <a:lstStyle/>
          <a:p>
            <a:r>
              <a:rPr lang="en-US" sz="41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Neural Networks &amp;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360898" y="1728079"/>
            <a:ext cx="5609477" cy="4882928"/>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Deep Learning models were made for all 4 Loan Groups with the same model design. The models used actual numerical data as opposed to transformed dummy data.</a:t>
            </a:r>
          </a:p>
          <a:p>
            <a:pPr marL="285750" indent="-228600" algn="just">
              <a:lnSpc>
                <a:spcPct val="170000"/>
              </a:lnSpc>
              <a:spcAft>
                <a:spcPts val="600"/>
              </a:spcAft>
              <a:buFont typeface="Arial" panose="020B0604020202020204" pitchFamily="34" charset="0"/>
              <a:buChar char="•"/>
            </a:pPr>
            <a:r>
              <a:rPr lang="en-US" sz="1200" dirty="0"/>
              <a:t>For example, the credit cards group reported the following design characteristics:</a:t>
            </a:r>
          </a:p>
          <a:p>
            <a:pPr marL="285750" indent="-228600" algn="just">
              <a:lnSpc>
                <a:spcPct val="170000"/>
              </a:lnSpc>
              <a:spcAft>
                <a:spcPts val="600"/>
              </a:spcAft>
              <a:buFont typeface="Arial" panose="020B0604020202020204" pitchFamily="34" charset="0"/>
              <a:buChar char="•"/>
            </a:pPr>
            <a:r>
              <a:rPr lang="en-US" sz="1200" dirty="0"/>
              <a:t>4 layers of hidden nodes with 60 nodes for the first 3 layers and 40 nodes for the 4</a:t>
            </a:r>
            <a:r>
              <a:rPr lang="en-US" sz="1200" baseline="30000" dirty="0"/>
              <a:t>th</a:t>
            </a:r>
            <a:r>
              <a:rPr lang="en-US" sz="1200" dirty="0"/>
              <a:t> layer,</a:t>
            </a:r>
          </a:p>
          <a:p>
            <a:pPr marL="285750" indent="-228600" algn="just">
              <a:lnSpc>
                <a:spcPct val="170000"/>
              </a:lnSpc>
              <a:spcAft>
                <a:spcPts val="600"/>
              </a:spcAft>
              <a:buFont typeface="Arial" panose="020B0604020202020204" pitchFamily="34" charset="0"/>
              <a:buChar char="•"/>
            </a:pPr>
            <a:r>
              <a:rPr lang="en-US" sz="1200" dirty="0"/>
              <a:t>The activation type for the 4 hidden layers was ‘</a:t>
            </a:r>
            <a:r>
              <a:rPr lang="en-US" sz="1200" dirty="0" err="1"/>
              <a:t>relu</a:t>
            </a:r>
            <a:r>
              <a:rPr lang="en-US" sz="1200" dirty="0"/>
              <a:t>’,</a:t>
            </a:r>
          </a:p>
          <a:p>
            <a:pPr marL="285750" indent="-228600" algn="just">
              <a:lnSpc>
                <a:spcPct val="170000"/>
              </a:lnSpc>
              <a:spcAft>
                <a:spcPts val="600"/>
              </a:spcAft>
              <a:buFont typeface="Arial" panose="020B0604020202020204" pitchFamily="34" charset="0"/>
              <a:buChar char="•"/>
            </a:pPr>
            <a:r>
              <a:rPr lang="en-US" sz="1200" dirty="0"/>
              <a:t>The activation type for the final layer was ‘</a:t>
            </a:r>
            <a:r>
              <a:rPr lang="en-US" sz="1200" dirty="0" err="1"/>
              <a:t>softmax</a:t>
            </a:r>
            <a:r>
              <a:rPr lang="en-US" sz="1200" dirty="0"/>
              <a:t>’,</a:t>
            </a:r>
          </a:p>
          <a:p>
            <a:pPr marL="285750" indent="-228600" algn="just">
              <a:lnSpc>
                <a:spcPct val="170000"/>
              </a:lnSpc>
              <a:spcAft>
                <a:spcPts val="600"/>
              </a:spcAft>
              <a:buFont typeface="Arial" panose="020B0604020202020204" pitchFamily="34" charset="0"/>
              <a:buChar char="•"/>
            </a:pPr>
            <a:r>
              <a:rPr lang="en-US" sz="1200" dirty="0"/>
              <a:t>There were 200 epochs for the calculation.</a:t>
            </a:r>
          </a:p>
          <a:p>
            <a:pPr marL="285750" indent="-228600" algn="just">
              <a:lnSpc>
                <a:spcPct val="170000"/>
              </a:lnSpc>
              <a:spcAft>
                <a:spcPts val="600"/>
              </a:spcAft>
              <a:buFont typeface="Arial" panose="020B0604020202020204" pitchFamily="34" charset="0"/>
              <a:buChar char="•"/>
            </a:pPr>
            <a:r>
              <a:rPr lang="en-US" sz="1200" dirty="0"/>
              <a:t>The accuracy scores varied from loan group to loan group. Credit cards had the highest accuracy score at 90.82% while the C&amp;I group had the lowest at 76.53%. </a:t>
            </a:r>
          </a:p>
          <a:p>
            <a:pPr marL="285750" indent="-228600" algn="just">
              <a:lnSpc>
                <a:spcPct val="170000"/>
              </a:lnSpc>
              <a:spcAft>
                <a:spcPts val="600"/>
              </a:spcAft>
              <a:buFont typeface="Arial" panose="020B0604020202020204" pitchFamily="34" charset="0"/>
              <a:buChar char="•"/>
            </a:pPr>
            <a:r>
              <a:rPr lang="en-US" sz="12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278095" y="764500"/>
            <a:ext cx="5609476" cy="5329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650628430"/>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01F963-A232-F95D-9CA0-8EA8E220ED3B}"/>
              </a:ext>
            </a:extLst>
          </p:cNvPr>
          <p:cNvSpPr>
            <a:spLocks noGrp="1"/>
          </p:cNvSpPr>
          <p:nvPr>
            <p:ph type="title"/>
          </p:nvPr>
        </p:nvSpPr>
        <p:spPr>
          <a:xfrm>
            <a:off x="546541" y="502919"/>
            <a:ext cx="3878313" cy="2503039"/>
          </a:xfrm>
        </p:spPr>
        <p:txBody>
          <a:bodyPr vert="horz" lIns="91440" tIns="45720" rIns="91440" bIns="45720" rtlCol="0" anchor="ctr">
            <a:normAutofit/>
          </a:bodyPr>
          <a:lstStyle/>
          <a:p>
            <a:r>
              <a:rPr lang="en-US" sz="36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Project 4 Summary of Model Results</a:t>
            </a:r>
          </a:p>
        </p:txBody>
      </p:sp>
      <p:sp>
        <p:nvSpPr>
          <p:cNvPr id="4" name="TextBox 3">
            <a:extLst>
              <a:ext uri="{FF2B5EF4-FFF2-40B4-BE49-F238E27FC236}">
                <a16:creationId xmlns:a16="http://schemas.microsoft.com/office/drawing/2014/main" id="{E43AE743-75CA-4291-DE12-9F7E7B7EBBCA}"/>
              </a:ext>
            </a:extLst>
          </p:cNvPr>
          <p:cNvSpPr txBox="1"/>
          <p:nvPr/>
        </p:nvSpPr>
        <p:spPr>
          <a:xfrm>
            <a:off x="4647002" y="287242"/>
            <a:ext cx="6901875" cy="3078698"/>
          </a:xfrm>
          <a:prstGeom prst="rect">
            <a:avLst/>
          </a:prstGeom>
        </p:spPr>
        <p:txBody>
          <a:bodyPr vert="horz" lIns="91440" tIns="45720" rIns="91440" bIns="45720" rtlCol="0" anchor="ctr">
            <a:noAutofit/>
          </a:bodyPr>
          <a:lstStyle/>
          <a:p>
            <a:pPr marL="285750" indent="-228600" algn="just">
              <a:lnSpc>
                <a:spcPct val="150000"/>
              </a:lnSpc>
              <a:spcAft>
                <a:spcPts val="600"/>
              </a:spcAft>
              <a:buFont typeface="Arial" panose="020B0604020202020204" pitchFamily="34" charset="0"/>
              <a:buChar char="•"/>
            </a:pPr>
            <a:r>
              <a:rPr lang="en-US" sz="1200" dirty="0"/>
              <a:t>Random Forest with numerical values (as opposed to dummy values) produced the highest average accuracy score of 93.91%. </a:t>
            </a:r>
          </a:p>
          <a:p>
            <a:pPr marL="285750" indent="-228600" algn="just">
              <a:lnSpc>
                <a:spcPct val="150000"/>
              </a:lnSpc>
              <a:spcAft>
                <a:spcPts val="600"/>
              </a:spcAft>
              <a:buFont typeface="Arial" panose="020B0604020202020204" pitchFamily="34" charset="0"/>
              <a:buChar char="•"/>
            </a:pPr>
            <a:r>
              <a:rPr lang="en-US" sz="1200" dirty="0"/>
              <a:t>The lowest average accuracy score was the Deep Learning model that used dummy values at 27.55%. This approach with Deep Learning was made before the second attempt with numerical values.</a:t>
            </a:r>
          </a:p>
          <a:p>
            <a:pPr marL="285750" indent="-228600" algn="just">
              <a:lnSpc>
                <a:spcPct val="150000"/>
              </a:lnSpc>
              <a:spcAft>
                <a:spcPts val="600"/>
              </a:spcAft>
              <a:buFont typeface="Arial" panose="020B0604020202020204" pitchFamily="34" charset="0"/>
              <a:buChar char="•"/>
            </a:pPr>
            <a:r>
              <a:rPr lang="en-US" sz="1200" dirty="0"/>
              <a:t>The Logistic Regression model produced the second-lowest average accuracy score of 80.86%. </a:t>
            </a:r>
          </a:p>
          <a:p>
            <a:pPr marL="285750" indent="-228600" algn="just">
              <a:lnSpc>
                <a:spcPct val="150000"/>
              </a:lnSpc>
              <a:spcAft>
                <a:spcPts val="600"/>
              </a:spcAft>
              <a:buFont typeface="Arial" panose="020B0604020202020204" pitchFamily="34" charset="0"/>
              <a:buChar char="•"/>
            </a:pPr>
            <a:r>
              <a:rPr lang="en-US" sz="1200" dirty="0"/>
              <a:t>The Overall Accuracy Score for the Mortgage loans was the highest at 91.63%. Overall, the Consumer loans (credit cards and mortgages) performed better than the business loans (C&amp;I and CRE loans).</a:t>
            </a:r>
          </a:p>
          <a:p>
            <a:pPr marL="285750" indent="-228600" algn="just">
              <a:lnSpc>
                <a:spcPct val="150000"/>
              </a:lnSpc>
              <a:spcAft>
                <a:spcPts val="600"/>
              </a:spcAft>
              <a:buFont typeface="Arial" panose="020B0604020202020204" pitchFamily="34" charset="0"/>
              <a:buChar char="•"/>
            </a:pPr>
            <a:r>
              <a:rPr lang="en-US" sz="1200" dirty="0"/>
              <a:t>The lowest-performing loan group was C&amp;I loans with an 83.67% Overall Accuracy Score. The lower accuracy scores for C&amp;I was particularly the event in the Logistic Regression model and Deep Learning with numerical values model. </a:t>
            </a:r>
          </a:p>
        </p:txBody>
      </p:sp>
      <p:graphicFrame>
        <p:nvGraphicFramePr>
          <p:cNvPr id="5" name="Table 4">
            <a:extLst>
              <a:ext uri="{FF2B5EF4-FFF2-40B4-BE49-F238E27FC236}">
                <a16:creationId xmlns:a16="http://schemas.microsoft.com/office/drawing/2014/main" id="{F8CA5BF5-0F0B-8758-2CF7-3FC565B52619}"/>
              </a:ext>
            </a:extLst>
          </p:cNvPr>
          <p:cNvGraphicFramePr>
            <a:graphicFrameLocks noGrp="1"/>
          </p:cNvGraphicFramePr>
          <p:nvPr>
            <p:extLst>
              <p:ext uri="{D42A27DB-BD31-4B8C-83A1-F6EECF244321}">
                <p14:modId xmlns:p14="http://schemas.microsoft.com/office/powerpoint/2010/main" val="2804551265"/>
              </p:ext>
            </p:extLst>
          </p:nvPr>
        </p:nvGraphicFramePr>
        <p:xfrm>
          <a:off x="630936" y="3429000"/>
          <a:ext cx="10917941" cy="3007684"/>
        </p:xfrm>
        <a:graphic>
          <a:graphicData uri="http://schemas.openxmlformats.org/drawingml/2006/table">
            <a:tbl>
              <a:tblPr firstRow="1" bandRow="1">
                <a:tableStyleId>{F5AB1C69-6EDB-4FF4-983F-18BD219EF322}</a:tableStyleId>
              </a:tblPr>
              <a:tblGrid>
                <a:gridCol w="1455594">
                  <a:extLst>
                    <a:ext uri="{9D8B030D-6E8A-4147-A177-3AD203B41FA5}">
                      <a16:colId xmlns:a16="http://schemas.microsoft.com/office/drawing/2014/main" val="1447308243"/>
                    </a:ext>
                  </a:extLst>
                </a:gridCol>
                <a:gridCol w="941530">
                  <a:extLst>
                    <a:ext uri="{9D8B030D-6E8A-4147-A177-3AD203B41FA5}">
                      <a16:colId xmlns:a16="http://schemas.microsoft.com/office/drawing/2014/main" val="3631476543"/>
                    </a:ext>
                  </a:extLst>
                </a:gridCol>
                <a:gridCol w="1518864">
                  <a:extLst>
                    <a:ext uri="{9D8B030D-6E8A-4147-A177-3AD203B41FA5}">
                      <a16:colId xmlns:a16="http://schemas.microsoft.com/office/drawing/2014/main" val="3941266068"/>
                    </a:ext>
                  </a:extLst>
                </a:gridCol>
                <a:gridCol w="1518862">
                  <a:extLst>
                    <a:ext uri="{9D8B030D-6E8A-4147-A177-3AD203B41FA5}">
                      <a16:colId xmlns:a16="http://schemas.microsoft.com/office/drawing/2014/main" val="3891875430"/>
                    </a:ext>
                  </a:extLst>
                </a:gridCol>
                <a:gridCol w="1107611">
                  <a:extLst>
                    <a:ext uri="{9D8B030D-6E8A-4147-A177-3AD203B41FA5}">
                      <a16:colId xmlns:a16="http://schemas.microsoft.com/office/drawing/2014/main" val="3323083763"/>
                    </a:ext>
                  </a:extLst>
                </a:gridCol>
                <a:gridCol w="941528">
                  <a:extLst>
                    <a:ext uri="{9D8B030D-6E8A-4147-A177-3AD203B41FA5}">
                      <a16:colId xmlns:a16="http://schemas.microsoft.com/office/drawing/2014/main" val="730015520"/>
                    </a:ext>
                  </a:extLst>
                </a:gridCol>
                <a:gridCol w="793241">
                  <a:extLst>
                    <a:ext uri="{9D8B030D-6E8A-4147-A177-3AD203B41FA5}">
                      <a16:colId xmlns:a16="http://schemas.microsoft.com/office/drawing/2014/main" val="4255258682"/>
                    </a:ext>
                  </a:extLst>
                </a:gridCol>
                <a:gridCol w="941530">
                  <a:extLst>
                    <a:ext uri="{9D8B030D-6E8A-4147-A177-3AD203B41FA5}">
                      <a16:colId xmlns:a16="http://schemas.microsoft.com/office/drawing/2014/main" val="2847657114"/>
                    </a:ext>
                  </a:extLst>
                </a:gridCol>
                <a:gridCol w="898031">
                  <a:extLst>
                    <a:ext uri="{9D8B030D-6E8A-4147-A177-3AD203B41FA5}">
                      <a16:colId xmlns:a16="http://schemas.microsoft.com/office/drawing/2014/main" val="949581593"/>
                    </a:ext>
                  </a:extLst>
                </a:gridCol>
                <a:gridCol w="801150">
                  <a:extLst>
                    <a:ext uri="{9D8B030D-6E8A-4147-A177-3AD203B41FA5}">
                      <a16:colId xmlns:a16="http://schemas.microsoft.com/office/drawing/2014/main" val="577514277"/>
                    </a:ext>
                  </a:extLst>
                </a:gridCol>
              </a:tblGrid>
              <a:tr h="757917">
                <a:tc>
                  <a:txBody>
                    <a:bodyPr/>
                    <a:lstStyle/>
                    <a:p>
                      <a:pPr algn="ctr" fontAlgn="t"/>
                      <a:r>
                        <a:rPr lang="en-US" sz="1400" u="none" strike="noStrike" dirty="0">
                          <a:effectLst/>
                        </a:rPr>
                        <a:t>Model Type</a:t>
                      </a:r>
                      <a:endParaRPr lang="en-US" sz="1400" b="1" i="0" u="none" strike="noStrike" dirty="0">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Decision Tree (Actual)</a:t>
                      </a:r>
                      <a:endParaRPr lang="en-US" sz="14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dirty="0" err="1">
                          <a:effectLst/>
                        </a:rPr>
                        <a:t>Random_Forest</a:t>
                      </a:r>
                      <a:r>
                        <a:rPr lang="en-US" sz="1400" u="none" strike="noStrike" dirty="0">
                          <a:effectLst/>
                        </a:rPr>
                        <a:t> (dummies)</a:t>
                      </a:r>
                      <a:endParaRPr lang="en-US" sz="1400" b="1" i="0" u="none" strike="noStrike" dirty="0">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Random_Forest (Actual)</a:t>
                      </a:r>
                      <a:endParaRPr lang="en-US" sz="14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Logistic Regression</a:t>
                      </a:r>
                      <a:endParaRPr lang="en-US" sz="1400" b="1" i="0" u="none" strike="noStrike">
                        <a:solidFill>
                          <a:srgbClr val="000000"/>
                        </a:solidFill>
                        <a:effectLst/>
                        <a:latin typeface="Calibri" panose="020F0502020204030204" pitchFamily="34" charset="0"/>
                      </a:endParaRPr>
                    </a:p>
                  </a:txBody>
                  <a:tcPr marL="11863" marR="11863" marT="11863" marB="0"/>
                </a:tc>
                <a:tc gridSpan="2">
                  <a:txBody>
                    <a:bodyPr/>
                    <a:lstStyle/>
                    <a:p>
                      <a:pPr algn="ctr" fontAlgn="t"/>
                      <a:r>
                        <a:rPr lang="en-US" sz="1400" u="none" strike="noStrike">
                          <a:effectLst/>
                        </a:rPr>
                        <a:t>Deep Learning (actual)</a:t>
                      </a:r>
                      <a:endParaRPr lang="en-US" sz="1400" b="1" i="0" u="none" strike="noStrike">
                        <a:solidFill>
                          <a:srgbClr val="000000"/>
                        </a:solidFill>
                        <a:effectLst/>
                        <a:latin typeface="Calibri" panose="020F0502020204030204" pitchFamily="34" charset="0"/>
                      </a:endParaRPr>
                    </a:p>
                  </a:txBody>
                  <a:tcPr marL="11863" marR="11863" marT="11863" marB="0"/>
                </a:tc>
                <a:tc hMerge="1">
                  <a:txBody>
                    <a:bodyPr/>
                    <a:lstStyle/>
                    <a:p>
                      <a:endParaRPr lang="en-US"/>
                    </a:p>
                  </a:txBody>
                  <a:tcPr/>
                </a:tc>
                <a:tc gridSpan="2">
                  <a:txBody>
                    <a:bodyPr/>
                    <a:lstStyle/>
                    <a:p>
                      <a:pPr algn="ctr" fontAlgn="t"/>
                      <a:r>
                        <a:rPr lang="en-US" sz="1400" u="none" strike="noStrike" dirty="0">
                          <a:effectLst/>
                        </a:rPr>
                        <a:t>Deep Learning (dummies)</a:t>
                      </a:r>
                      <a:endParaRPr lang="en-US" sz="1400" b="1" i="0" u="none" strike="noStrike" dirty="0">
                        <a:solidFill>
                          <a:srgbClr val="000000"/>
                        </a:solidFill>
                        <a:effectLst/>
                        <a:latin typeface="Calibri" panose="020F0502020204030204" pitchFamily="34" charset="0"/>
                      </a:endParaRPr>
                    </a:p>
                  </a:txBody>
                  <a:tcPr marL="11863" marR="11863" marT="11863" marB="0"/>
                </a:tc>
                <a:tc hMerge="1">
                  <a:txBody>
                    <a:bodyPr/>
                    <a:lstStyle/>
                    <a:p>
                      <a:endParaRPr lang="en-US"/>
                    </a:p>
                  </a:txBody>
                  <a:tcPr/>
                </a:tc>
                <a:tc>
                  <a:txBody>
                    <a:bodyPr/>
                    <a:lstStyle/>
                    <a:p>
                      <a:pPr algn="ctr"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1863" marR="11863" marT="11863" marB="0"/>
                </a:tc>
                <a:extLst>
                  <a:ext uri="{0D108BD9-81ED-4DB2-BD59-A6C34878D82A}">
                    <a16:rowId xmlns:a16="http://schemas.microsoft.com/office/drawing/2014/main" val="64283965"/>
                  </a:ext>
                </a:extLst>
              </a:tr>
              <a:tr h="608911">
                <a:tc>
                  <a:txBody>
                    <a:bodyPr/>
                    <a:lstStyle/>
                    <a:p>
                      <a:pPr algn="l" fontAlgn="ctr"/>
                      <a:r>
                        <a:rPr lang="en-US" sz="1200" u="none" strike="noStrike" dirty="0">
                          <a:effectLst/>
                        </a:rPr>
                        <a:t>Loan Group</a:t>
                      </a:r>
                      <a:endParaRPr lang="en-US" sz="1200" b="1" i="0" u="none" strike="noStrike" dirty="0">
                        <a:solidFill>
                          <a:srgbClr val="000000"/>
                        </a:solidFill>
                        <a:effectLst/>
                        <a:latin typeface="Calibri" panose="020F0502020204030204" pitchFamily="34" charset="0"/>
                      </a:endParaRPr>
                    </a:p>
                  </a:txBody>
                  <a:tcPr marL="11863" marR="11863" marT="11863" marB="0" anchor="ctr"/>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l"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l" fontAlgn="b"/>
                      <a:r>
                        <a:rPr lang="en-US" sz="1200" u="none" strike="noStrike">
                          <a:effectLst/>
                        </a:rPr>
                        <a:t>Overall Accruacy Score*</a:t>
                      </a:r>
                      <a:endParaRPr lang="en-US" sz="1200" b="1"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2284074507"/>
                  </a:ext>
                </a:extLst>
              </a:tr>
              <a:tr h="273476">
                <a:tc>
                  <a:txBody>
                    <a:bodyPr/>
                    <a:lstStyle/>
                    <a:p>
                      <a:pPr algn="l" fontAlgn="b"/>
                      <a:r>
                        <a:rPr lang="en-US" sz="1200" u="none" strike="noStrike">
                          <a:effectLst/>
                        </a:rPr>
                        <a:t>Credit cards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88.75%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80.61%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90.82%</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30.67%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-6.7051e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89.79%</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3531286137"/>
                  </a:ext>
                </a:extLst>
              </a:tr>
              <a:tr h="273476">
                <a:tc>
                  <a:txBody>
                    <a:bodyPr/>
                    <a:lstStyle/>
                    <a:p>
                      <a:pPr algn="l" fontAlgn="b"/>
                      <a:r>
                        <a:rPr lang="en-US" sz="1200" u="none" strike="noStrike">
                          <a:effectLst/>
                        </a:rPr>
                        <a:t>Mortgage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91.84%</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86.73%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88.78%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37.52%</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32.65%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-8.9701e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91.23%</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1302559509"/>
                  </a:ext>
                </a:extLst>
              </a:tr>
              <a:tr h="273476">
                <a:tc>
                  <a:txBody>
                    <a:bodyPr/>
                    <a:lstStyle/>
                    <a:p>
                      <a:pPr algn="l" fontAlgn="b"/>
                      <a:r>
                        <a:rPr lang="en-US" sz="1200" u="none" strike="noStrike">
                          <a:effectLst/>
                        </a:rPr>
                        <a:t>C&amp;I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dirty="0">
                          <a:effectLst/>
                        </a:rPr>
                        <a:t>90.82%</a:t>
                      </a:r>
                      <a:endParaRPr lang="en-US" sz="1200" b="0" i="0" u="none" strike="noStrike" dirty="0">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92.86%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74.48%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76.53%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69.54%</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-5.8487e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3722720063"/>
                  </a:ext>
                </a:extLst>
              </a:tr>
              <a:tr h="273476">
                <a:tc>
                  <a:txBody>
                    <a:bodyPr/>
                    <a:lstStyle/>
                    <a:p>
                      <a:pPr algn="l" fontAlgn="b"/>
                      <a:r>
                        <a:rPr lang="en-US" sz="1200" u="none" strike="noStrike">
                          <a:effectLst/>
                        </a:rPr>
                        <a:t>CRE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95.18%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93.98%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81.63%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42.86%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26.53%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-1.0892e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88.67%</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644679087"/>
                  </a:ext>
                </a:extLst>
              </a:tr>
              <a:tr h="273476">
                <a:tc>
                  <a:txBody>
                    <a:bodyPr/>
                    <a:lstStyle/>
                    <a:p>
                      <a:pPr algn="l" fontAlgn="b"/>
                      <a:r>
                        <a:rPr lang="en-US" sz="1200" u="none" strike="noStrike">
                          <a:effectLst/>
                        </a:rPr>
                        <a:t>Average:</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89.57%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92.41%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93.91%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80.86%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84.95%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45.15%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27.55%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N/A</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2662223247"/>
                  </a:ext>
                </a:extLst>
              </a:tr>
              <a:tr h="273476">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gridSpan="5">
                  <a:txBody>
                    <a:bodyPr/>
                    <a:lstStyle/>
                    <a:p>
                      <a:pPr algn="l" fontAlgn="b"/>
                      <a:r>
                        <a:rPr lang="en-US" sz="1200" u="none" strike="noStrike">
                          <a:effectLst/>
                        </a:rPr>
                        <a:t>*Note: excludes deep learning dummies approach accuracy score. </a:t>
                      </a:r>
                      <a:endParaRPr lang="en-US" sz="1200" b="0" i="0" u="none" strike="noStrike">
                        <a:solidFill>
                          <a:srgbClr val="000000"/>
                        </a:solidFill>
                        <a:effectLst/>
                        <a:latin typeface="Calibri" panose="020F0502020204030204" pitchFamily="34" charset="0"/>
                      </a:endParaRPr>
                    </a:p>
                  </a:txBody>
                  <a:tcPr marL="11863" marR="11863" marT="1186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89627676"/>
                  </a:ext>
                </a:extLst>
              </a:tr>
            </a:tbl>
          </a:graphicData>
        </a:graphic>
      </p:graphicFrame>
      <p:cxnSp>
        <p:nvCxnSpPr>
          <p:cNvPr id="8" name="Straight Connector 7">
            <a:extLst>
              <a:ext uri="{FF2B5EF4-FFF2-40B4-BE49-F238E27FC236}">
                <a16:creationId xmlns:a16="http://schemas.microsoft.com/office/drawing/2014/main" id="{9E56084C-B6AF-9A56-4076-070376EF9E3D}"/>
              </a:ext>
            </a:extLst>
          </p:cNvPr>
          <p:cNvCxnSpPr>
            <a:cxnSpLocks/>
          </p:cNvCxnSpPr>
          <p:nvPr/>
        </p:nvCxnSpPr>
        <p:spPr>
          <a:xfrm>
            <a:off x="4424855" y="287242"/>
            <a:ext cx="0" cy="2981475"/>
          </a:xfrm>
          <a:prstGeom prst="line">
            <a:avLst/>
          </a:prstGeom>
          <a:ln w="3175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41605654"/>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90CDB-CD59-0B5E-3A3E-586279622B7B}"/>
              </a:ext>
            </a:extLst>
          </p:cNvPr>
          <p:cNvSpPr>
            <a:spLocks noGrp="1"/>
          </p:cNvSpPr>
          <p:nvPr>
            <p:ph type="title"/>
          </p:nvPr>
        </p:nvSpPr>
        <p:spPr>
          <a:xfrm>
            <a:off x="341374" y="286978"/>
            <a:ext cx="5476865" cy="1454051"/>
          </a:xfrm>
        </p:spPr>
        <p:txBody>
          <a:bodyPr vert="horz" lIns="91440" tIns="45720" rIns="91440" bIns="45720" rtlCol="0" anchor="ctr">
            <a:normAutofit/>
          </a:bodyPr>
          <a:lstStyle/>
          <a:p>
            <a:r>
              <a:rPr lang="en-US" sz="3600" kern="1200" dirty="0">
                <a:effectLst>
                  <a:outerShdw blurRad="50800" dist="38100" dir="8100000" sx="101000" sy="101000" algn="tr" rotWithShape="0">
                    <a:schemeClr val="accent2">
                      <a:alpha val="40000"/>
                    </a:schemeClr>
                  </a:outerShdw>
                </a:effectLst>
                <a:latin typeface="Cooper Black" panose="0208090404030B020404" pitchFamily="18" charset="77"/>
              </a:rPr>
              <a:t>Future Considerations with the data</a:t>
            </a:r>
          </a:p>
        </p:txBody>
      </p:sp>
      <p:sp>
        <p:nvSpPr>
          <p:cNvPr id="3" name="TextBox 2">
            <a:extLst>
              <a:ext uri="{FF2B5EF4-FFF2-40B4-BE49-F238E27FC236}">
                <a16:creationId xmlns:a16="http://schemas.microsoft.com/office/drawing/2014/main" id="{C165B33A-CE10-90E2-1206-1A672911A4E7}"/>
              </a:ext>
            </a:extLst>
          </p:cNvPr>
          <p:cNvSpPr txBox="1"/>
          <p:nvPr/>
        </p:nvSpPr>
        <p:spPr>
          <a:xfrm>
            <a:off x="451945" y="1618593"/>
            <a:ext cx="5801710" cy="5239407"/>
          </a:xfrm>
          <a:prstGeom prst="rect">
            <a:avLst/>
          </a:prstGeom>
        </p:spPr>
        <p:txBody>
          <a:bodyPr vert="horz" lIns="91440" tIns="45720" rIns="91440" bIns="45720" rtlCol="0" anchor="t">
            <a:normAutofit/>
          </a:bodyPr>
          <a:lstStyle/>
          <a:p>
            <a:pPr marL="285750" indent="-228600" algn="just">
              <a:lnSpc>
                <a:spcPct val="150000"/>
              </a:lnSpc>
              <a:spcAft>
                <a:spcPts val="600"/>
              </a:spcAft>
              <a:buFont typeface="Arial" panose="020B0604020202020204" pitchFamily="34" charset="0"/>
              <a:buChar char="•"/>
            </a:pPr>
            <a:r>
              <a:rPr lang="en-US" sz="1200" dirty="0"/>
              <a:t>Time elements including Time lags and Time deltas could be tested.</a:t>
            </a:r>
          </a:p>
          <a:p>
            <a:pPr marL="285750" indent="-228600" algn="just">
              <a:lnSpc>
                <a:spcPct val="150000"/>
              </a:lnSpc>
              <a:spcAft>
                <a:spcPts val="600"/>
              </a:spcAft>
              <a:buFont typeface="Arial" panose="020B0604020202020204" pitchFamily="34" charset="0"/>
              <a:buChar char="•"/>
            </a:pPr>
            <a:r>
              <a:rPr lang="en-US" sz="1200" dirty="0"/>
              <a:t>Time lags would effectively ‘lag’ one or more variables by a period of months. For example, loan charge-offs may lag between loan delinquencies and a rising unemployment rate.</a:t>
            </a:r>
          </a:p>
          <a:p>
            <a:pPr marL="285750" indent="-228600" algn="just">
              <a:lnSpc>
                <a:spcPct val="150000"/>
              </a:lnSpc>
              <a:spcAft>
                <a:spcPts val="600"/>
              </a:spcAft>
              <a:buFont typeface="Arial" panose="020B0604020202020204" pitchFamily="34" charset="0"/>
              <a:buChar char="•"/>
            </a:pPr>
            <a:r>
              <a:rPr lang="en-US" sz="1200" dirty="0"/>
              <a:t>Time deltas would calculate the difference between two different points in time for one or more variables. This could reveal if the change in a variable’s value had an effect on loan charge-offs. </a:t>
            </a:r>
          </a:p>
          <a:p>
            <a:pPr marL="285750" indent="-228600" algn="just">
              <a:lnSpc>
                <a:spcPct val="150000"/>
              </a:lnSpc>
              <a:spcAft>
                <a:spcPts val="600"/>
              </a:spcAft>
              <a:buFont typeface="Arial" panose="020B0604020202020204" pitchFamily="34" charset="0"/>
              <a:buChar char="•"/>
            </a:pPr>
            <a:r>
              <a:rPr lang="en-US" sz="1200" dirty="0"/>
              <a:t>Expanding the existing data set where it is possible with the existing variables. For example, what would the accuracy scores look like scaled up 10 times, or 100 times? </a:t>
            </a:r>
          </a:p>
          <a:p>
            <a:pPr marL="285750" indent="-228600" algn="just">
              <a:lnSpc>
                <a:spcPct val="150000"/>
              </a:lnSpc>
              <a:spcAft>
                <a:spcPts val="600"/>
              </a:spcAft>
              <a:buFont typeface="Arial" panose="020B0604020202020204" pitchFamily="34" charset="0"/>
              <a:buChar char="•"/>
            </a:pPr>
            <a:r>
              <a:rPr lang="en-US" sz="1200" dirty="0"/>
              <a:t>Also, the selection of independent variables could be expanded, changed, and reconfigured. For example, further studies on variables and conditions related to C&amp;I loan charge-offs could be explored. </a:t>
            </a:r>
          </a:p>
          <a:p>
            <a:pPr marL="285750" indent="-228600" algn="just">
              <a:lnSpc>
                <a:spcPct val="150000"/>
              </a:lnSpc>
              <a:spcAft>
                <a:spcPts val="600"/>
              </a:spcAft>
              <a:buFont typeface="Arial" panose="020B0604020202020204" pitchFamily="34" charset="0"/>
              <a:buChar char="•"/>
            </a:pPr>
            <a:r>
              <a:rPr lang="en-US" sz="1200" dirty="0"/>
              <a:t>Finally, the Correlation Matrix to the right shows that the majority of all 4 loan groups’ delinquencies, charge-offs, and unemployment rates are positively correlated.  This suggests that these independent variables may have relationships across the four loan groups.</a:t>
            </a: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white graph&#10;&#10;Description automatically generated">
            <a:extLst>
              <a:ext uri="{FF2B5EF4-FFF2-40B4-BE49-F238E27FC236}">
                <a16:creationId xmlns:a16="http://schemas.microsoft.com/office/drawing/2014/main" id="{FE80384F-0195-FA03-E623-ABB4551BEA83}"/>
              </a:ext>
            </a:extLst>
          </p:cNvPr>
          <p:cNvPicPr>
            <a:picLocks noChangeAspect="1"/>
          </p:cNvPicPr>
          <p:nvPr/>
        </p:nvPicPr>
        <p:blipFill>
          <a:blip r:embed="rId3"/>
          <a:stretch>
            <a:fillRect/>
          </a:stretch>
        </p:blipFill>
        <p:spPr>
          <a:xfrm>
            <a:off x="7294179" y="1772030"/>
            <a:ext cx="4556446" cy="388436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107576053"/>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28" name="Freeform: Shape 27">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172A5AC-0111-2709-7F11-A3B89C89D4FB}"/>
              </a:ext>
            </a:extLst>
          </p:cNvPr>
          <p:cNvSpPr>
            <a:spLocks noGrp="1"/>
          </p:cNvSpPr>
          <p:nvPr>
            <p:ph type="title"/>
          </p:nvPr>
        </p:nvSpPr>
        <p:spPr>
          <a:xfrm>
            <a:off x="2750276" y="2173677"/>
            <a:ext cx="6691141" cy="2031055"/>
          </a:xfrm>
        </p:spPr>
        <p:txBody>
          <a:bodyPr vert="horz" lIns="91440" tIns="45720" rIns="91440" bIns="45720" rtlCol="0" anchor="b">
            <a:noAutofit/>
          </a:bodyPr>
          <a:lstStyle/>
          <a:p>
            <a:pPr algn="ctr"/>
            <a:r>
              <a:rPr lang="en-US" sz="9600" kern="1200" dirty="0">
                <a:solidFill>
                  <a:schemeClr val="tx2"/>
                </a:solidFill>
                <a:latin typeface="Cooper Black" panose="0208090404030B020404" pitchFamily="18" charset="77"/>
              </a:rPr>
              <a:t>Thankyou</a:t>
            </a:r>
          </a:p>
        </p:txBody>
      </p:sp>
      <p:grpSp>
        <p:nvGrpSpPr>
          <p:cNvPr id="33" name="Group 32">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4" name="Freeform: Shape 33">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4268387"/>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1443</Words>
  <Application>Microsoft Macintosh PowerPoint</Application>
  <PresentationFormat>Widescreen</PresentationFormat>
  <Paragraphs>130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Clarendon BT Roman</vt:lpstr>
      <vt:lpstr>Cooper Black</vt:lpstr>
      <vt:lpstr>Office Theme</vt:lpstr>
      <vt:lpstr>Loan Charge Offs  and  Related Variables</vt:lpstr>
      <vt:lpstr>Project 4 Introduction</vt:lpstr>
      <vt:lpstr>Extract, Transform and Loan (ETL)</vt:lpstr>
      <vt:lpstr>Correlation Matrixes and Boxplots</vt:lpstr>
      <vt:lpstr>Decision &amp; Random Forest Trees</vt:lpstr>
      <vt:lpstr>Neural Networks &amp; Deep Learning</vt:lpstr>
      <vt:lpstr>Project 4 Summary of Model Results</vt:lpstr>
      <vt:lpstr>Future Considerations with the data</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Anshell, Stephanie</cp:lastModifiedBy>
  <cp:revision>15</cp:revision>
  <dcterms:created xsi:type="dcterms:W3CDTF">2023-11-14T18:23:13Z</dcterms:created>
  <dcterms:modified xsi:type="dcterms:W3CDTF">2023-11-15T08:31:32Z</dcterms:modified>
</cp:coreProperties>
</file>