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9" d="100"/>
          <a:sy n="89" d="100"/>
        </p:scale>
        <p:origin x="114"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EBCA-0561-1B7C-59F7-A6ADACC434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84FD3B-1662-DB22-E29E-4EFECD659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571A8E-BA4D-3B59-F0D6-A824163AEB54}"/>
              </a:ext>
            </a:extLst>
          </p:cNvPr>
          <p:cNvSpPr>
            <a:spLocks noGrp="1"/>
          </p:cNvSpPr>
          <p:nvPr>
            <p:ph type="dt" sz="half" idx="10"/>
          </p:nvPr>
        </p:nvSpPr>
        <p:spPr/>
        <p:txBody>
          <a:bodyPr/>
          <a:lstStyle/>
          <a:p>
            <a:fld id="{3E8CC0B1-0F71-4690-916F-323112511160}" type="datetimeFigureOut">
              <a:rPr lang="en-US" smtClean="0"/>
              <a:t>9/25/2023</a:t>
            </a:fld>
            <a:endParaRPr lang="en-US"/>
          </a:p>
        </p:txBody>
      </p:sp>
      <p:sp>
        <p:nvSpPr>
          <p:cNvPr id="5" name="Footer Placeholder 4">
            <a:extLst>
              <a:ext uri="{FF2B5EF4-FFF2-40B4-BE49-F238E27FC236}">
                <a16:creationId xmlns:a16="http://schemas.microsoft.com/office/drawing/2014/main" id="{5CE79E1D-EDE8-E0BB-D7B6-EBF863E04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1BADE-7BF6-B48C-E849-CB08CE318B42}"/>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257169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E4A2-3938-2571-F76F-16DF3030F7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751932-557D-C008-08E3-870F01BEB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9760E-69E5-54F9-06EE-65010DCE7EC9}"/>
              </a:ext>
            </a:extLst>
          </p:cNvPr>
          <p:cNvSpPr>
            <a:spLocks noGrp="1"/>
          </p:cNvSpPr>
          <p:nvPr>
            <p:ph type="dt" sz="half" idx="10"/>
          </p:nvPr>
        </p:nvSpPr>
        <p:spPr/>
        <p:txBody>
          <a:bodyPr/>
          <a:lstStyle/>
          <a:p>
            <a:fld id="{3E8CC0B1-0F71-4690-916F-323112511160}" type="datetimeFigureOut">
              <a:rPr lang="en-US" smtClean="0"/>
              <a:t>9/25/2023</a:t>
            </a:fld>
            <a:endParaRPr lang="en-US"/>
          </a:p>
        </p:txBody>
      </p:sp>
      <p:sp>
        <p:nvSpPr>
          <p:cNvPr id="5" name="Footer Placeholder 4">
            <a:extLst>
              <a:ext uri="{FF2B5EF4-FFF2-40B4-BE49-F238E27FC236}">
                <a16:creationId xmlns:a16="http://schemas.microsoft.com/office/drawing/2014/main" id="{19402E30-7AE6-97DD-340C-D9468F14A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FC8F9-48F0-CE32-8476-CB91263C0DFF}"/>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193408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F0E17-BCE3-E19C-7033-0903C4D8C1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AD55D6-FCCE-837A-87A3-1101BC04C0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D1484-D705-F68A-F830-D0D3CA24A893}"/>
              </a:ext>
            </a:extLst>
          </p:cNvPr>
          <p:cNvSpPr>
            <a:spLocks noGrp="1"/>
          </p:cNvSpPr>
          <p:nvPr>
            <p:ph type="dt" sz="half" idx="10"/>
          </p:nvPr>
        </p:nvSpPr>
        <p:spPr/>
        <p:txBody>
          <a:bodyPr/>
          <a:lstStyle/>
          <a:p>
            <a:fld id="{3E8CC0B1-0F71-4690-916F-323112511160}" type="datetimeFigureOut">
              <a:rPr lang="en-US" smtClean="0"/>
              <a:t>9/25/2023</a:t>
            </a:fld>
            <a:endParaRPr lang="en-US"/>
          </a:p>
        </p:txBody>
      </p:sp>
      <p:sp>
        <p:nvSpPr>
          <p:cNvPr id="5" name="Footer Placeholder 4">
            <a:extLst>
              <a:ext uri="{FF2B5EF4-FFF2-40B4-BE49-F238E27FC236}">
                <a16:creationId xmlns:a16="http://schemas.microsoft.com/office/drawing/2014/main" id="{31A18A60-E6D1-986C-D1EE-5E8C11777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84B64-53D6-99C5-8C60-BC14AEF141FE}"/>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403946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53BA-51D9-099B-BD67-D454233D7C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8C970-278D-BCB8-6CA1-64C45BD309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02CB2-07C9-950C-3740-2760E307F348}"/>
              </a:ext>
            </a:extLst>
          </p:cNvPr>
          <p:cNvSpPr>
            <a:spLocks noGrp="1"/>
          </p:cNvSpPr>
          <p:nvPr>
            <p:ph type="dt" sz="half" idx="10"/>
          </p:nvPr>
        </p:nvSpPr>
        <p:spPr/>
        <p:txBody>
          <a:bodyPr/>
          <a:lstStyle/>
          <a:p>
            <a:fld id="{3E8CC0B1-0F71-4690-916F-323112511160}" type="datetimeFigureOut">
              <a:rPr lang="en-US" smtClean="0"/>
              <a:t>9/25/2023</a:t>
            </a:fld>
            <a:endParaRPr lang="en-US"/>
          </a:p>
        </p:txBody>
      </p:sp>
      <p:sp>
        <p:nvSpPr>
          <p:cNvPr id="5" name="Footer Placeholder 4">
            <a:extLst>
              <a:ext uri="{FF2B5EF4-FFF2-40B4-BE49-F238E27FC236}">
                <a16:creationId xmlns:a16="http://schemas.microsoft.com/office/drawing/2014/main" id="{A783CD57-D8C5-3054-0B27-101B7C110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4F9B8-4B35-465D-5011-A852E2C62121}"/>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196025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BA4C-5C19-A478-DA6C-89B7D7FFBE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157EE1-2402-C3BB-E847-F20D16E21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17FEAF-4F32-7898-B9A1-982CFC7241FD}"/>
              </a:ext>
            </a:extLst>
          </p:cNvPr>
          <p:cNvSpPr>
            <a:spLocks noGrp="1"/>
          </p:cNvSpPr>
          <p:nvPr>
            <p:ph type="dt" sz="half" idx="10"/>
          </p:nvPr>
        </p:nvSpPr>
        <p:spPr/>
        <p:txBody>
          <a:bodyPr/>
          <a:lstStyle/>
          <a:p>
            <a:fld id="{3E8CC0B1-0F71-4690-916F-323112511160}" type="datetimeFigureOut">
              <a:rPr lang="en-US" smtClean="0"/>
              <a:t>9/25/2023</a:t>
            </a:fld>
            <a:endParaRPr lang="en-US"/>
          </a:p>
        </p:txBody>
      </p:sp>
      <p:sp>
        <p:nvSpPr>
          <p:cNvPr id="5" name="Footer Placeholder 4">
            <a:extLst>
              <a:ext uri="{FF2B5EF4-FFF2-40B4-BE49-F238E27FC236}">
                <a16:creationId xmlns:a16="http://schemas.microsoft.com/office/drawing/2014/main" id="{36B4C6BC-A459-8703-BAE0-E333FF7C1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8B096-83E1-B645-2031-79C06460D5AB}"/>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3729614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15B0-0159-E3D8-B56D-292042F07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BE48C5-2886-3324-98FA-4549E48BD5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473C55-2DDA-F024-EF75-0B27D611BC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EF2AF-B453-493E-571E-FA6343254B5D}"/>
              </a:ext>
            </a:extLst>
          </p:cNvPr>
          <p:cNvSpPr>
            <a:spLocks noGrp="1"/>
          </p:cNvSpPr>
          <p:nvPr>
            <p:ph type="dt" sz="half" idx="10"/>
          </p:nvPr>
        </p:nvSpPr>
        <p:spPr/>
        <p:txBody>
          <a:bodyPr/>
          <a:lstStyle/>
          <a:p>
            <a:fld id="{3E8CC0B1-0F71-4690-916F-323112511160}" type="datetimeFigureOut">
              <a:rPr lang="en-US" smtClean="0"/>
              <a:t>9/25/2023</a:t>
            </a:fld>
            <a:endParaRPr lang="en-US"/>
          </a:p>
        </p:txBody>
      </p:sp>
      <p:sp>
        <p:nvSpPr>
          <p:cNvPr id="6" name="Footer Placeholder 5">
            <a:extLst>
              <a:ext uri="{FF2B5EF4-FFF2-40B4-BE49-F238E27FC236}">
                <a16:creationId xmlns:a16="http://schemas.microsoft.com/office/drawing/2014/main" id="{EBBE00EC-2866-6962-2143-4B07E0D94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ECA1F-A17E-44DD-0CC2-075C72F06C60}"/>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142184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7900-5A06-DF6C-FD2B-3B3396BCB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401955-3768-5C55-6E65-20951A0E2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0CDD2-5D14-086B-3E55-EFC6DD6036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B3564-B779-339D-A898-51C9AA0A6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C0ED88-288C-629D-E711-C435106A58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90C4A7-0A49-3805-A5ED-C2D99FD138DB}"/>
              </a:ext>
            </a:extLst>
          </p:cNvPr>
          <p:cNvSpPr>
            <a:spLocks noGrp="1"/>
          </p:cNvSpPr>
          <p:nvPr>
            <p:ph type="dt" sz="half" idx="10"/>
          </p:nvPr>
        </p:nvSpPr>
        <p:spPr/>
        <p:txBody>
          <a:bodyPr/>
          <a:lstStyle/>
          <a:p>
            <a:fld id="{3E8CC0B1-0F71-4690-916F-323112511160}" type="datetimeFigureOut">
              <a:rPr lang="en-US" smtClean="0"/>
              <a:t>9/25/2023</a:t>
            </a:fld>
            <a:endParaRPr lang="en-US"/>
          </a:p>
        </p:txBody>
      </p:sp>
      <p:sp>
        <p:nvSpPr>
          <p:cNvPr id="8" name="Footer Placeholder 7">
            <a:extLst>
              <a:ext uri="{FF2B5EF4-FFF2-40B4-BE49-F238E27FC236}">
                <a16:creationId xmlns:a16="http://schemas.microsoft.com/office/drawing/2014/main" id="{C5AA0AE2-4936-F9F0-E0BC-F184911A60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F7E421-226F-DDCF-B526-EFC2784C3610}"/>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401661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D879-F80A-80B8-E2B7-B11DFBC618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52E1F5-237A-DD96-6222-EC1A53BCD1A3}"/>
              </a:ext>
            </a:extLst>
          </p:cNvPr>
          <p:cNvSpPr>
            <a:spLocks noGrp="1"/>
          </p:cNvSpPr>
          <p:nvPr>
            <p:ph type="dt" sz="half" idx="10"/>
          </p:nvPr>
        </p:nvSpPr>
        <p:spPr/>
        <p:txBody>
          <a:bodyPr/>
          <a:lstStyle/>
          <a:p>
            <a:fld id="{3E8CC0B1-0F71-4690-916F-323112511160}" type="datetimeFigureOut">
              <a:rPr lang="en-US" smtClean="0"/>
              <a:t>9/25/2023</a:t>
            </a:fld>
            <a:endParaRPr lang="en-US"/>
          </a:p>
        </p:txBody>
      </p:sp>
      <p:sp>
        <p:nvSpPr>
          <p:cNvPr id="4" name="Footer Placeholder 3">
            <a:extLst>
              <a:ext uri="{FF2B5EF4-FFF2-40B4-BE49-F238E27FC236}">
                <a16:creationId xmlns:a16="http://schemas.microsoft.com/office/drawing/2014/main" id="{AD617BBC-A130-A672-A5A9-B01C3956A2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68EFC3-6935-94C5-06BB-8FC83923B77E}"/>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217817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35C0C-C7B9-9199-1012-7319C6501FBB}"/>
              </a:ext>
            </a:extLst>
          </p:cNvPr>
          <p:cNvSpPr>
            <a:spLocks noGrp="1"/>
          </p:cNvSpPr>
          <p:nvPr>
            <p:ph type="dt" sz="half" idx="10"/>
          </p:nvPr>
        </p:nvSpPr>
        <p:spPr/>
        <p:txBody>
          <a:bodyPr/>
          <a:lstStyle/>
          <a:p>
            <a:fld id="{3E8CC0B1-0F71-4690-916F-323112511160}" type="datetimeFigureOut">
              <a:rPr lang="en-US" smtClean="0"/>
              <a:t>9/25/2023</a:t>
            </a:fld>
            <a:endParaRPr lang="en-US"/>
          </a:p>
        </p:txBody>
      </p:sp>
      <p:sp>
        <p:nvSpPr>
          <p:cNvPr id="3" name="Footer Placeholder 2">
            <a:extLst>
              <a:ext uri="{FF2B5EF4-FFF2-40B4-BE49-F238E27FC236}">
                <a16:creationId xmlns:a16="http://schemas.microsoft.com/office/drawing/2014/main" id="{51137E94-D562-AEEE-B831-C725F73777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A50BCC-598E-566D-9083-DF59FA97F95F}"/>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279702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8C6D-3BA0-7670-B920-7E11B7148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F1F84A-0F66-A373-5E9B-04C0F45F7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45401A-FFB0-55B6-E6E5-405312FB8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EDE69-4F1F-3135-D651-80A8B016117E}"/>
              </a:ext>
            </a:extLst>
          </p:cNvPr>
          <p:cNvSpPr>
            <a:spLocks noGrp="1"/>
          </p:cNvSpPr>
          <p:nvPr>
            <p:ph type="dt" sz="half" idx="10"/>
          </p:nvPr>
        </p:nvSpPr>
        <p:spPr/>
        <p:txBody>
          <a:bodyPr/>
          <a:lstStyle/>
          <a:p>
            <a:fld id="{3E8CC0B1-0F71-4690-916F-323112511160}" type="datetimeFigureOut">
              <a:rPr lang="en-US" smtClean="0"/>
              <a:t>9/25/2023</a:t>
            </a:fld>
            <a:endParaRPr lang="en-US"/>
          </a:p>
        </p:txBody>
      </p:sp>
      <p:sp>
        <p:nvSpPr>
          <p:cNvPr id="6" name="Footer Placeholder 5">
            <a:extLst>
              <a:ext uri="{FF2B5EF4-FFF2-40B4-BE49-F238E27FC236}">
                <a16:creationId xmlns:a16="http://schemas.microsoft.com/office/drawing/2014/main" id="{7366C81F-444E-49E8-FE33-0A30A0A52B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6AF69-45E7-B0A3-8E62-A35AD1A9DBD8}"/>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26238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F394-6A0B-481F-2D0D-6696D2188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B7EAF2-6720-2A6C-810D-B7FFC8DB7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6E0399-93E6-010D-3151-9F9B9B859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DA53D-FAEC-1C6E-BFA9-9E531093C1FD}"/>
              </a:ext>
            </a:extLst>
          </p:cNvPr>
          <p:cNvSpPr>
            <a:spLocks noGrp="1"/>
          </p:cNvSpPr>
          <p:nvPr>
            <p:ph type="dt" sz="half" idx="10"/>
          </p:nvPr>
        </p:nvSpPr>
        <p:spPr/>
        <p:txBody>
          <a:bodyPr/>
          <a:lstStyle/>
          <a:p>
            <a:fld id="{3E8CC0B1-0F71-4690-916F-323112511160}" type="datetimeFigureOut">
              <a:rPr lang="en-US" smtClean="0"/>
              <a:t>9/25/2023</a:t>
            </a:fld>
            <a:endParaRPr lang="en-US"/>
          </a:p>
        </p:txBody>
      </p:sp>
      <p:sp>
        <p:nvSpPr>
          <p:cNvPr id="6" name="Footer Placeholder 5">
            <a:extLst>
              <a:ext uri="{FF2B5EF4-FFF2-40B4-BE49-F238E27FC236}">
                <a16:creationId xmlns:a16="http://schemas.microsoft.com/office/drawing/2014/main" id="{4BDD65A0-E68D-0049-1E72-820A441BE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15A5D-B6A4-ACD6-B1D5-823937435A0B}"/>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367990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210AE-B0D4-EDF7-EBB0-D3BC06C0E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F056F8-2505-6F81-A126-EE4E254B82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F7A7F-9721-B40C-A7D3-2F158044B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CC0B1-0F71-4690-916F-323112511160}" type="datetimeFigureOut">
              <a:rPr lang="en-US" smtClean="0"/>
              <a:t>9/25/2023</a:t>
            </a:fld>
            <a:endParaRPr lang="en-US"/>
          </a:p>
        </p:txBody>
      </p:sp>
      <p:sp>
        <p:nvSpPr>
          <p:cNvPr id="5" name="Footer Placeholder 4">
            <a:extLst>
              <a:ext uri="{FF2B5EF4-FFF2-40B4-BE49-F238E27FC236}">
                <a16:creationId xmlns:a16="http://schemas.microsoft.com/office/drawing/2014/main" id="{F785EEDD-E088-545C-2867-80F71C008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0D32AE-B66C-AEE0-C639-593DAAD6D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4317C-00C0-46B2-A6AD-5AF726BAD8F0}" type="slidenum">
              <a:rPr lang="en-US" smtClean="0"/>
              <a:t>‹#›</a:t>
            </a:fld>
            <a:endParaRPr lang="en-US"/>
          </a:p>
        </p:txBody>
      </p:sp>
    </p:spTree>
    <p:extLst>
      <p:ext uri="{BB962C8B-B14F-4D97-AF65-F5344CB8AC3E}">
        <p14:creationId xmlns:p14="http://schemas.microsoft.com/office/powerpoint/2010/main" val="1845542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dot.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b/bearmarket.asp" TargetMode="External"/><Relationship Id="rId2" Type="http://schemas.openxmlformats.org/officeDocument/2006/relationships/hyperlink" Target="https://www.investopedia.com/terms/v/valuation.asp"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95DC07-A304-5062-371C-18C8CB0FFFE8}"/>
              </a:ext>
            </a:extLst>
          </p:cNvPr>
          <p:cNvSpPr txBox="1"/>
          <p:nvPr/>
        </p:nvSpPr>
        <p:spPr>
          <a:xfrm>
            <a:off x="1247886" y="4773708"/>
            <a:ext cx="9072283" cy="369332"/>
          </a:xfrm>
          <a:prstGeom prst="rect">
            <a:avLst/>
          </a:prstGeom>
          <a:noFill/>
        </p:spPr>
        <p:txBody>
          <a:bodyPr wrap="square" rtlCol="0">
            <a:spAutoFit/>
          </a:bodyPr>
          <a:lstStyle/>
          <a:p>
            <a:r>
              <a:rPr lang="en-US" b="1" i="0" dirty="0">
                <a:effectLst/>
                <a:latin typeface="Slack-Lato"/>
              </a:rPr>
              <a:t>Group 4: Ryan Lund, Hamid Nazari, Lu Ye, Joseph Gonzalez and Stephanie Patricia </a:t>
            </a:r>
            <a:r>
              <a:rPr lang="en-US" b="1" i="0" dirty="0" err="1">
                <a:effectLst/>
                <a:latin typeface="Slack-Lato"/>
              </a:rPr>
              <a:t>Anshell</a:t>
            </a:r>
            <a:endParaRPr lang="en-US" dirty="0"/>
          </a:p>
        </p:txBody>
      </p:sp>
      <p:sp>
        <p:nvSpPr>
          <p:cNvPr id="6" name="TextBox 5">
            <a:extLst>
              <a:ext uri="{FF2B5EF4-FFF2-40B4-BE49-F238E27FC236}">
                <a16:creationId xmlns:a16="http://schemas.microsoft.com/office/drawing/2014/main" id="{1F88518E-E5C4-BAA9-1D0D-65EE429BF885}"/>
              </a:ext>
            </a:extLst>
          </p:cNvPr>
          <p:cNvSpPr txBox="1"/>
          <p:nvPr/>
        </p:nvSpPr>
        <p:spPr>
          <a:xfrm>
            <a:off x="1195891" y="2598003"/>
            <a:ext cx="9800217" cy="830997"/>
          </a:xfrm>
          <a:prstGeom prst="rect">
            <a:avLst/>
          </a:prstGeom>
          <a:noFill/>
        </p:spPr>
        <p:txBody>
          <a:bodyPr wrap="square" rtlCol="0">
            <a:spAutoFit/>
          </a:bodyPr>
          <a:lstStyle/>
          <a:p>
            <a:r>
              <a:rPr lang="en-US" sz="2400" b="1" i="0" dirty="0">
                <a:effectLst/>
                <a:latin typeface="Slack-Lato"/>
              </a:rPr>
              <a:t>Map of bank failures combined with Census data for the </a:t>
            </a:r>
            <a:r>
              <a:rPr lang="en-US" sz="2400" b="1" i="0" u="none" strike="noStrike" dirty="0">
                <a:effectLst/>
                <a:latin typeface="Slack-Lato"/>
                <a:hlinkClick r:id="rId2">
                  <a:extLst>
                    <a:ext uri="{A12FA001-AC4F-418D-AE19-62706E023703}">
                      <ahyp:hlinkClr xmlns:ahyp="http://schemas.microsoft.com/office/drawing/2018/hyperlinkcolor" val="tx"/>
                    </a:ext>
                  </a:extLst>
                </a:hlinkClick>
              </a:rPr>
              <a:t>dot.com</a:t>
            </a:r>
            <a:r>
              <a:rPr lang="en-US" sz="2400" b="1" i="0" dirty="0">
                <a:effectLst/>
                <a:latin typeface="Slack-Lato"/>
              </a:rPr>
              <a:t> Recession, the Great Recession and the COVID Recession</a:t>
            </a:r>
            <a:endParaRPr lang="en-US" sz="2400" dirty="0"/>
          </a:p>
        </p:txBody>
      </p:sp>
      <p:sp>
        <p:nvSpPr>
          <p:cNvPr id="7" name="TextBox 6">
            <a:extLst>
              <a:ext uri="{FF2B5EF4-FFF2-40B4-BE49-F238E27FC236}">
                <a16:creationId xmlns:a16="http://schemas.microsoft.com/office/drawing/2014/main" id="{925E41E6-F7FE-96EB-F442-196454019134}"/>
              </a:ext>
            </a:extLst>
          </p:cNvPr>
          <p:cNvSpPr txBox="1"/>
          <p:nvPr/>
        </p:nvSpPr>
        <p:spPr>
          <a:xfrm>
            <a:off x="1247886" y="603325"/>
            <a:ext cx="9366326" cy="1569660"/>
          </a:xfrm>
          <a:prstGeom prst="rect">
            <a:avLst/>
          </a:prstGeom>
          <a:noFill/>
        </p:spPr>
        <p:txBody>
          <a:bodyPr wrap="square" rtlCol="0">
            <a:spAutoFit/>
          </a:bodyPr>
          <a:lstStyle/>
          <a:p>
            <a:pPr algn="ctr"/>
            <a:r>
              <a:rPr lang="en-US" sz="4800" b="1" i="0" dirty="0">
                <a:effectLst/>
                <a:latin typeface="Slack-Lato"/>
              </a:rPr>
              <a:t>Project 3: Bank Failures over the last 3 U.S. Recessions</a:t>
            </a:r>
            <a:endParaRPr lang="en-US" sz="4800" dirty="0"/>
          </a:p>
        </p:txBody>
      </p:sp>
    </p:spTree>
    <p:extLst>
      <p:ext uri="{BB962C8B-B14F-4D97-AF65-F5344CB8AC3E}">
        <p14:creationId xmlns:p14="http://schemas.microsoft.com/office/powerpoint/2010/main" val="3302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13B71A-2CFE-830F-850D-3058F166D236}"/>
              </a:ext>
            </a:extLst>
          </p:cNvPr>
          <p:cNvSpPr txBox="1"/>
          <p:nvPr/>
        </p:nvSpPr>
        <p:spPr>
          <a:xfrm>
            <a:off x="903641" y="1280161"/>
            <a:ext cx="10520979" cy="2862322"/>
          </a:xfrm>
          <a:prstGeom prst="rect">
            <a:avLst/>
          </a:prstGeom>
          <a:noFill/>
        </p:spPr>
        <p:txBody>
          <a:bodyPr wrap="square" rtlCol="0">
            <a:spAutoFit/>
          </a:bodyPr>
          <a:lstStyle/>
          <a:p>
            <a:r>
              <a:rPr lang="en-US" sz="2000" b="0" i="0" dirty="0">
                <a:effectLst/>
                <a:latin typeface="Slack-Lato"/>
              </a:rPr>
              <a:t>Data Sources:</a:t>
            </a:r>
          </a:p>
          <a:p>
            <a:pPr marL="342900" indent="-342900">
              <a:buFont typeface="+mj-lt"/>
              <a:buAutoNum type="arabicPeriod"/>
            </a:pPr>
            <a:r>
              <a:rPr lang="en-US" sz="2000" b="0" i="0" dirty="0">
                <a:effectLst/>
                <a:latin typeface="Slack-Lato"/>
              </a:rPr>
              <a:t>FDIC failed bank list - csv file</a:t>
            </a:r>
          </a:p>
          <a:p>
            <a:pPr marL="342900" indent="-342900">
              <a:buFont typeface="+mj-lt"/>
              <a:buAutoNum type="arabicPeriod"/>
            </a:pPr>
            <a:r>
              <a:rPr lang="en-US" sz="2000" b="0" i="0" dirty="0">
                <a:effectLst/>
                <a:latin typeface="Slack-Lato"/>
              </a:rPr>
              <a:t>U.S. Census data including the American Community Survey:</a:t>
            </a:r>
          </a:p>
          <a:p>
            <a:pPr marL="342900" indent="-342900">
              <a:buFont typeface="+mj-lt"/>
              <a:buAutoNum type="arabicPeriod"/>
            </a:pPr>
            <a:r>
              <a:rPr lang="en-US" sz="2000" b="0" i="0" dirty="0">
                <a:effectLst/>
                <a:latin typeface="Slack-Lato"/>
              </a:rPr>
              <a:t>Time periods selected correspond with the last 3 U.S. Recessions: </a:t>
            </a:r>
          </a:p>
          <a:p>
            <a:pPr marL="971550" lvl="1" indent="-514350">
              <a:buFont typeface="+mj-lt"/>
              <a:buAutoNum type="alphaLcParenR"/>
            </a:pPr>
            <a:r>
              <a:rPr lang="en-US" sz="2000" b="0" i="0" dirty="0">
                <a:effectLst/>
                <a:latin typeface="Slack-Lato"/>
              </a:rPr>
              <a:t>Census year 2000 – “The dot.com Recession”</a:t>
            </a:r>
          </a:p>
          <a:p>
            <a:pPr marL="971550" lvl="1" indent="-514350">
              <a:buFont typeface="+mj-lt"/>
              <a:buAutoNum type="alphaLcParenR"/>
            </a:pPr>
            <a:r>
              <a:rPr lang="en-US" sz="2000" b="0" i="0" dirty="0">
                <a:effectLst/>
                <a:latin typeface="Slack-Lato"/>
              </a:rPr>
              <a:t>Census year 2010 – “The Great Recession”</a:t>
            </a:r>
          </a:p>
          <a:p>
            <a:pPr marL="971550" lvl="1" indent="-514350">
              <a:buFont typeface="+mj-lt"/>
              <a:buAutoNum type="alphaLcParenR"/>
            </a:pPr>
            <a:r>
              <a:rPr lang="en-US" sz="2000" b="0" i="0" dirty="0">
                <a:effectLst/>
                <a:latin typeface="Slack-Lato"/>
              </a:rPr>
              <a:t>Census year 2020 – “The COVID Recession”</a:t>
            </a:r>
            <a:endParaRPr lang="en-US" sz="2000" dirty="0">
              <a:latin typeface="Slack-Lato"/>
            </a:endParaRPr>
          </a:p>
          <a:p>
            <a:pPr marL="514350" indent="-514350">
              <a:buFont typeface="+mj-lt"/>
              <a:buAutoNum type="arabicPeriod"/>
            </a:pPr>
            <a:r>
              <a:rPr lang="en-US" sz="2000" b="0" i="0" dirty="0">
                <a:effectLst/>
                <a:latin typeface="Slack-Lato"/>
              </a:rPr>
              <a:t>Data was cleaned and transformed in Excel and data frame was built in Pandas. </a:t>
            </a:r>
          </a:p>
          <a:p>
            <a:pPr marL="514350" indent="-514350">
              <a:buFont typeface="+mj-lt"/>
              <a:buAutoNum type="arabicPeriod"/>
            </a:pPr>
            <a:r>
              <a:rPr lang="en-US" sz="2000" dirty="0">
                <a:latin typeface="Slack-Lato"/>
              </a:rPr>
              <a:t>Pandas data  frame was transformed into a </a:t>
            </a:r>
            <a:r>
              <a:rPr lang="en-US" sz="2000" dirty="0" err="1">
                <a:latin typeface="Slack-Lato"/>
              </a:rPr>
              <a:t>Sqlite</a:t>
            </a:r>
            <a:r>
              <a:rPr lang="en-US" sz="2000" dirty="0">
                <a:latin typeface="Slack-Lato"/>
              </a:rPr>
              <a:t> file with Sqlite3</a:t>
            </a:r>
            <a:endParaRPr lang="en-US" sz="2000" b="0" i="0" dirty="0">
              <a:effectLst/>
              <a:latin typeface="Slack-Lato"/>
            </a:endParaRPr>
          </a:p>
        </p:txBody>
      </p:sp>
      <p:sp>
        <p:nvSpPr>
          <p:cNvPr id="3" name="TextBox 2">
            <a:extLst>
              <a:ext uri="{FF2B5EF4-FFF2-40B4-BE49-F238E27FC236}">
                <a16:creationId xmlns:a16="http://schemas.microsoft.com/office/drawing/2014/main" id="{4DCFA3BF-9347-112A-3E50-CC581E1D565E}"/>
              </a:ext>
            </a:extLst>
          </p:cNvPr>
          <p:cNvSpPr txBox="1"/>
          <p:nvPr/>
        </p:nvSpPr>
        <p:spPr>
          <a:xfrm>
            <a:off x="903642" y="580908"/>
            <a:ext cx="7594899" cy="523220"/>
          </a:xfrm>
          <a:prstGeom prst="rect">
            <a:avLst/>
          </a:prstGeom>
          <a:noFill/>
        </p:spPr>
        <p:txBody>
          <a:bodyPr wrap="square" rtlCol="0">
            <a:spAutoFit/>
          </a:bodyPr>
          <a:lstStyle/>
          <a:p>
            <a:r>
              <a:rPr lang="en-US" sz="2800" b="1" i="0" dirty="0">
                <a:effectLst/>
                <a:latin typeface="Slack-Lato"/>
              </a:rPr>
              <a:t>ETL: Collecting and Transforming the data</a:t>
            </a:r>
            <a:endParaRPr lang="en-US" sz="2800" b="1" dirty="0"/>
          </a:p>
        </p:txBody>
      </p:sp>
      <p:sp>
        <p:nvSpPr>
          <p:cNvPr id="5" name="AutoShape 2">
            <a:extLst>
              <a:ext uri="{FF2B5EF4-FFF2-40B4-BE49-F238E27FC236}">
                <a16:creationId xmlns:a16="http://schemas.microsoft.com/office/drawing/2014/main" id="{032912D1-15CC-64DB-5447-590BA81224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69E0D329-941A-7D6E-82CA-D1BDAC2189D1}"/>
              </a:ext>
            </a:extLst>
          </p:cNvPr>
          <p:cNvSpPr>
            <a:spLocks noChangeAspect="1" noChangeArrowheads="1"/>
          </p:cNvSpPr>
          <p:nvPr/>
        </p:nvSpPr>
        <p:spPr bwMode="auto">
          <a:xfrm>
            <a:off x="2071688" y="2686050"/>
            <a:ext cx="8048625" cy="1485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close-up of a computer code&#10;&#10;Description automatically generated">
            <a:extLst>
              <a:ext uri="{FF2B5EF4-FFF2-40B4-BE49-F238E27FC236}">
                <a16:creationId xmlns:a16="http://schemas.microsoft.com/office/drawing/2014/main" id="{75562057-7B60-CFCC-0F58-C31F9541A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617" y="4450527"/>
            <a:ext cx="9048937" cy="1670573"/>
          </a:xfrm>
          <a:prstGeom prst="rect">
            <a:avLst/>
          </a:prstGeom>
        </p:spPr>
      </p:pic>
    </p:spTree>
    <p:extLst>
      <p:ext uri="{BB962C8B-B14F-4D97-AF65-F5344CB8AC3E}">
        <p14:creationId xmlns:p14="http://schemas.microsoft.com/office/powerpoint/2010/main" val="128397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65FF1-DE94-4A7E-6611-F8741781C5BA}"/>
              </a:ext>
            </a:extLst>
          </p:cNvPr>
          <p:cNvSpPr txBox="1"/>
          <p:nvPr/>
        </p:nvSpPr>
        <p:spPr>
          <a:xfrm>
            <a:off x="957430" y="537881"/>
            <a:ext cx="3980330" cy="461665"/>
          </a:xfrm>
          <a:prstGeom prst="rect">
            <a:avLst/>
          </a:prstGeom>
          <a:noFill/>
        </p:spPr>
        <p:txBody>
          <a:bodyPr wrap="square" rtlCol="0">
            <a:spAutoFit/>
          </a:bodyPr>
          <a:lstStyle/>
          <a:p>
            <a:r>
              <a:rPr lang="en-US" sz="2400" b="1" dirty="0"/>
              <a:t>The Dotcom Recession</a:t>
            </a:r>
          </a:p>
        </p:txBody>
      </p:sp>
      <p:sp>
        <p:nvSpPr>
          <p:cNvPr id="7" name="TextBox 6">
            <a:extLst>
              <a:ext uri="{FF2B5EF4-FFF2-40B4-BE49-F238E27FC236}">
                <a16:creationId xmlns:a16="http://schemas.microsoft.com/office/drawing/2014/main" id="{AD6D04D0-4555-4C34-5BF4-FBD98735A693}"/>
              </a:ext>
            </a:extLst>
          </p:cNvPr>
          <p:cNvSpPr txBox="1"/>
          <p:nvPr/>
        </p:nvSpPr>
        <p:spPr>
          <a:xfrm>
            <a:off x="957430" y="1282849"/>
            <a:ext cx="10574768" cy="2031325"/>
          </a:xfrm>
          <a:prstGeom prst="rect">
            <a:avLst/>
          </a:prstGeom>
          <a:noFill/>
        </p:spPr>
        <p:txBody>
          <a:bodyPr wrap="square" rtlCol="0">
            <a:spAutoFit/>
          </a:bodyPr>
          <a:lstStyle/>
          <a:p>
            <a:r>
              <a:rPr lang="en-US" i="0" dirty="0">
                <a:effectLst/>
                <a:latin typeface="Slack-Lato"/>
              </a:rPr>
              <a:t>What Was the Dotcom Bubble?</a:t>
            </a:r>
            <a:br>
              <a:rPr lang="en-US" dirty="0"/>
            </a:br>
            <a:r>
              <a:rPr lang="en-US" i="0" dirty="0">
                <a:effectLst/>
                <a:latin typeface="Slack-Lato"/>
              </a:rPr>
              <a:t>The dotcom bubble was a rapid rise in U.S. technology stock equity </a:t>
            </a:r>
            <a:r>
              <a:rPr lang="en-US" i="0" u="none" strike="noStrike" dirty="0">
                <a:effectLst/>
                <a:latin typeface="Slack-Lato"/>
                <a:hlinkClick r:id="rId2">
                  <a:extLst>
                    <a:ext uri="{A12FA001-AC4F-418D-AE19-62706E023703}">
                      <ahyp:hlinkClr xmlns:ahyp="http://schemas.microsoft.com/office/drawing/2018/hyperlinkcolor" val="tx"/>
                    </a:ext>
                  </a:extLst>
                </a:hlinkClick>
              </a:rPr>
              <a:t>valuations</a:t>
            </a:r>
            <a:r>
              <a:rPr lang="en-US" i="0" dirty="0">
                <a:effectLst/>
                <a:latin typeface="Slack-Lato"/>
              </a:rPr>
              <a:t> fueled by investments in Internet-based companies during the bull market in the late 1990s. The value of equity markets grew exponentially during this period, with the technology-dominated Nasdaq index rising from under 1,000 to more than 5,000 between the years 1995 and 2000. Things started to change in 2000, and the bubble burst between 2001 and 2002 with equities entering a </a:t>
            </a:r>
            <a:r>
              <a:rPr lang="en-US" i="0" u="none" strike="noStrike" dirty="0">
                <a:effectLst/>
                <a:latin typeface="Slack-Lato"/>
                <a:hlinkClick r:id="rId3">
                  <a:extLst>
                    <a:ext uri="{A12FA001-AC4F-418D-AE19-62706E023703}">
                      <ahyp:hlinkClr xmlns:ahyp="http://schemas.microsoft.com/office/drawing/2018/hyperlinkcolor" val="tx"/>
                    </a:ext>
                  </a:extLst>
                </a:hlinkClick>
              </a:rPr>
              <a:t>bear market</a:t>
            </a:r>
            <a:r>
              <a:rPr lang="en-US" i="0" dirty="0">
                <a:effectLst/>
                <a:latin typeface="Slack-Lato"/>
              </a:rPr>
              <a:t>.1</a:t>
            </a:r>
            <a:br>
              <a:rPr lang="en-US" dirty="0"/>
            </a:br>
            <a:r>
              <a:rPr lang="en-US" i="0" dirty="0">
                <a:effectLst/>
                <a:latin typeface="Slack-Lato"/>
              </a:rPr>
              <a:t>(source: Investopedia)</a:t>
            </a:r>
            <a:endParaRPr lang="en-US" dirty="0"/>
          </a:p>
        </p:txBody>
      </p:sp>
      <p:sp>
        <p:nvSpPr>
          <p:cNvPr id="9" name="TextBox 8">
            <a:extLst>
              <a:ext uri="{FF2B5EF4-FFF2-40B4-BE49-F238E27FC236}">
                <a16:creationId xmlns:a16="http://schemas.microsoft.com/office/drawing/2014/main" id="{DEE0B4EA-EC10-3F49-4F26-23AD595F9D59}"/>
              </a:ext>
            </a:extLst>
          </p:cNvPr>
          <p:cNvSpPr txBox="1"/>
          <p:nvPr/>
        </p:nvSpPr>
        <p:spPr>
          <a:xfrm>
            <a:off x="1058731" y="3429000"/>
            <a:ext cx="100745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2001, 15 banks failed across 12 states. Total population affected was 4.7 million people.</a:t>
            </a:r>
          </a:p>
          <a:p>
            <a:pPr marL="285750" indent="-285750">
              <a:buFont typeface="Arial" panose="020B0604020202020204" pitchFamily="34" charset="0"/>
              <a:buChar char="•"/>
            </a:pPr>
            <a:r>
              <a:rPr lang="en-US" dirty="0"/>
              <a:t>The average owner-occupied rate (home ownership rate) was 49.9% in the affected population.</a:t>
            </a:r>
          </a:p>
          <a:p>
            <a:pPr marL="285750" indent="-285750">
              <a:buFont typeface="Arial" panose="020B0604020202020204" pitchFamily="34" charset="0"/>
              <a:buChar char="•"/>
            </a:pPr>
            <a:r>
              <a:rPr lang="en-US" dirty="0"/>
              <a:t>The average bachelor or higher rate was 8.5% in the affected population. </a:t>
            </a:r>
          </a:p>
          <a:p>
            <a:pPr marL="285750" indent="-285750">
              <a:buFont typeface="Arial" panose="020B0604020202020204" pitchFamily="34" charset="0"/>
              <a:buChar char="•"/>
            </a:pPr>
            <a:r>
              <a:rPr lang="en-US" dirty="0"/>
              <a:t>The Dotcom recession was fueled by a collapse in market equities stocks and bonds. It was not related to a collapse in housing prices.</a:t>
            </a:r>
          </a:p>
          <a:p>
            <a:pPr marL="285750" indent="-285750">
              <a:buFont typeface="Arial" panose="020B0604020202020204" pitchFamily="34" charset="0"/>
              <a:buChar char="•"/>
            </a:pPr>
            <a:r>
              <a:rPr lang="en-US" dirty="0"/>
              <a:t>There was no bank bail-outs or stimulus money provided by the US government in this recession.</a:t>
            </a:r>
          </a:p>
        </p:txBody>
      </p:sp>
    </p:spTree>
    <p:extLst>
      <p:ext uri="{BB962C8B-B14F-4D97-AF65-F5344CB8AC3E}">
        <p14:creationId xmlns:p14="http://schemas.microsoft.com/office/powerpoint/2010/main" val="859251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345</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Slack-Lato</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Hamid Nazari</dc:creator>
  <cp:lastModifiedBy>Hamid Nazari</cp:lastModifiedBy>
  <cp:revision>1</cp:revision>
  <dcterms:created xsi:type="dcterms:W3CDTF">2023-09-26T01:58:12Z</dcterms:created>
  <dcterms:modified xsi:type="dcterms:W3CDTF">2023-09-26T02:29:08Z</dcterms:modified>
</cp:coreProperties>
</file>