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BCA-0561-1B7C-59F7-A6ADACC43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4FD3B-1662-DB22-E29E-4EFECD659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71A8E-BA4D-3B59-F0D6-A824163AEB54}"/>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5CE79E1D-EDE8-E0BB-D7B6-EBF863E04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1BADE-7BF6-B48C-E849-CB08CE318B42}"/>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57169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E4A2-3938-2571-F76F-16DF3030F7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51932-557D-C008-08E3-870F01BEB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9760E-69E5-54F9-06EE-65010DCE7EC9}"/>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19402E30-7AE6-97DD-340C-D9468F14A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FC8F9-48F0-CE32-8476-CB91263C0DFF}"/>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93408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F0E17-BCE3-E19C-7033-0903C4D8C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D55D6-FCCE-837A-87A3-1101BC04C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D1484-D705-F68A-F830-D0D3CA24A893}"/>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31A18A60-E6D1-986C-D1EE-5E8C11777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84B64-53D6-99C5-8C60-BC14AEF141FE}"/>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403946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53BA-51D9-099B-BD67-D454233D7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8C970-278D-BCB8-6CA1-64C45BD30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02CB2-07C9-950C-3740-2760E307F348}"/>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A783CD57-D8C5-3054-0B27-101B7C110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4F9B8-4B35-465D-5011-A852E2C62121}"/>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96025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BA4C-5C19-A478-DA6C-89B7D7FFB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57EE1-2402-C3BB-E847-F20D16E21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FEAF-4F32-7898-B9A1-982CFC7241FD}"/>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36B4C6BC-A459-8703-BAE0-E333FF7C1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8B096-83E1-B645-2031-79C06460D5AB}"/>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372961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15B0-0159-E3D8-B56D-292042F07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E48C5-2886-3324-98FA-4549E48BD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73C55-2DDA-F024-EF75-0B27D611B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EF2AF-B453-493E-571E-FA6343254B5D}"/>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6" name="Footer Placeholder 5">
            <a:extLst>
              <a:ext uri="{FF2B5EF4-FFF2-40B4-BE49-F238E27FC236}">
                <a16:creationId xmlns:a16="http://schemas.microsoft.com/office/drawing/2014/main" id="{EBBE00EC-2866-6962-2143-4B07E0D94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ECA1F-A17E-44DD-0CC2-075C72F06C60}"/>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142184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7900-5A06-DF6C-FD2B-3B3396BCB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01955-3768-5C55-6E65-20951A0E2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0CDD2-5D14-086B-3E55-EFC6DD603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B3564-B779-339D-A898-51C9AA0A6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0ED88-288C-629D-E711-C435106A5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0C4A7-0A49-3805-A5ED-C2D99FD138DB}"/>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8" name="Footer Placeholder 7">
            <a:extLst>
              <a:ext uri="{FF2B5EF4-FFF2-40B4-BE49-F238E27FC236}">
                <a16:creationId xmlns:a16="http://schemas.microsoft.com/office/drawing/2014/main" id="{C5AA0AE2-4936-F9F0-E0BC-F184911A60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7E421-226F-DDCF-B526-EFC2784C3610}"/>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40166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D879-F80A-80B8-E2B7-B11DFBC61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2E1F5-237A-DD96-6222-EC1A53BCD1A3}"/>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4" name="Footer Placeholder 3">
            <a:extLst>
              <a:ext uri="{FF2B5EF4-FFF2-40B4-BE49-F238E27FC236}">
                <a16:creationId xmlns:a16="http://schemas.microsoft.com/office/drawing/2014/main" id="{AD617BBC-A130-A672-A5A9-B01C3956A2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8EFC3-6935-94C5-06BB-8FC83923B77E}"/>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17817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35C0C-C7B9-9199-1012-7319C6501FBB}"/>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3" name="Footer Placeholder 2">
            <a:extLst>
              <a:ext uri="{FF2B5EF4-FFF2-40B4-BE49-F238E27FC236}">
                <a16:creationId xmlns:a16="http://schemas.microsoft.com/office/drawing/2014/main" id="{51137E94-D562-AEEE-B831-C725F73777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50BCC-598E-566D-9083-DF59FA97F95F}"/>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79702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C6D-3BA0-7670-B920-7E11B7148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F1F84A-0F66-A373-5E9B-04C0F45F7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45401A-FFB0-55B6-E6E5-405312FB8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EDE69-4F1F-3135-D651-80A8B016117E}"/>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6" name="Footer Placeholder 5">
            <a:extLst>
              <a:ext uri="{FF2B5EF4-FFF2-40B4-BE49-F238E27FC236}">
                <a16:creationId xmlns:a16="http://schemas.microsoft.com/office/drawing/2014/main" id="{7366C81F-444E-49E8-FE33-0A30A0A52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6AF69-45E7-B0A3-8E62-A35AD1A9DBD8}"/>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2623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F394-6A0B-481F-2D0D-6696D2188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7EAF2-6720-2A6C-810D-B7FFC8DB7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E0399-93E6-010D-3151-9F9B9B859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DA53D-FAEC-1C6E-BFA9-9E531093C1FD}"/>
              </a:ext>
            </a:extLst>
          </p:cNvPr>
          <p:cNvSpPr>
            <a:spLocks noGrp="1"/>
          </p:cNvSpPr>
          <p:nvPr>
            <p:ph type="dt" sz="half" idx="10"/>
          </p:nvPr>
        </p:nvSpPr>
        <p:spPr/>
        <p:txBody>
          <a:bodyPr/>
          <a:lstStyle/>
          <a:p>
            <a:fld id="{3E8CC0B1-0F71-4690-916F-323112511160}" type="datetimeFigureOut">
              <a:rPr lang="en-US" smtClean="0"/>
              <a:t>9/25/23</a:t>
            </a:fld>
            <a:endParaRPr lang="en-US"/>
          </a:p>
        </p:txBody>
      </p:sp>
      <p:sp>
        <p:nvSpPr>
          <p:cNvPr id="6" name="Footer Placeholder 5">
            <a:extLst>
              <a:ext uri="{FF2B5EF4-FFF2-40B4-BE49-F238E27FC236}">
                <a16:creationId xmlns:a16="http://schemas.microsoft.com/office/drawing/2014/main" id="{4BDD65A0-E68D-0049-1E72-820A441BE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15A5D-B6A4-ACD6-B1D5-823937435A0B}"/>
              </a:ext>
            </a:extLst>
          </p:cNvPr>
          <p:cNvSpPr>
            <a:spLocks noGrp="1"/>
          </p:cNvSpPr>
          <p:nvPr>
            <p:ph type="sldNum" sz="quarter" idx="12"/>
          </p:nvPr>
        </p:nvSpPr>
        <p:spPr/>
        <p:txBody>
          <a:bodyPr/>
          <a:lstStyle/>
          <a:p>
            <a:fld id="{1854317C-00C0-46B2-A6AD-5AF726BAD8F0}" type="slidenum">
              <a:rPr lang="en-US" smtClean="0"/>
              <a:t>‹#›</a:t>
            </a:fld>
            <a:endParaRPr lang="en-US"/>
          </a:p>
        </p:txBody>
      </p:sp>
    </p:spTree>
    <p:extLst>
      <p:ext uri="{BB962C8B-B14F-4D97-AF65-F5344CB8AC3E}">
        <p14:creationId xmlns:p14="http://schemas.microsoft.com/office/powerpoint/2010/main" val="36799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210AE-B0D4-EDF7-EBB0-D3BC06C0E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056F8-2505-6F81-A126-EE4E254B8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F7A7F-9721-B40C-A7D3-2F158044B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C0B1-0F71-4690-916F-323112511160}" type="datetimeFigureOut">
              <a:rPr lang="en-US" smtClean="0"/>
              <a:t>9/25/23</a:t>
            </a:fld>
            <a:endParaRPr lang="en-US"/>
          </a:p>
        </p:txBody>
      </p:sp>
      <p:sp>
        <p:nvSpPr>
          <p:cNvPr id="5" name="Footer Placeholder 4">
            <a:extLst>
              <a:ext uri="{FF2B5EF4-FFF2-40B4-BE49-F238E27FC236}">
                <a16:creationId xmlns:a16="http://schemas.microsoft.com/office/drawing/2014/main" id="{F785EEDD-E088-545C-2867-80F71C008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0D32AE-B66C-AEE0-C639-593DAAD6D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4317C-00C0-46B2-A6AD-5AF726BAD8F0}" type="slidenum">
              <a:rPr lang="en-US" smtClean="0"/>
              <a:t>‹#›</a:t>
            </a:fld>
            <a:endParaRPr lang="en-US"/>
          </a:p>
        </p:txBody>
      </p:sp>
    </p:spTree>
    <p:extLst>
      <p:ext uri="{BB962C8B-B14F-4D97-AF65-F5344CB8AC3E}">
        <p14:creationId xmlns:p14="http://schemas.microsoft.com/office/powerpoint/2010/main" val="1845542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b/bearmarket.asp" TargetMode="External"/><Relationship Id="rId2" Type="http://schemas.openxmlformats.org/officeDocument/2006/relationships/hyperlink" Target="https://www.investopedia.com/terms/v/valuation.a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search?sca_esv=568381026&amp;q=US&amp;stick=H4sIAAAAAAAAAONgVuLUz9U3sEw2LzdYxMoUGgwAJex7DRIAAAA&amp;sa=X&amp;ved=2ahUKEwjgn6m6nseBAxXvI0QIHTIiCaEQmxMoAHoECCgQAg" TargetMode="External"/><Relationship Id="rId2" Type="http://schemas.openxmlformats.org/officeDocument/2006/relationships/hyperlink" Target="https://en.wikipedia.org/wiki/Great_Recession" TargetMode="External"/><Relationship Id="rId1" Type="http://schemas.openxmlformats.org/officeDocument/2006/relationships/slideLayout" Target="../slideLayouts/slideLayout7.xml"/><Relationship Id="rId4" Type="http://schemas.openxmlformats.org/officeDocument/2006/relationships/hyperlink" Target="https://www.google.com/search?sca_esv=568381026&amp;q=financial+regulation&amp;stick=H4sIAAAAAAAAAONgVuLUz9U3MEzJqzBbxCqSlpmXmJecmZijUJSaXpqTWJKZnwcAUb41oCQAAAA&amp;sa=X&amp;ved=2ahUKEwjgn6m6nseBAxXvI0QIHTIiCaEQmxMoAXoECCgQAw"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google.com/search?sca_esv=568381026&amp;q=South+America&amp;si=ALGXSlZS0YT-iRe81F2cKC9lM9KWTK4y0m5Atx8g9YliNNw2mQ-VvgE4tXL_2E2DSXxMvSTwW8pIncxVMip_UwqayUsfvS6eZ0-29zSCgOCirLylTzhOVsLLFTjfEM6_0VTMYbeEswAaz_jv0i8gcNnTweo7UndPJlY_yxCnar2wqos3YrdoB-a64qXA0qIZiBJItsXPsGv2DojpB6n1PoOp_p8YI1PkeDik9MOS7HONpOAFyvUsopkFuRLDldstaABbiTP9GmtTk5WavtoH_R4f059YnI6D_g%3D%3D&amp;sa=X&amp;ved=2ahUKEwjXy_y7oMeBAxW7IEQIHRKJC2gQmxMoBHoECE4QBg" TargetMode="External"/><Relationship Id="rId13" Type="http://schemas.openxmlformats.org/officeDocument/2006/relationships/hyperlink" Target="https://www.google.com/search?sca_esv=568381026&amp;q=COVID-19+pandemic&amp;stick=H4sIAAAAAAAAAONgVuLVT9c3NEwrMjQtMTTNWMQq6Owf5umia2ipUJCYl5Kam5kMAAja2SglAAAA&amp;sa=X&amp;ved=2ahUKEwjXy_y7oMeBAxW7IEQIHRKJC2gQmxMoAXoECEsQAw" TargetMode="External"/><Relationship Id="rId3" Type="http://schemas.openxmlformats.org/officeDocument/2006/relationships/hyperlink" Target="https://www.google.com/search?sca_esv=568381026&amp;q=coronavirus+recession+start+date&amp;stick=H4sIAAAAAAAAAOPgE-LVT9c3NMwyTStKrzQw0lLIKLfST87PyUlNLsnMz9NPLUvNKym2Ki5JLCpRSEksSV3EqpCcX5Sfl1iWWVRarFCUmpxaXAxUqYBQAgAi8o1IVgAAAA&amp;sa=X&amp;ved=2ahUKEwjXy_y7oMeBAxW7IEQIHRKJC2gQ6BMoAHoECE0QAg" TargetMode="External"/><Relationship Id="rId7" Type="http://schemas.openxmlformats.org/officeDocument/2006/relationships/hyperlink" Target="https://www.google.com/search?sca_esv=568381026&amp;q=Asia&amp;si=ALGXSla-f6MMxwKu-SJiRY5AO1Qc3bk4T4KdI7iIt874xQYJOuBLUtvew_npbecPevbThFVaIZqaPeBjUYx9dfoQIzR2USGDiBeE6KGUAlnEcdGTHHWrPIFxmFR9wITn16G9BLyx8dn6EYlH-a7ALYYZIvWUL-T6q4-GlPAk5r2Nw-YUZW3siCRIsbMwXfMnbBlb8wgUPpFI9vQLojJ-MJCTdeN7QJ8pc5O2zrLK5AgFWZdId9IgM3c_hzDVezchLbtFbua0XCXp&amp;sa=X&amp;ved=2ahUKEwjXy_y7oMeBAxW7IEQIHRKJC2gQmxMoA3oECE4QBQ" TargetMode="External"/><Relationship Id="rId12" Type="http://schemas.openxmlformats.org/officeDocument/2006/relationships/hyperlink" Target="https://www.google.com/search?sca_esv=568381026&amp;q=coronavirus+recession+cause&amp;sa=X&amp;ved=2ahUKEwjXy_y7oMeBAxW7IEQIHRKJC2gQ6BMoAHoECEsQAg" TargetMode="External"/><Relationship Id="rId2" Type="http://schemas.openxmlformats.org/officeDocument/2006/relationships/hyperlink" Target="https://en.wikipedia.org/wiki/COVID-19_recession" TargetMode="External"/><Relationship Id="rId1" Type="http://schemas.openxmlformats.org/officeDocument/2006/relationships/slideLayout" Target="../slideLayouts/slideLayout7.xml"/><Relationship Id="rId6" Type="http://schemas.openxmlformats.org/officeDocument/2006/relationships/hyperlink" Target="https://www.google.com/search?sca_esv=568381026&amp;q=Africa&amp;si=ALGXSlYh1-GEPndq7qMo--O-TPixQtNN4JMroSxgItz5kq0stEWRRY8YJDD33oiE0WZ8MMyyPXkPtt4LPMOGzsV-RTDAm0jWsU5MGyescn7nZy3BjZxW8xtgZQR6-X8kd8MPLeBP5flnCxo6faVByhXvEJ-QXz7o51rIGnhdpo-o9p-sKBv1bSBkonLif95PVXvC2pHaghacaZLgDupFo8CFbSXXcC_OLpNn2nJZ1Gpp6whyz3UOvS8-kO8ovI6rN68RgdwEatIs&amp;sa=X&amp;ved=2ahUKEwjXy_y7oMeBAxW7IEQIHRKJC2gQmxMoAnoECE4QBA" TargetMode="External"/><Relationship Id="rId11" Type="http://schemas.openxmlformats.org/officeDocument/2006/relationships/hyperlink" Target="https://www.google.com/search?sca_esv=568381026&amp;q=Antarctic&amp;si=ALGXSlYzFQQn5id74gU-GPAR8UsllKNebHx5zj2txQsc1FfqFEAL67ODQnGhvw5Embdmhd07bk1agmC6gwRFAFjryEgjmVgBT-_mIPn2UzRmllkUwPPkid23-EmpuUggIhc8Rwadg-B58OweJJFud7hvWQxRj6hXg2jhYa9E_DLzDvzcYblkUoKYPv3zD6yuSLiPWepDP0V2B_xqdA0Q6obRedg0rf-ytpjIlR9INKDob6n8ECjoHwXDLRvrdbO80iGHe57_BCNiGYCd0O3ukdewTTnDXUGmsA%3D%3D&amp;sa=X&amp;ved=2ahUKEwjXy_y7oMeBAxW7IEQIHRKJC2gQmxMoB3oECE4QCQ" TargetMode="External"/><Relationship Id="rId5" Type="http://schemas.openxmlformats.org/officeDocument/2006/relationships/hyperlink" Target="https://www.google.com/search?sca_esv=568381026&amp;q=Europe&amp;si=ALGXSlZS0YT-iRe81F2cKC9lM9KWTK4y0m5Atx8g9YliNNw2mUwToLcP3PJSGfgr-0Rtl3LkUo2XWMPhyaHXU8ybFK47aK3hVRTIgZFBF8cJvEO8mw2Swpkuv-LHRULi2pmSu1udyxNf5mTMe1cp8VR9QIvGI8h33qeWFyj_lMPul4tm4I9eVCoriRM_44e7kVHinUXNNrQWkORRp720aB-pG826UmwzfMaTgm7_p_H4cVV-tkalyerg-mn0YINa9mwmTYaq6wK9&amp;sa=X&amp;ved=2ahUKEwjXy_y7oMeBAxW7IEQIHRKJC2gQmxMoAXoECE4QAw" TargetMode="External"/><Relationship Id="rId10" Type="http://schemas.openxmlformats.org/officeDocument/2006/relationships/hyperlink" Target="https://www.google.com/search?sca_esv=568381026&amp;q=Oceania&amp;si=ALGXSlZS0YT-iRe81F2cKC9lM9KWTK4y0m5Atx8g9YliNNw2mQBYcLpuyMklmMhy0iBLjpRHZmcKU7NPMDMGAn5J9vXh5ODAB2NyRoilQvIagyZGYWOyXFk_tYp1knLJviGnRwWhByYOT-jhnocobtCBRQ0QP-sOIyMo50lnELNhR0dxHsemR5-5K2L7c7-QcoOK0VkaMyiVR4de2QYsQIyIk4QMlcV-qtlkxlHWMQq43CHinAof7icFeBh-hQ1u_4uFo3MblN3b&amp;sa=X&amp;ved=2ahUKEwjXy_y7oMeBAxW7IEQIHRKJC2gQmxMoBnoECE4QCA" TargetMode="External"/><Relationship Id="rId4" Type="http://schemas.openxmlformats.org/officeDocument/2006/relationships/hyperlink" Target="https://www.google.com/search?sca_esv=568381026&amp;q=coronavirus+recession+location&amp;stick=H4sIAAAAAAAAAOPgE-LVT9c3NMwyTStKrzQw0pLITrbSL8nMTdVPLUvNK7HKyU9OLMnMzzNaxCqXnF-Un5dYlllUWqxQlJqcWlwMlFCAqQAA5nvtWEwAAAA&amp;sa=X&amp;ved=2ahUKEwjXy_y7oMeBAxW7IEQIHRKJC2gQ6BMoAHoECE4QAg" TargetMode="External"/><Relationship Id="rId9" Type="http://schemas.openxmlformats.org/officeDocument/2006/relationships/hyperlink" Target="https://www.google.com/search?sca_esv=568381026&amp;q=North+America&amp;si=ALGXSlZS0YT-iRe81F2cKC9lM9KWTK4y0m5Atx8g9YliNNw2mRp9ar05tNWtPkKFZWP7YN9vfFHb1EUPPGh_5E_c2L4sZZ7HW3UpxeYLuDxWzZrRl5awf4UKhbapHGUYAueSY-5XCj2820mUKZGNvDycyqhzZFK3GfCjLUiT9T2x_5paiYaACdPIVsiiwicheROm0rZ_xuHramlgjyQAOpVwWvyBeSjTPSm6w8ivLMRIff2N0mAXu8ZjFM6noiLu8_nNW0KxMRFS8DBiVWNuRTry0SYmZaT3UQ%3D%3D&amp;sa=X&amp;ved=2ahUKEwjXy_y7oMeBAxW7IEQIHRKJC2gQmxMoBXoECE4QBw" TargetMode="External"/><Relationship Id="rId14" Type="http://schemas.openxmlformats.org/officeDocument/2006/relationships/hyperlink" Target="https://www.google.com/search?sca_esv=568381026&amp;q=coronavirus+recession+date&amp;sa=X&amp;ved=2ahUKEwjXy_y7oMeBAxW7IEQIHRKJC2gQ6BMoAHoECEwQA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95DC07-A304-5062-371C-18C8CB0FFFE8}"/>
              </a:ext>
            </a:extLst>
          </p:cNvPr>
          <p:cNvSpPr txBox="1"/>
          <p:nvPr/>
        </p:nvSpPr>
        <p:spPr>
          <a:xfrm>
            <a:off x="1247886" y="4773708"/>
            <a:ext cx="9072283" cy="369332"/>
          </a:xfrm>
          <a:prstGeom prst="rect">
            <a:avLst/>
          </a:prstGeom>
          <a:noFill/>
        </p:spPr>
        <p:txBody>
          <a:bodyPr wrap="square" rtlCol="0">
            <a:spAutoFit/>
          </a:bodyPr>
          <a:lstStyle/>
          <a:p>
            <a:r>
              <a:rPr lang="en-US" b="1" i="0" dirty="0">
                <a:effectLst/>
                <a:latin typeface="Slack-Lato"/>
              </a:rPr>
              <a:t>Group 4: Ryan Lund, Hamid Nazari, Lu Ye, Joseph Gonzalez and Stephanie Patricia </a:t>
            </a:r>
            <a:r>
              <a:rPr lang="en-US" b="1" i="0" dirty="0" err="1">
                <a:effectLst/>
                <a:latin typeface="Slack-Lato"/>
              </a:rPr>
              <a:t>Anshell</a:t>
            </a:r>
            <a:endParaRPr lang="en-US" dirty="0"/>
          </a:p>
        </p:txBody>
      </p:sp>
      <p:sp>
        <p:nvSpPr>
          <p:cNvPr id="6" name="TextBox 5">
            <a:extLst>
              <a:ext uri="{FF2B5EF4-FFF2-40B4-BE49-F238E27FC236}">
                <a16:creationId xmlns:a16="http://schemas.microsoft.com/office/drawing/2014/main" id="{1F88518E-E5C4-BAA9-1D0D-65EE429BF885}"/>
              </a:ext>
            </a:extLst>
          </p:cNvPr>
          <p:cNvSpPr txBox="1"/>
          <p:nvPr/>
        </p:nvSpPr>
        <p:spPr>
          <a:xfrm>
            <a:off x="1195891" y="2598003"/>
            <a:ext cx="9800217" cy="830997"/>
          </a:xfrm>
          <a:prstGeom prst="rect">
            <a:avLst/>
          </a:prstGeom>
          <a:noFill/>
        </p:spPr>
        <p:txBody>
          <a:bodyPr wrap="square" rtlCol="0">
            <a:spAutoFit/>
          </a:bodyPr>
          <a:lstStyle/>
          <a:p>
            <a:r>
              <a:rPr lang="en-US" sz="2400" b="1" i="0" dirty="0">
                <a:effectLst/>
                <a:latin typeface="Slack-Lato"/>
              </a:rPr>
              <a:t>Map of bank failures combined with Census data for the </a:t>
            </a:r>
            <a:r>
              <a:rPr lang="en-US" sz="2400" b="1" i="0" u="none" strike="noStrike" dirty="0">
                <a:effectLst/>
                <a:latin typeface="Slack-Lato"/>
                <a:hlinkClick r:id="rId2">
                  <a:extLst>
                    <a:ext uri="{A12FA001-AC4F-418D-AE19-62706E023703}">
                      <ahyp:hlinkClr xmlns:ahyp="http://schemas.microsoft.com/office/drawing/2018/hyperlinkcolor" val="tx"/>
                    </a:ext>
                  </a:extLst>
                </a:hlinkClick>
              </a:rPr>
              <a:t>dot.com</a:t>
            </a:r>
            <a:r>
              <a:rPr lang="en-US" sz="2400" b="1" i="0" dirty="0">
                <a:effectLst/>
                <a:latin typeface="Slack-Lato"/>
              </a:rPr>
              <a:t> Recession, the Great Recession and the COVID Recession</a:t>
            </a:r>
            <a:endParaRPr lang="en-US" sz="2400" dirty="0"/>
          </a:p>
        </p:txBody>
      </p:sp>
      <p:sp>
        <p:nvSpPr>
          <p:cNvPr id="7" name="TextBox 6">
            <a:extLst>
              <a:ext uri="{FF2B5EF4-FFF2-40B4-BE49-F238E27FC236}">
                <a16:creationId xmlns:a16="http://schemas.microsoft.com/office/drawing/2014/main" id="{925E41E6-F7FE-96EB-F442-196454019134}"/>
              </a:ext>
            </a:extLst>
          </p:cNvPr>
          <p:cNvSpPr txBox="1"/>
          <p:nvPr/>
        </p:nvSpPr>
        <p:spPr>
          <a:xfrm>
            <a:off x="1247886" y="603325"/>
            <a:ext cx="9366326" cy="1569660"/>
          </a:xfrm>
          <a:prstGeom prst="rect">
            <a:avLst/>
          </a:prstGeom>
          <a:noFill/>
        </p:spPr>
        <p:txBody>
          <a:bodyPr wrap="square" rtlCol="0">
            <a:spAutoFit/>
          </a:bodyPr>
          <a:lstStyle/>
          <a:p>
            <a:pPr algn="ctr"/>
            <a:r>
              <a:rPr lang="en-US" sz="4800" b="1" i="0" dirty="0">
                <a:effectLst/>
                <a:latin typeface="Slack-Lato"/>
              </a:rPr>
              <a:t>Project 3: Bank Failures over the last 3 U.S. Recessions</a:t>
            </a:r>
            <a:endParaRPr lang="en-US" sz="4800" dirty="0"/>
          </a:p>
        </p:txBody>
      </p:sp>
    </p:spTree>
    <p:extLst>
      <p:ext uri="{BB962C8B-B14F-4D97-AF65-F5344CB8AC3E}">
        <p14:creationId xmlns:p14="http://schemas.microsoft.com/office/powerpoint/2010/main" val="3302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3B71A-2CFE-830F-850D-3058F166D236}"/>
              </a:ext>
            </a:extLst>
          </p:cNvPr>
          <p:cNvSpPr txBox="1"/>
          <p:nvPr/>
        </p:nvSpPr>
        <p:spPr>
          <a:xfrm>
            <a:off x="903641" y="1280161"/>
            <a:ext cx="10520979" cy="2862322"/>
          </a:xfrm>
          <a:prstGeom prst="rect">
            <a:avLst/>
          </a:prstGeom>
          <a:noFill/>
        </p:spPr>
        <p:txBody>
          <a:bodyPr wrap="square" rtlCol="0">
            <a:spAutoFit/>
          </a:bodyPr>
          <a:lstStyle/>
          <a:p>
            <a:r>
              <a:rPr lang="en-US" sz="2000" b="0" i="0" dirty="0">
                <a:effectLst/>
                <a:latin typeface="Slack-Lato"/>
              </a:rPr>
              <a:t>Data Sources:</a:t>
            </a:r>
          </a:p>
          <a:p>
            <a:pPr marL="342900" indent="-342900">
              <a:buFont typeface="+mj-lt"/>
              <a:buAutoNum type="arabicPeriod"/>
            </a:pPr>
            <a:r>
              <a:rPr lang="en-US" sz="2000" b="0" i="0" dirty="0">
                <a:effectLst/>
                <a:latin typeface="Slack-Lato"/>
              </a:rPr>
              <a:t>FDIC failed bank list - csv file</a:t>
            </a:r>
          </a:p>
          <a:p>
            <a:pPr marL="342900" indent="-342900">
              <a:buFont typeface="+mj-lt"/>
              <a:buAutoNum type="arabicPeriod"/>
            </a:pPr>
            <a:r>
              <a:rPr lang="en-US" sz="2000" b="0" i="0" dirty="0">
                <a:effectLst/>
                <a:latin typeface="Slack-Lato"/>
              </a:rPr>
              <a:t>U.S. Census data including the American Community Survey:</a:t>
            </a:r>
          </a:p>
          <a:p>
            <a:pPr marL="342900" indent="-342900">
              <a:buFont typeface="+mj-lt"/>
              <a:buAutoNum type="arabicPeriod"/>
            </a:pPr>
            <a:r>
              <a:rPr lang="en-US" sz="2000" b="0" i="0" dirty="0">
                <a:effectLst/>
                <a:latin typeface="Slack-Lato"/>
              </a:rPr>
              <a:t>Time periods selected correspond with the last 3 U.S. Recessions: </a:t>
            </a:r>
          </a:p>
          <a:p>
            <a:pPr marL="971550" lvl="1" indent="-514350">
              <a:buFont typeface="+mj-lt"/>
              <a:buAutoNum type="alphaLcParenR"/>
            </a:pPr>
            <a:r>
              <a:rPr lang="en-US" sz="2000" b="0" i="0" dirty="0">
                <a:effectLst/>
                <a:latin typeface="Slack-Lato"/>
              </a:rPr>
              <a:t>Census year 2000 – “The dot.com Recession”</a:t>
            </a:r>
          </a:p>
          <a:p>
            <a:pPr marL="971550" lvl="1" indent="-514350">
              <a:buFont typeface="+mj-lt"/>
              <a:buAutoNum type="alphaLcParenR"/>
            </a:pPr>
            <a:r>
              <a:rPr lang="en-US" sz="2000" b="0" i="0" dirty="0">
                <a:effectLst/>
                <a:latin typeface="Slack-Lato"/>
              </a:rPr>
              <a:t>Census year 2010 – “The Great Recession”</a:t>
            </a:r>
          </a:p>
          <a:p>
            <a:pPr marL="971550" lvl="1" indent="-514350">
              <a:buFont typeface="+mj-lt"/>
              <a:buAutoNum type="alphaLcParenR"/>
            </a:pPr>
            <a:r>
              <a:rPr lang="en-US" sz="2000" b="0" i="0" dirty="0">
                <a:effectLst/>
                <a:latin typeface="Slack-Lato"/>
              </a:rPr>
              <a:t>Census year 2020 – “The COVID Recession”</a:t>
            </a:r>
            <a:endParaRPr lang="en-US" sz="2000" dirty="0">
              <a:latin typeface="Slack-Lato"/>
            </a:endParaRPr>
          </a:p>
          <a:p>
            <a:pPr marL="514350" indent="-514350">
              <a:buFont typeface="+mj-lt"/>
              <a:buAutoNum type="arabicPeriod"/>
            </a:pPr>
            <a:r>
              <a:rPr lang="en-US" sz="2000" b="0" i="0" dirty="0">
                <a:effectLst/>
                <a:latin typeface="Slack-Lato"/>
              </a:rPr>
              <a:t>Data was cleaned and transformed in Excel and data frame was built in Pandas. </a:t>
            </a:r>
          </a:p>
          <a:p>
            <a:pPr marL="514350" indent="-514350">
              <a:buFont typeface="+mj-lt"/>
              <a:buAutoNum type="arabicPeriod"/>
            </a:pPr>
            <a:r>
              <a:rPr lang="en-US" sz="2000" dirty="0">
                <a:latin typeface="Slack-Lato"/>
              </a:rPr>
              <a:t>Pandas data  frame was transformed into a </a:t>
            </a:r>
            <a:r>
              <a:rPr lang="en-US" sz="2000" dirty="0" err="1">
                <a:latin typeface="Slack-Lato"/>
              </a:rPr>
              <a:t>Sqlite</a:t>
            </a:r>
            <a:r>
              <a:rPr lang="en-US" sz="2000" dirty="0">
                <a:latin typeface="Slack-Lato"/>
              </a:rPr>
              <a:t> file with Sqlite3</a:t>
            </a:r>
            <a:endParaRPr lang="en-US" sz="2000" b="0" i="0" dirty="0">
              <a:effectLst/>
              <a:latin typeface="Slack-Lato"/>
            </a:endParaRPr>
          </a:p>
        </p:txBody>
      </p:sp>
      <p:sp>
        <p:nvSpPr>
          <p:cNvPr id="3" name="TextBox 2">
            <a:extLst>
              <a:ext uri="{FF2B5EF4-FFF2-40B4-BE49-F238E27FC236}">
                <a16:creationId xmlns:a16="http://schemas.microsoft.com/office/drawing/2014/main" id="{4DCFA3BF-9347-112A-3E50-CC581E1D565E}"/>
              </a:ext>
            </a:extLst>
          </p:cNvPr>
          <p:cNvSpPr txBox="1"/>
          <p:nvPr/>
        </p:nvSpPr>
        <p:spPr>
          <a:xfrm>
            <a:off x="903642" y="580908"/>
            <a:ext cx="7594899" cy="523220"/>
          </a:xfrm>
          <a:prstGeom prst="rect">
            <a:avLst/>
          </a:prstGeom>
          <a:noFill/>
        </p:spPr>
        <p:txBody>
          <a:bodyPr wrap="square" rtlCol="0">
            <a:spAutoFit/>
          </a:bodyPr>
          <a:lstStyle/>
          <a:p>
            <a:r>
              <a:rPr lang="en-US" sz="2800" b="1" i="0" dirty="0">
                <a:effectLst/>
                <a:latin typeface="Slack-Lato"/>
              </a:rPr>
              <a:t>ETL: Collecting and Transforming the data</a:t>
            </a:r>
            <a:endParaRPr lang="en-US" sz="2800" b="1" dirty="0"/>
          </a:p>
        </p:txBody>
      </p:sp>
      <p:sp>
        <p:nvSpPr>
          <p:cNvPr id="5" name="AutoShape 2">
            <a:extLst>
              <a:ext uri="{FF2B5EF4-FFF2-40B4-BE49-F238E27FC236}">
                <a16:creationId xmlns:a16="http://schemas.microsoft.com/office/drawing/2014/main" id="{032912D1-15CC-64DB-5447-590BA81224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69E0D329-941A-7D6E-82CA-D1BDAC2189D1}"/>
              </a:ext>
            </a:extLst>
          </p:cNvPr>
          <p:cNvSpPr>
            <a:spLocks noChangeAspect="1" noChangeArrowheads="1"/>
          </p:cNvSpPr>
          <p:nvPr/>
        </p:nvSpPr>
        <p:spPr bwMode="auto">
          <a:xfrm>
            <a:off x="2071688" y="2686050"/>
            <a:ext cx="8048625"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close-up of a computer code&#10;&#10;Description automatically generated">
            <a:extLst>
              <a:ext uri="{FF2B5EF4-FFF2-40B4-BE49-F238E27FC236}">
                <a16:creationId xmlns:a16="http://schemas.microsoft.com/office/drawing/2014/main" id="{75562057-7B60-CFCC-0F58-C31F9541A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17" y="4450527"/>
            <a:ext cx="9048937" cy="1670573"/>
          </a:xfrm>
          <a:prstGeom prst="rect">
            <a:avLst/>
          </a:prstGeom>
        </p:spPr>
      </p:pic>
    </p:spTree>
    <p:extLst>
      <p:ext uri="{BB962C8B-B14F-4D97-AF65-F5344CB8AC3E}">
        <p14:creationId xmlns:p14="http://schemas.microsoft.com/office/powerpoint/2010/main" val="128397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65FF1-DE94-4A7E-6611-F8741781C5BA}"/>
              </a:ext>
            </a:extLst>
          </p:cNvPr>
          <p:cNvSpPr txBox="1"/>
          <p:nvPr/>
        </p:nvSpPr>
        <p:spPr>
          <a:xfrm>
            <a:off x="957430" y="537881"/>
            <a:ext cx="3980330" cy="461665"/>
          </a:xfrm>
          <a:prstGeom prst="rect">
            <a:avLst/>
          </a:prstGeom>
          <a:noFill/>
        </p:spPr>
        <p:txBody>
          <a:bodyPr wrap="square" rtlCol="0">
            <a:spAutoFit/>
          </a:bodyPr>
          <a:lstStyle/>
          <a:p>
            <a:r>
              <a:rPr lang="en-US" sz="2400" b="1" dirty="0"/>
              <a:t>The Dotcom Recession</a:t>
            </a:r>
          </a:p>
        </p:txBody>
      </p:sp>
      <p:sp>
        <p:nvSpPr>
          <p:cNvPr id="7" name="TextBox 6">
            <a:extLst>
              <a:ext uri="{FF2B5EF4-FFF2-40B4-BE49-F238E27FC236}">
                <a16:creationId xmlns:a16="http://schemas.microsoft.com/office/drawing/2014/main" id="{AD6D04D0-4555-4C34-5BF4-FBD98735A693}"/>
              </a:ext>
            </a:extLst>
          </p:cNvPr>
          <p:cNvSpPr txBox="1"/>
          <p:nvPr/>
        </p:nvSpPr>
        <p:spPr>
          <a:xfrm>
            <a:off x="957430" y="1282849"/>
            <a:ext cx="10574768" cy="2031325"/>
          </a:xfrm>
          <a:prstGeom prst="rect">
            <a:avLst/>
          </a:prstGeom>
          <a:noFill/>
        </p:spPr>
        <p:txBody>
          <a:bodyPr wrap="square" rtlCol="0">
            <a:spAutoFit/>
          </a:bodyPr>
          <a:lstStyle/>
          <a:p>
            <a:r>
              <a:rPr lang="en-US" i="0" dirty="0">
                <a:effectLst/>
                <a:latin typeface="Slack-Lato"/>
              </a:rPr>
              <a:t>What Was the Dotcom Bubble?</a:t>
            </a:r>
            <a:br>
              <a:rPr lang="en-US" dirty="0"/>
            </a:br>
            <a:r>
              <a:rPr lang="en-US" i="0" dirty="0">
                <a:effectLst/>
                <a:latin typeface="Slack-Lato"/>
              </a:rPr>
              <a:t>The dotcom bubble was a rapid rise in U.S. technology stock equity </a:t>
            </a:r>
            <a:r>
              <a:rPr lang="en-US" i="0" u="none" strike="noStrike" dirty="0">
                <a:effectLst/>
                <a:latin typeface="Slack-Lato"/>
                <a:hlinkClick r:id="rId2">
                  <a:extLst>
                    <a:ext uri="{A12FA001-AC4F-418D-AE19-62706E023703}">
                      <ahyp:hlinkClr xmlns:ahyp="http://schemas.microsoft.com/office/drawing/2018/hyperlinkcolor" val="tx"/>
                    </a:ext>
                  </a:extLst>
                </a:hlinkClick>
              </a:rPr>
              <a:t>valuations</a:t>
            </a:r>
            <a:r>
              <a:rPr lang="en-US" i="0" dirty="0">
                <a:effectLst/>
                <a:latin typeface="Slack-Lato"/>
              </a:rPr>
              <a:t> fueled by investments in Internet-based companies during the bull market in the late 1990s. The value of equity markets grew exponentially during this period, with the technology-dominated Nasdaq index rising from under 1,000 to more than 5,000 between the years 1995 and 2000. Things started to change in 2000, and the bubble burst between 2001 and 2002 with equities entering a </a:t>
            </a:r>
            <a:r>
              <a:rPr lang="en-US" i="0" u="none" strike="noStrike" dirty="0">
                <a:effectLst/>
                <a:latin typeface="Slack-Lato"/>
                <a:hlinkClick r:id="rId3">
                  <a:extLst>
                    <a:ext uri="{A12FA001-AC4F-418D-AE19-62706E023703}">
                      <ahyp:hlinkClr xmlns:ahyp="http://schemas.microsoft.com/office/drawing/2018/hyperlinkcolor" val="tx"/>
                    </a:ext>
                  </a:extLst>
                </a:hlinkClick>
              </a:rPr>
              <a:t>bear market</a:t>
            </a:r>
            <a:r>
              <a:rPr lang="en-US" i="0" dirty="0">
                <a:effectLst/>
                <a:latin typeface="Slack-Lato"/>
              </a:rPr>
              <a:t>.1</a:t>
            </a:r>
            <a:br>
              <a:rPr lang="en-US" dirty="0"/>
            </a:br>
            <a:r>
              <a:rPr lang="en-US" i="0" dirty="0">
                <a:effectLst/>
                <a:latin typeface="Slack-Lato"/>
              </a:rPr>
              <a:t>(source: Investopedia)</a:t>
            </a:r>
            <a:endParaRPr lang="en-US" dirty="0"/>
          </a:p>
        </p:txBody>
      </p:sp>
      <p:sp>
        <p:nvSpPr>
          <p:cNvPr id="9" name="TextBox 8">
            <a:extLst>
              <a:ext uri="{FF2B5EF4-FFF2-40B4-BE49-F238E27FC236}">
                <a16:creationId xmlns:a16="http://schemas.microsoft.com/office/drawing/2014/main" id="{DEE0B4EA-EC10-3F49-4F26-23AD595F9D59}"/>
              </a:ext>
            </a:extLst>
          </p:cNvPr>
          <p:cNvSpPr txBox="1"/>
          <p:nvPr/>
        </p:nvSpPr>
        <p:spPr>
          <a:xfrm>
            <a:off x="1058731" y="3429000"/>
            <a:ext cx="10074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2001, 15 banks failed across 12 states. Total population affected was 4.7 million people.</a:t>
            </a:r>
          </a:p>
          <a:p>
            <a:pPr marL="285750" indent="-285750">
              <a:buFont typeface="Arial" panose="020B0604020202020204" pitchFamily="34" charset="0"/>
              <a:buChar char="•"/>
            </a:pPr>
            <a:r>
              <a:rPr lang="en-US" dirty="0"/>
              <a:t>The average owner-occupied rate (home ownership rate) was 49.9% in the affected population.</a:t>
            </a:r>
          </a:p>
          <a:p>
            <a:pPr marL="285750" indent="-285750">
              <a:buFont typeface="Arial" panose="020B0604020202020204" pitchFamily="34" charset="0"/>
              <a:buChar char="•"/>
            </a:pPr>
            <a:r>
              <a:rPr lang="en-US" dirty="0"/>
              <a:t>The average bachelor or higher rate was 8.5% in the affected population. </a:t>
            </a:r>
          </a:p>
          <a:p>
            <a:pPr marL="285750" indent="-285750">
              <a:buFont typeface="Arial" panose="020B0604020202020204" pitchFamily="34" charset="0"/>
              <a:buChar char="•"/>
            </a:pPr>
            <a:r>
              <a:rPr lang="en-US" dirty="0"/>
              <a:t>The Dotcom recession was fueled by a collapse in market equities stocks and bonds. It was not related to a collapse in housing prices.</a:t>
            </a:r>
          </a:p>
          <a:p>
            <a:pPr marL="285750" indent="-285750">
              <a:buFont typeface="Arial" panose="020B0604020202020204" pitchFamily="34" charset="0"/>
              <a:buChar char="•"/>
            </a:pPr>
            <a:r>
              <a:rPr lang="en-US" dirty="0"/>
              <a:t>There was no bank bail-outs or stimulus money provided by the US government in this recession.</a:t>
            </a:r>
          </a:p>
        </p:txBody>
      </p:sp>
    </p:spTree>
    <p:extLst>
      <p:ext uri="{BB962C8B-B14F-4D97-AF65-F5344CB8AC3E}">
        <p14:creationId xmlns:p14="http://schemas.microsoft.com/office/powerpoint/2010/main" val="85925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65FF1-DE94-4A7E-6611-F8741781C5BA}"/>
              </a:ext>
            </a:extLst>
          </p:cNvPr>
          <p:cNvSpPr txBox="1"/>
          <p:nvPr/>
        </p:nvSpPr>
        <p:spPr>
          <a:xfrm>
            <a:off x="957430" y="537881"/>
            <a:ext cx="3980330" cy="461665"/>
          </a:xfrm>
          <a:prstGeom prst="rect">
            <a:avLst/>
          </a:prstGeom>
          <a:noFill/>
        </p:spPr>
        <p:txBody>
          <a:bodyPr wrap="square" rtlCol="0">
            <a:spAutoFit/>
          </a:bodyPr>
          <a:lstStyle/>
          <a:p>
            <a:r>
              <a:rPr lang="en-US" sz="2400" b="1" dirty="0"/>
              <a:t>The Great Recession</a:t>
            </a:r>
          </a:p>
        </p:txBody>
      </p:sp>
      <p:sp>
        <p:nvSpPr>
          <p:cNvPr id="7" name="TextBox 6">
            <a:extLst>
              <a:ext uri="{FF2B5EF4-FFF2-40B4-BE49-F238E27FC236}">
                <a16:creationId xmlns:a16="http://schemas.microsoft.com/office/drawing/2014/main" id="{AD6D04D0-4555-4C34-5BF4-FBD98735A693}"/>
              </a:ext>
            </a:extLst>
          </p:cNvPr>
          <p:cNvSpPr txBox="1"/>
          <p:nvPr/>
        </p:nvSpPr>
        <p:spPr>
          <a:xfrm>
            <a:off x="957430" y="1282849"/>
            <a:ext cx="10574768" cy="2585323"/>
          </a:xfrm>
          <a:prstGeom prst="rect">
            <a:avLst/>
          </a:prstGeom>
          <a:noFill/>
        </p:spPr>
        <p:txBody>
          <a:bodyPr wrap="square" rtlCol="0">
            <a:spAutoFit/>
          </a:bodyPr>
          <a:lstStyle/>
          <a:p>
            <a:r>
              <a:rPr lang="en-US" b="0" i="0" dirty="0">
                <a:solidFill>
                  <a:srgbClr val="1D1C1D"/>
                </a:solidFill>
                <a:effectLst/>
                <a:latin typeface="Slack-Lato"/>
              </a:rPr>
              <a:t>What is The Great Recession</a:t>
            </a:r>
          </a:p>
          <a:p>
            <a:r>
              <a:rPr lang="en-US" b="0" i="0" dirty="0">
                <a:solidFill>
                  <a:srgbClr val="1D1C1D"/>
                </a:solidFill>
                <a:effectLst/>
                <a:latin typeface="Slack-Lato"/>
              </a:rPr>
              <a:t>The Great Recession was a period of marked general decline observed in national economies globally, i.e. a recession, that occurred from late 2007 to 2009. The scale and timing of the recession varied from country to country (see map). At the time, the International Monetary Fund (IMF) concluded that it was the most severe economic and financial meltdown since the Great Depression. One result was a serious disruption of normal international relations. So</a:t>
            </a:r>
            <a:r>
              <a:rPr lang="en-US" dirty="0">
                <a:solidFill>
                  <a:srgbClr val="1D1C1D"/>
                </a:solidFill>
                <a:latin typeface="Slack-Lato"/>
              </a:rPr>
              <a:t>urce(</a:t>
            </a:r>
            <a:r>
              <a:rPr lang="en-US" b="0" i="0" u="none" strike="noStrike" dirty="0">
                <a:effectLst/>
                <a:latin typeface="Slack-Lato"/>
                <a:hlinkClick r:id="rId2"/>
              </a:rPr>
              <a:t>Wikipedia</a:t>
            </a:r>
            <a:r>
              <a:rPr lang="en-US" b="0" i="0" u="none" strike="noStrike" dirty="0">
                <a:effectLst/>
                <a:latin typeface="Slack-Lato"/>
              </a:rPr>
              <a:t>)</a:t>
            </a:r>
            <a:br>
              <a:rPr lang="en-US" dirty="0"/>
            </a:br>
            <a:r>
              <a:rPr lang="en-US" b="1" i="0" dirty="0">
                <a:solidFill>
                  <a:srgbClr val="1D1C1D"/>
                </a:solidFill>
                <a:effectLst/>
                <a:latin typeface="Slack-Lato"/>
              </a:rPr>
              <a:t>Start date: </a:t>
            </a:r>
            <a:r>
              <a:rPr lang="en-US" b="0" i="0" dirty="0">
                <a:solidFill>
                  <a:srgbClr val="1D1C1D"/>
                </a:solidFill>
                <a:effectLst/>
                <a:latin typeface="Slack-Lato"/>
              </a:rPr>
              <a:t>December 2007</a:t>
            </a:r>
            <a:br>
              <a:rPr lang="en-US" dirty="0"/>
            </a:br>
            <a:r>
              <a:rPr lang="en-US" b="1" i="0" dirty="0">
                <a:solidFill>
                  <a:srgbClr val="1D1C1D"/>
                </a:solidFill>
                <a:effectLst/>
                <a:latin typeface="Slack-Lato"/>
              </a:rPr>
              <a:t>End date: </a:t>
            </a:r>
            <a:r>
              <a:rPr lang="en-US" b="0" i="0" dirty="0">
                <a:solidFill>
                  <a:srgbClr val="1D1C1D"/>
                </a:solidFill>
                <a:effectLst/>
                <a:latin typeface="Slack-Lato"/>
              </a:rPr>
              <a:t>June 2009</a:t>
            </a:r>
            <a:br>
              <a:rPr lang="en-US" dirty="0"/>
            </a:br>
            <a:r>
              <a:rPr lang="en-US" b="1" i="0" dirty="0">
                <a:solidFill>
                  <a:srgbClr val="1D1C1D"/>
                </a:solidFill>
                <a:effectLst/>
                <a:latin typeface="Slack-Lato"/>
              </a:rPr>
              <a:t>Cause: </a:t>
            </a:r>
            <a:r>
              <a:rPr lang="en-US" b="0" i="0" dirty="0">
                <a:solidFill>
                  <a:srgbClr val="1D1C1D"/>
                </a:solidFill>
                <a:effectLst/>
                <a:latin typeface="Slack-Lato"/>
              </a:rPr>
              <a:t>(disputed): Real-estate bubbles bursting; </a:t>
            </a:r>
            <a:r>
              <a:rPr lang="en-US" b="0" i="0" u="none" strike="noStrike" dirty="0">
                <a:effectLst/>
                <a:latin typeface="Slack-Lato"/>
                <a:hlinkClick r:id="rId3"/>
              </a:rPr>
              <a:t>US</a:t>
            </a:r>
            <a:r>
              <a:rPr lang="en-US" b="0" i="0" dirty="0">
                <a:solidFill>
                  <a:srgbClr val="1D1C1D"/>
                </a:solidFill>
                <a:effectLst/>
                <a:latin typeface="Slack-Lato"/>
              </a:rPr>
              <a:t> housing policy; Limited </a:t>
            </a:r>
            <a:r>
              <a:rPr lang="en-US" b="0" i="0" u="none" strike="noStrike" dirty="0">
                <a:effectLst/>
                <a:latin typeface="Slack-Lato"/>
                <a:hlinkClick r:id="rId4"/>
              </a:rPr>
              <a:t>financial regulation</a:t>
            </a:r>
            <a:endParaRPr lang="en-US" dirty="0"/>
          </a:p>
        </p:txBody>
      </p:sp>
      <p:sp>
        <p:nvSpPr>
          <p:cNvPr id="9" name="TextBox 8">
            <a:extLst>
              <a:ext uri="{FF2B5EF4-FFF2-40B4-BE49-F238E27FC236}">
                <a16:creationId xmlns:a16="http://schemas.microsoft.com/office/drawing/2014/main" id="{DEE0B4EA-EC10-3F49-4F26-23AD595F9D59}"/>
              </a:ext>
            </a:extLst>
          </p:cNvPr>
          <p:cNvSpPr txBox="1"/>
          <p:nvPr/>
        </p:nvSpPr>
        <p:spPr>
          <a:xfrm>
            <a:off x="957430" y="3965713"/>
            <a:ext cx="1007453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Great Recession, 165 banks failed across 34 states, affecting 45.8 million people.</a:t>
            </a:r>
          </a:p>
          <a:p>
            <a:pPr marL="285750" indent="-285750">
              <a:buFont typeface="Arial" panose="020B0604020202020204" pitchFamily="34" charset="0"/>
              <a:buChar char="•"/>
            </a:pPr>
            <a:r>
              <a:rPr lang="en-US" dirty="0"/>
              <a:t>The average owner-occupied rate (homeownership rate) was 55.6% in the affected population.</a:t>
            </a:r>
          </a:p>
          <a:p>
            <a:pPr marL="285750" indent="-285750">
              <a:buFont typeface="Arial" panose="020B0604020202020204" pitchFamily="34" charset="0"/>
              <a:buChar char="•"/>
            </a:pPr>
            <a:r>
              <a:rPr lang="en-US" dirty="0"/>
              <a:t>The average bachelor or higher rate was 19.8% in the affected population. </a:t>
            </a:r>
          </a:p>
          <a:p>
            <a:pPr marL="285750" indent="-285750">
              <a:buFont typeface="Arial" panose="020B0604020202020204" pitchFamily="34" charset="0"/>
              <a:buChar char="•"/>
            </a:pPr>
            <a:r>
              <a:rPr lang="en-US" dirty="0"/>
              <a:t>The </a:t>
            </a:r>
            <a:r>
              <a:rPr lang="en-US" b="0" i="0" dirty="0">
                <a:solidFill>
                  <a:srgbClr val="1D1C1D"/>
                </a:solidFill>
                <a:effectLst/>
                <a:latin typeface="Slack-Lato"/>
              </a:rPr>
              <a:t>Great Recession </a:t>
            </a:r>
            <a:r>
              <a:rPr lang="en-US" dirty="0"/>
              <a:t>was caused by a collapse in the US housing market. The rate of homeownership was higher in the Great Recession than the dotcom or COVID recession because banks generally had made qualifying for mortgage loans much easier leading up to the Great Recession.</a:t>
            </a:r>
          </a:p>
          <a:p>
            <a:pPr marL="285750" indent="-285750">
              <a:buFont typeface="Arial" panose="020B0604020202020204" pitchFamily="34" charset="0"/>
              <a:buChar char="•"/>
            </a:pPr>
            <a:r>
              <a:rPr lang="en-US" dirty="0"/>
              <a:t>There were some bank bailouts and Federal programs to support US Banks during the Great Recession.</a:t>
            </a:r>
          </a:p>
        </p:txBody>
      </p:sp>
    </p:spTree>
    <p:extLst>
      <p:ext uri="{BB962C8B-B14F-4D97-AF65-F5344CB8AC3E}">
        <p14:creationId xmlns:p14="http://schemas.microsoft.com/office/powerpoint/2010/main" val="57001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65FF1-DE94-4A7E-6611-F8741781C5BA}"/>
              </a:ext>
            </a:extLst>
          </p:cNvPr>
          <p:cNvSpPr txBox="1"/>
          <p:nvPr/>
        </p:nvSpPr>
        <p:spPr>
          <a:xfrm>
            <a:off x="957430" y="537881"/>
            <a:ext cx="3980330" cy="461665"/>
          </a:xfrm>
          <a:prstGeom prst="rect">
            <a:avLst/>
          </a:prstGeom>
          <a:noFill/>
        </p:spPr>
        <p:txBody>
          <a:bodyPr wrap="square" rtlCol="0">
            <a:spAutoFit/>
          </a:bodyPr>
          <a:lstStyle/>
          <a:p>
            <a:r>
              <a:rPr lang="en-US" sz="2400" b="1" dirty="0"/>
              <a:t>The COVID Recession</a:t>
            </a:r>
          </a:p>
        </p:txBody>
      </p:sp>
      <p:sp>
        <p:nvSpPr>
          <p:cNvPr id="7" name="TextBox 6">
            <a:extLst>
              <a:ext uri="{FF2B5EF4-FFF2-40B4-BE49-F238E27FC236}">
                <a16:creationId xmlns:a16="http://schemas.microsoft.com/office/drawing/2014/main" id="{AD6D04D0-4555-4C34-5BF4-FBD98735A693}"/>
              </a:ext>
            </a:extLst>
          </p:cNvPr>
          <p:cNvSpPr txBox="1"/>
          <p:nvPr/>
        </p:nvSpPr>
        <p:spPr>
          <a:xfrm>
            <a:off x="957430" y="1282849"/>
            <a:ext cx="10574768" cy="2031325"/>
          </a:xfrm>
          <a:prstGeom prst="rect">
            <a:avLst/>
          </a:prstGeom>
          <a:noFill/>
        </p:spPr>
        <p:txBody>
          <a:bodyPr wrap="square" rtlCol="0">
            <a:spAutoFit/>
          </a:bodyPr>
          <a:lstStyle/>
          <a:p>
            <a:r>
              <a:rPr lang="en-US" b="0" i="0" dirty="0">
                <a:solidFill>
                  <a:srgbClr val="1D1C1D"/>
                </a:solidFill>
                <a:effectLst/>
                <a:latin typeface="Slack-Lato"/>
              </a:rPr>
              <a:t>What is The COVID Recession</a:t>
            </a:r>
          </a:p>
          <a:p>
            <a:r>
              <a:rPr lang="en-US" b="0" i="0" dirty="0">
                <a:solidFill>
                  <a:srgbClr val="1D1C1D"/>
                </a:solidFill>
                <a:effectLst/>
                <a:latin typeface="Slack-Lato"/>
              </a:rPr>
              <a:t>The COVID-19 recession, also known as the Great Lockdown, was a global economic recession caused by the COVID-19 pandemic. The recession began in most countries in February 2020. Source(</a:t>
            </a:r>
            <a:r>
              <a:rPr lang="en-US" b="0" i="0" u="none" strike="noStrike" dirty="0">
                <a:effectLst/>
                <a:latin typeface="Slack-Lato"/>
                <a:hlinkClick r:id="rId2"/>
              </a:rPr>
              <a:t>Wikipedia</a:t>
            </a:r>
            <a:r>
              <a:rPr lang="en-US" b="0" i="0" u="none" strike="noStrike" dirty="0">
                <a:effectLst/>
                <a:latin typeface="Slack-Lato"/>
              </a:rPr>
              <a:t>)</a:t>
            </a:r>
            <a:br>
              <a:rPr lang="en-US" dirty="0"/>
            </a:br>
            <a:r>
              <a:rPr lang="en-US" b="1" i="0" u="none" strike="noStrike" dirty="0">
                <a:solidFill>
                  <a:srgbClr val="1D1C1D"/>
                </a:solidFill>
                <a:effectLst/>
                <a:latin typeface="Slack-Lato"/>
                <a:hlinkClick r:id="rId3"/>
              </a:rPr>
              <a:t>Start date</a:t>
            </a:r>
            <a:r>
              <a:rPr lang="en-US" b="1" i="0" dirty="0">
                <a:solidFill>
                  <a:srgbClr val="1D1C1D"/>
                </a:solidFill>
                <a:effectLst/>
                <a:latin typeface="Slack-Lato"/>
              </a:rPr>
              <a:t>: </a:t>
            </a:r>
            <a:r>
              <a:rPr lang="en-US" b="0" i="0" dirty="0">
                <a:solidFill>
                  <a:srgbClr val="1D1C1D"/>
                </a:solidFill>
                <a:effectLst/>
                <a:latin typeface="Slack-Lato"/>
              </a:rPr>
              <a:t>February 20, 2020</a:t>
            </a:r>
            <a:br>
              <a:rPr lang="en-US" dirty="0"/>
            </a:br>
            <a:r>
              <a:rPr lang="en-US" b="1" i="0" u="none" strike="noStrike" dirty="0">
                <a:solidFill>
                  <a:srgbClr val="1D1C1D"/>
                </a:solidFill>
                <a:effectLst/>
                <a:latin typeface="Slack-Lato"/>
                <a:hlinkClick r:id="rId4"/>
              </a:rPr>
              <a:t>Location</a:t>
            </a:r>
            <a:r>
              <a:rPr lang="en-US" b="1" i="0" dirty="0">
                <a:solidFill>
                  <a:srgbClr val="1D1C1D"/>
                </a:solidFill>
                <a:effectLst/>
                <a:latin typeface="Slack-Lato"/>
              </a:rPr>
              <a:t>: </a:t>
            </a:r>
            <a:r>
              <a:rPr lang="en-US" b="0" i="0" u="none" strike="noStrike" dirty="0">
                <a:effectLst/>
                <a:latin typeface="Slack-Lato"/>
                <a:hlinkClick r:id="rId5"/>
              </a:rPr>
              <a:t>Europe</a:t>
            </a:r>
            <a:r>
              <a:rPr lang="en-US" b="0" i="0" dirty="0">
                <a:solidFill>
                  <a:srgbClr val="1D1C1D"/>
                </a:solidFill>
                <a:effectLst/>
                <a:latin typeface="Slack-Lato"/>
              </a:rPr>
              <a:t>, </a:t>
            </a:r>
            <a:r>
              <a:rPr lang="en-US" b="0" i="0" u="none" strike="noStrike" dirty="0">
                <a:effectLst/>
                <a:latin typeface="Slack-Lato"/>
                <a:hlinkClick r:id="rId6"/>
              </a:rPr>
              <a:t>Africa</a:t>
            </a:r>
            <a:r>
              <a:rPr lang="en-US" b="0" i="0" dirty="0">
                <a:solidFill>
                  <a:srgbClr val="1D1C1D"/>
                </a:solidFill>
                <a:effectLst/>
                <a:latin typeface="Slack-Lato"/>
              </a:rPr>
              <a:t>, </a:t>
            </a:r>
            <a:r>
              <a:rPr lang="en-US" b="0" i="0" u="none" strike="noStrike" dirty="0">
                <a:effectLst/>
                <a:latin typeface="Slack-Lato"/>
                <a:hlinkClick r:id="rId7"/>
              </a:rPr>
              <a:t>Asia</a:t>
            </a:r>
            <a:r>
              <a:rPr lang="en-US" b="0" i="0" dirty="0">
                <a:solidFill>
                  <a:srgbClr val="1D1C1D"/>
                </a:solidFill>
                <a:effectLst/>
                <a:latin typeface="Slack-Lato"/>
              </a:rPr>
              <a:t>, </a:t>
            </a:r>
            <a:r>
              <a:rPr lang="en-US" b="0" i="0" u="none" strike="noStrike" dirty="0">
                <a:effectLst/>
                <a:latin typeface="Slack-Lato"/>
                <a:hlinkClick r:id="rId8"/>
              </a:rPr>
              <a:t>South America</a:t>
            </a:r>
            <a:r>
              <a:rPr lang="en-US" b="0" i="0" dirty="0">
                <a:solidFill>
                  <a:srgbClr val="1D1C1D"/>
                </a:solidFill>
                <a:effectLst/>
                <a:latin typeface="Slack-Lato"/>
              </a:rPr>
              <a:t>, </a:t>
            </a:r>
            <a:r>
              <a:rPr lang="en-US" b="0" i="0" u="none" strike="noStrike" dirty="0">
                <a:effectLst/>
                <a:latin typeface="Slack-Lato"/>
                <a:hlinkClick r:id="rId9"/>
              </a:rPr>
              <a:t>North America</a:t>
            </a:r>
            <a:r>
              <a:rPr lang="en-US" b="0" i="0" dirty="0">
                <a:solidFill>
                  <a:srgbClr val="1D1C1D"/>
                </a:solidFill>
                <a:effectLst/>
                <a:latin typeface="Slack-Lato"/>
              </a:rPr>
              <a:t>, </a:t>
            </a:r>
            <a:r>
              <a:rPr lang="en-US" b="0" i="0" u="none" strike="noStrike" dirty="0">
                <a:effectLst/>
                <a:latin typeface="Slack-Lato"/>
                <a:hlinkClick r:id="rId10"/>
              </a:rPr>
              <a:t>Oceania</a:t>
            </a:r>
            <a:r>
              <a:rPr lang="en-US" b="0" i="0" dirty="0">
                <a:solidFill>
                  <a:srgbClr val="1D1C1D"/>
                </a:solidFill>
                <a:effectLst/>
                <a:latin typeface="Slack-Lato"/>
              </a:rPr>
              <a:t>, </a:t>
            </a:r>
            <a:r>
              <a:rPr lang="en-US" b="0" i="0" u="none" strike="noStrike" dirty="0">
                <a:effectLst/>
                <a:latin typeface="Slack-Lato"/>
                <a:hlinkClick r:id="rId11"/>
              </a:rPr>
              <a:t>Antarctica</a:t>
            </a:r>
            <a:br>
              <a:rPr lang="en-US" dirty="0"/>
            </a:br>
            <a:r>
              <a:rPr lang="en-US" b="1" i="0" u="none" strike="noStrike" dirty="0">
                <a:solidFill>
                  <a:srgbClr val="1D1C1D"/>
                </a:solidFill>
                <a:effectLst/>
                <a:latin typeface="Slack-Lato"/>
                <a:hlinkClick r:id="rId12"/>
              </a:rPr>
              <a:t>Cause</a:t>
            </a:r>
            <a:r>
              <a:rPr lang="en-US" b="1" i="0" dirty="0">
                <a:solidFill>
                  <a:srgbClr val="1D1C1D"/>
                </a:solidFill>
                <a:effectLst/>
                <a:latin typeface="Slack-Lato"/>
              </a:rPr>
              <a:t>: </a:t>
            </a:r>
            <a:r>
              <a:rPr lang="en-US" b="0" i="0" u="none" strike="noStrike" dirty="0">
                <a:effectLst/>
                <a:latin typeface="Slack-Lato"/>
                <a:hlinkClick r:id="rId13"/>
              </a:rPr>
              <a:t>COVID-19 pandemic</a:t>
            </a:r>
            <a:br>
              <a:rPr lang="en-US" dirty="0"/>
            </a:br>
            <a:r>
              <a:rPr lang="en-US" b="1" i="0" u="none" strike="noStrike" dirty="0">
                <a:solidFill>
                  <a:srgbClr val="1D1C1D"/>
                </a:solidFill>
                <a:effectLst/>
                <a:latin typeface="Slack-Lato"/>
                <a:hlinkClick r:id="rId14"/>
              </a:rPr>
              <a:t>Date</a:t>
            </a:r>
            <a:r>
              <a:rPr lang="en-US" b="1" i="0" dirty="0">
                <a:solidFill>
                  <a:srgbClr val="1D1C1D"/>
                </a:solidFill>
                <a:effectLst/>
                <a:latin typeface="Slack-Lato"/>
              </a:rPr>
              <a:t>: </a:t>
            </a:r>
            <a:r>
              <a:rPr lang="en-US" b="0" i="0" dirty="0">
                <a:solidFill>
                  <a:srgbClr val="1D1C1D"/>
                </a:solidFill>
                <a:effectLst/>
                <a:latin typeface="Slack-Lato"/>
              </a:rPr>
              <a:t>20 February 2020-April 2022</a:t>
            </a:r>
            <a:endParaRPr lang="en-US" dirty="0"/>
          </a:p>
        </p:txBody>
      </p:sp>
      <p:sp>
        <p:nvSpPr>
          <p:cNvPr id="9" name="TextBox 8">
            <a:extLst>
              <a:ext uri="{FF2B5EF4-FFF2-40B4-BE49-F238E27FC236}">
                <a16:creationId xmlns:a16="http://schemas.microsoft.com/office/drawing/2014/main" id="{DEE0B4EA-EC10-3F49-4F26-23AD595F9D59}"/>
              </a:ext>
            </a:extLst>
          </p:cNvPr>
          <p:cNvSpPr txBox="1"/>
          <p:nvPr/>
        </p:nvSpPr>
        <p:spPr>
          <a:xfrm>
            <a:off x="957430" y="3697357"/>
            <a:ext cx="1007453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COVID Recession, 4 banks failed across 4 states, affecting 460 thousand people.</a:t>
            </a:r>
          </a:p>
          <a:p>
            <a:pPr marL="285750" indent="-285750">
              <a:buFont typeface="Arial" panose="020B0604020202020204" pitchFamily="34" charset="0"/>
              <a:buChar char="•"/>
            </a:pPr>
            <a:r>
              <a:rPr lang="en-US" dirty="0"/>
              <a:t>The average owner-occupied rate (homeownership rate) was 45.4% in the affected population.</a:t>
            </a:r>
          </a:p>
          <a:p>
            <a:pPr marL="285750" indent="-285750">
              <a:buFont typeface="Arial" panose="020B0604020202020204" pitchFamily="34" charset="0"/>
              <a:buChar char="•"/>
            </a:pPr>
            <a:r>
              <a:rPr lang="en-US" dirty="0"/>
              <a:t>The average bachelor or higher rate was 7.1% in the affected population. </a:t>
            </a:r>
          </a:p>
          <a:p>
            <a:pPr marL="285750" indent="-285750">
              <a:buFont typeface="Arial" panose="020B0604020202020204" pitchFamily="34" charset="0"/>
              <a:buChar char="•"/>
            </a:pPr>
            <a:r>
              <a:rPr lang="en-US" dirty="0"/>
              <a:t>The COVID-19 recession</a:t>
            </a:r>
            <a:r>
              <a:rPr lang="en-US" b="0" i="0" dirty="0">
                <a:solidFill>
                  <a:srgbClr val="1D1C1D"/>
                </a:solidFill>
                <a:effectLst/>
                <a:latin typeface="Slack-Lato"/>
              </a:rPr>
              <a:t> </a:t>
            </a:r>
            <a:r>
              <a:rPr lang="en-US" dirty="0"/>
              <a:t>was caused by an economic lockdown as a response to the COVID-19 virus. </a:t>
            </a:r>
          </a:p>
          <a:p>
            <a:pPr marL="285750" indent="-285750">
              <a:buFont typeface="Arial" panose="020B0604020202020204" pitchFamily="34" charset="0"/>
              <a:buChar char="•"/>
            </a:pPr>
            <a:r>
              <a:rPr lang="en-US" dirty="0"/>
              <a:t>Comparatively, the rate of homeownership was the lowest of all 3 recessions.</a:t>
            </a:r>
          </a:p>
          <a:p>
            <a:pPr marL="285750" indent="-285750">
              <a:buFont typeface="Arial" panose="020B0604020202020204" pitchFamily="34" charset="0"/>
              <a:buChar char="•"/>
            </a:pPr>
            <a:r>
              <a:rPr lang="en-US" dirty="0"/>
              <a:t>There was no housing crisis during the COVID recession however housing values increased by double-digit percentages nationwide primarily due to increased demand for homeownership during the work-from-home era that occurred during the COVID pandemic</a:t>
            </a:r>
          </a:p>
          <a:p>
            <a:pPr marL="285750" indent="-285750">
              <a:buFont typeface="Arial" panose="020B0604020202020204" pitchFamily="34" charset="0"/>
              <a:buChar char="•"/>
            </a:pPr>
            <a:r>
              <a:rPr lang="en-US" dirty="0"/>
              <a:t>The Federal Government acted over 3 trillion dollars in stimulus for US Businesses and US Consumers during the COVID Recession.</a:t>
            </a:r>
          </a:p>
        </p:txBody>
      </p:sp>
    </p:spTree>
    <p:extLst>
      <p:ext uri="{BB962C8B-B14F-4D97-AF65-F5344CB8AC3E}">
        <p14:creationId xmlns:p14="http://schemas.microsoft.com/office/powerpoint/2010/main" val="75137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798</Words>
  <Application>Microsoft Macintosh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Slack-Lato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Hamid Nazari</dc:creator>
  <cp:lastModifiedBy>Anshell, Stephanie</cp:lastModifiedBy>
  <cp:revision>2</cp:revision>
  <dcterms:created xsi:type="dcterms:W3CDTF">2023-09-26T01:58:12Z</dcterms:created>
  <dcterms:modified xsi:type="dcterms:W3CDTF">2023-09-26T02:56:37Z</dcterms:modified>
</cp:coreProperties>
</file>