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6" autoAdjust="0"/>
  </p:normalViewPr>
  <p:slideViewPr>
    <p:cSldViewPr snapToGrid="0">
      <p:cViewPr>
        <p:scale>
          <a:sx n="100" d="100"/>
          <a:sy n="100" d="100"/>
        </p:scale>
        <p:origin x="400" y="48"/>
      </p:cViewPr>
      <p:guideLst/>
    </p:cSldViewPr>
  </p:slideViewPr>
  <p:outlineViewPr>
    <p:cViewPr>
      <p:scale>
        <a:sx n="33" d="100"/>
        <a:sy n="33" d="100"/>
      </p:scale>
      <p:origin x="0" y="-8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9932-2EDF-7E8A-5BE8-AAA6CC8FA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DACD0-6162-F15F-2A21-BB7E9348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BE83-4C91-23C4-955D-A3A994F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69114-EC50-1FD0-5DCF-851EEB5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6BB1-5CFF-2E7C-FE47-2A9B2088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D6AC-FF0E-2C14-BA66-8F6FE5FF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04683-62B7-3BDF-FAC3-37B2B523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95E3-07BD-053F-A3E4-132119C8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C326-0B38-53BD-BBC1-8A6FF3A6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FFC8-3A34-8BB6-39A6-B1133DD3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7BD6E-8337-221D-774D-5F97702B0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9A2F2-9175-924D-6A55-7C9FF6419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8E45-2B55-E21F-BE90-C6743395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CF02-85E7-B130-8E71-E1CE8B35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86B0-114B-9489-99A8-2D35167A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1211-251A-3D5E-1A62-509C28BE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0CCF-3353-7871-B645-C05554C7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47B9-FB3D-9D26-7E66-0CB8A67B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17A5A-8B19-973D-6254-CBBA758B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E301-754D-606D-4412-C76D5678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BB5-C085-1D3C-657F-01D1E633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4432-C663-0A21-691C-E0A9F61B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A4ED-5225-9E21-F298-FAC7FFC3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D24C-FE53-EB96-2E17-188194F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03D2-7ADC-51FD-258A-3AEF0DC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6E6-1442-7AA1-7995-19D81AE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E42B-46CC-2F7E-A7FA-36F5366AC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4615-1D9B-2FDC-51F7-7C7FA9A73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1B2DD-93FA-AF4A-2B24-E5E33C80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E330-8AA2-1069-4E1C-8A982460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98E88-2EC1-66CA-3814-6F8DEED4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2F3A-01F3-4803-1B7E-18BC6A40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651D-D117-DFA7-E8E1-746E90B3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E139-C183-5372-A457-1138FCB7A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F7A67-7AA2-111E-E926-BD2DD08A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FBC7E-CA03-3665-B34A-663D37CAB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87FB-E442-ECF1-9F26-D8FAE28B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C26B5-F4B1-6572-0E7B-55011B1B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8E063-B84C-7590-DAFF-1C720807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AD3-AB1A-DA1D-A965-2A228EF5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C66D8-7186-2C5D-1CAC-33F0AD57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26882-8A64-CCA0-B34F-6FE1018D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D912-71A1-7941-AA36-14F3980B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9D35F-C00B-C318-2954-A3B73148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3762-2699-5271-09A8-75EF4427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D3447-44BA-6B78-BEEB-4EF32B2E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9CC-D542-3A87-12B5-72E110FA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CC68-1295-C9AB-CA5B-264E88D4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57C6E-1C70-1E66-2179-C79C20DE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8C58-8F5C-54A0-67FB-CA7FF67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683B4-B8E0-1F81-357D-331627CD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B73C-DE66-A279-2E1E-197F58F5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4BE-D00C-322F-2278-13F1F042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02C85-BC6D-53E6-2DC4-D284F319B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9C5B-48BB-63F5-D990-403C24AF0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62EB-78F3-077D-92F2-AB9809F1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BC6A-973A-68D1-06E5-FBE5ADA3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3BE8F-A711-BA6E-6C27-6B68C393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0EF0E-7D08-06B4-40C3-546F6319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C149-3AFF-4D77-C1D7-FF8CF86A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70FF-901E-DA8E-03D8-E1CBA8DFC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B02B0-6D24-48BD-9EA4-5102477C43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E540-8D6B-D499-F444-2FA2CCC31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D331-5993-3C5F-F3E5-5A552A6BE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4DF1A-1AA8-4D6A-A16D-0A12D91B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FED9C-A1E2-139E-1C67-B85864EA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  <a:effectLst/>
                <a:latin typeface="苹方-简"/>
              </a:rPr>
              <a:t>Objetos en JavaScript</a:t>
            </a:r>
            <a:br>
              <a:rPr lang="en-US" sz="5400">
                <a:solidFill>
                  <a:schemeClr val="bg1"/>
                </a:solidFill>
                <a:effectLst/>
              </a:rPr>
            </a:b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25149-073D-BA81-76D5-6BEB1CA5D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Ryan Alberto</a:t>
            </a:r>
          </a:p>
          <a:p>
            <a:r>
              <a:rPr lang="en-US" sz="1700">
                <a:solidFill>
                  <a:schemeClr val="bg1"/>
                </a:solidFill>
              </a:rPr>
              <a:t>Manuel Ramirez</a:t>
            </a:r>
          </a:p>
          <a:p>
            <a:r>
              <a:rPr lang="en-US" sz="1700">
                <a:solidFill>
                  <a:schemeClr val="bg1"/>
                </a:solidFill>
              </a:rPr>
              <a:t>Jeshua Duran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438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CD9A3-D51F-EB1D-81F2-687D009A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7" y="1634064"/>
            <a:ext cx="3971831" cy="27713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 con This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6043B80E-0242-944A-1C30-C8281E85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222" y="2408652"/>
            <a:ext cx="4917844" cy="20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E61FC-A486-FD3D-CA37-E85E15AE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6" y="1844952"/>
            <a:ext cx="4391025" cy="2422248"/>
          </a:xfrm>
        </p:spPr>
        <p:txBody>
          <a:bodyPr anchor="t">
            <a:noAutofit/>
          </a:bodyPr>
          <a:lstStyle/>
          <a:p>
            <a:r>
              <a:rPr lang="en-US" sz="8000" dirty="0" err="1"/>
              <a:t>Ejemplo</a:t>
            </a:r>
            <a:r>
              <a:rPr lang="en-US" sz="8000" dirty="0"/>
              <a:t> </a:t>
            </a:r>
            <a:r>
              <a:rPr lang="en-US" sz="8000" dirty="0" err="1"/>
              <a:t>Practico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150F-3FEA-EE77-4AF8-D8D50B1B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937" y="2340252"/>
            <a:ext cx="5260975" cy="2346048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Crea un objeto en JavaScript que represente un jugador de baloncesto con propiedades como nombre, edad, equipo y puntos por partido. Luego, agrega un método que permita actualizar los puntos por partido.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35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0E3E1-6196-5C80-7A7C-948B5EAD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effectLst/>
                <a:latin typeface="苹方-简"/>
              </a:rPr>
              <a:t>Definición de un objeto en JavaScript</a:t>
            </a:r>
            <a:br>
              <a:rPr lang="es-ES">
                <a:solidFill>
                  <a:schemeClr val="bg1"/>
                </a:solidFill>
                <a:effectLst/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D900-8802-9291-E0C8-4B5A5952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  <a:effectLst/>
                <a:latin typeface="苹方-简"/>
              </a:rPr>
              <a:t>Un objeto en JavaScript se compone de propiedades y métodos, donde las propiedades almacenan datos y los métodos definen comportamientos, permitiendo la creación de entidades complejas y la organización eficiente de la información en aplicaciones.</a:t>
            </a:r>
            <a:endParaRPr lang="es-ES">
              <a:solidFill>
                <a:schemeClr val="bg1"/>
              </a:solidFill>
              <a:effectLst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50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54EF168-7C86-8AF8-4DD4-A56721DBF115}"/>
              </a:ext>
            </a:extLst>
          </p:cNvPr>
          <p:cNvSpPr txBox="1"/>
          <p:nvPr/>
        </p:nvSpPr>
        <p:spPr>
          <a:xfrm>
            <a:off x="414440" y="4724338"/>
            <a:ext cx="38023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Los tipos de datos primitivos son elementos básicos que representan un solo valor, mientras que los objetos son estructuras complejas que pueden contener múltiples valores y funciones agrupadas.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CA39D-A8AA-34C8-66D3-BA3FFD80904C}"/>
              </a:ext>
            </a:extLst>
          </p:cNvPr>
          <p:cNvSpPr txBox="1"/>
          <p:nvPr/>
        </p:nvSpPr>
        <p:spPr>
          <a:xfrm>
            <a:off x="4791554" y="4647395"/>
            <a:ext cx="34570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effectLst/>
                <a:latin typeface="阿里巴巴普惠体 B"/>
              </a:rPr>
              <a:t>Los tipos primitivos son inmutables, lo que significa que no pueden ser alterados una vez creados, mientras que los objetos son mutables y permiten modificaciones en sus propiedades y métodos.</a:t>
            </a:r>
            <a:endParaRPr lang="es-ES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9F20F-B56B-1B49-590F-343224DBC07E}"/>
              </a:ext>
            </a:extLst>
          </p:cNvPr>
          <p:cNvSpPr txBox="1"/>
          <p:nvPr/>
        </p:nvSpPr>
        <p:spPr>
          <a:xfrm>
            <a:off x="8652261" y="4780180"/>
            <a:ext cx="32141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effectLst/>
                <a:latin typeface="阿里巴巴普惠体 B"/>
              </a:rPr>
              <a:t>La comparación de tipos primitivos se realiza por valor, mientras que los objetos se comparan por referencia, lo que implica que dos objetos con el mismo contenido no son necesariamente iguales.</a:t>
            </a:r>
            <a:endParaRPr lang="es-ES" sz="160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AutoShape 11" descr="Operadores de comparación de JavaScript ">
            <a:extLst>
              <a:ext uri="{FF2B5EF4-FFF2-40B4-BE49-F238E27FC236}">
                <a16:creationId xmlns:a16="http://schemas.microsoft.com/office/drawing/2014/main" id="{48ECF694-DF56-E24C-015F-52C91E230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23E34E-1977-1941-9067-42DED262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24" y="2278866"/>
            <a:ext cx="2993200" cy="1995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9F9328-1C73-E668-3413-9D44146C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54" y="2373863"/>
            <a:ext cx="3209729" cy="1805472"/>
          </a:xfrm>
          <a:prstGeom prst="rect">
            <a:avLst/>
          </a:prstGeom>
        </p:spPr>
      </p:pic>
      <p:pic>
        <p:nvPicPr>
          <p:cNvPr id="2065" name="Picture 17" descr="Propiedades de objetos de JavaScript">
            <a:extLst>
              <a:ext uri="{FF2B5EF4-FFF2-40B4-BE49-F238E27FC236}">
                <a16:creationId xmlns:a16="http://schemas.microsoft.com/office/drawing/2014/main" id="{339C21F1-F069-B04E-2C5A-632E484AF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546878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126ABE-23E8-A35E-A360-89E5103E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90" y="1381469"/>
            <a:ext cx="3589075" cy="388125"/>
          </a:xfrm>
        </p:spPr>
        <p:txBody>
          <a:bodyPr>
            <a:normAutofit fontScale="90000"/>
          </a:bodyPr>
          <a:lstStyle/>
          <a:p>
            <a:r>
              <a:rPr lang="en-US" sz="2200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Estructura</a:t>
            </a:r>
            <a:r>
              <a:rPr lang="en-US" sz="22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y </a:t>
            </a:r>
            <a:r>
              <a:rPr lang="en-US" sz="2200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Composición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63C0E-DC5B-A476-A470-7F00179F5C42}"/>
              </a:ext>
            </a:extLst>
          </p:cNvPr>
          <p:cNvSpPr txBox="1"/>
          <p:nvPr/>
        </p:nvSpPr>
        <p:spPr>
          <a:xfrm>
            <a:off x="4414118" y="1480669"/>
            <a:ext cx="4103286" cy="28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Mutabilidad</a:t>
            </a:r>
            <a:r>
              <a:rPr 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Cambios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2ABA5-8D04-CE3C-7FE5-9489DC385D26}"/>
              </a:ext>
            </a:extLst>
          </p:cNvPr>
          <p:cNvSpPr txBox="1"/>
          <p:nvPr/>
        </p:nvSpPr>
        <p:spPr>
          <a:xfrm>
            <a:off x="8517404" y="1480669"/>
            <a:ext cx="3537542" cy="28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50"/>
              </a:lnSpc>
            </a:pPr>
            <a:r>
              <a:rPr lang="en-US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Comparación</a:t>
            </a:r>
            <a:r>
              <a:rPr lang="en-US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b="1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Referencias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040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904B-B48F-66B0-2625-8C31BE1F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570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Importancia</a:t>
            </a:r>
            <a:r>
              <a:rPr lang="en-US" sz="4000" dirty="0"/>
              <a:t> y </a:t>
            </a:r>
            <a:r>
              <a:rPr lang="en-US" sz="4000" dirty="0" err="1"/>
              <a:t>usos</a:t>
            </a:r>
            <a:r>
              <a:rPr lang="en-US" sz="4000" dirty="0"/>
              <a:t> de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/>
              <a:t>objetos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programación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AA20-2D90-B7B5-1DEB-9E852808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6225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err="1">
                <a:effectLst/>
                <a:latin typeface="苹方-简"/>
              </a:rPr>
              <a:t>Agrupación</a:t>
            </a:r>
            <a:r>
              <a:rPr lang="en-US" b="1" dirty="0">
                <a:effectLst/>
                <a:latin typeface="苹方-简"/>
              </a:rPr>
              <a:t> de </a:t>
            </a:r>
            <a:r>
              <a:rPr lang="en-US" b="1" dirty="0" err="1">
                <a:effectLst/>
                <a:latin typeface="苹方-简"/>
              </a:rPr>
              <a:t>datos</a:t>
            </a:r>
            <a:endParaRPr lang="en-US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>
                <a:effectLst/>
                <a:latin typeface="KG Primary Penmanship"/>
              </a:rPr>
              <a:t>Los objetos permiten encapsular datos relacionados, facilitando la gestión y organización de información compleja en aplicaciones de manera coherente y estructurada.</a:t>
            </a:r>
            <a:endParaRPr lang="es-ES" sz="2000" dirty="0">
              <a:effectLst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8D3F4-A45C-AFFF-DC9F-579CBDDD0238}"/>
              </a:ext>
            </a:extLst>
          </p:cNvPr>
          <p:cNvSpPr txBox="1"/>
          <p:nvPr/>
        </p:nvSpPr>
        <p:spPr>
          <a:xfrm>
            <a:off x="4470400" y="1825625"/>
            <a:ext cx="3492500" cy="400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effectLst/>
                <a:latin typeface="苹方-简"/>
              </a:rPr>
              <a:t>Reutilización</a:t>
            </a:r>
            <a:r>
              <a:rPr lang="en-US" sz="2800" b="1" dirty="0">
                <a:effectLst/>
                <a:latin typeface="苹方-简"/>
              </a:rPr>
              <a:t> de</a:t>
            </a:r>
          </a:p>
          <a:p>
            <a:pPr algn="ctr"/>
            <a:r>
              <a:rPr lang="en-US" sz="2800" b="1" dirty="0">
                <a:effectLst/>
                <a:latin typeface="苹方-简"/>
              </a:rPr>
              <a:t> Código</a:t>
            </a:r>
          </a:p>
          <a:p>
            <a:pPr algn="ctr">
              <a:lnSpc>
                <a:spcPts val="1350"/>
              </a:lnSpc>
            </a:pPr>
            <a:endParaRPr lang="en-US" b="1" dirty="0">
              <a:latin typeface="苹方-简"/>
            </a:endParaRPr>
          </a:p>
          <a:p>
            <a:pPr algn="ctr">
              <a:lnSpc>
                <a:spcPts val="1350"/>
              </a:lnSpc>
            </a:pPr>
            <a:endParaRPr lang="es-ES" dirty="0">
              <a:effectLst/>
              <a:latin typeface="KG Primary Penmanship"/>
            </a:endParaRPr>
          </a:p>
          <a:p>
            <a:pPr algn="ctr">
              <a:lnSpc>
                <a:spcPct val="150000"/>
              </a:lnSpc>
            </a:pPr>
            <a:r>
              <a:rPr lang="es-ES" dirty="0">
                <a:effectLst/>
                <a:latin typeface="KG Primary Penmanship"/>
              </a:rPr>
              <a:t>A través de métodos en objetos, se promueve la reutilización de código, lo que reduce la redundancia y mejora la mantenibilidad al centralizar la lógica en un solo lugar.</a:t>
            </a:r>
            <a:endParaRPr lang="es-ES" dirty="0">
              <a:effectLst/>
            </a:endParaRPr>
          </a:p>
          <a:p>
            <a:pPr algn="ctr">
              <a:lnSpc>
                <a:spcPts val="1350"/>
              </a:lnSpc>
            </a:pP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DAC0E-FD54-9A69-F2D5-E1CA70A965ED}"/>
              </a:ext>
            </a:extLst>
          </p:cNvPr>
          <p:cNvSpPr txBox="1"/>
          <p:nvPr/>
        </p:nvSpPr>
        <p:spPr>
          <a:xfrm>
            <a:off x="8382000" y="1825625"/>
            <a:ext cx="3124200" cy="4420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effectLst/>
                <a:latin typeface="苹方-简"/>
              </a:rPr>
              <a:t>Modularidad</a:t>
            </a:r>
            <a:r>
              <a:rPr lang="en-US" sz="2800" b="1" dirty="0">
                <a:effectLst/>
                <a:latin typeface="苹方-简"/>
              </a:rPr>
              <a:t> </a:t>
            </a:r>
            <a:r>
              <a:rPr lang="en-US" sz="2800" b="1" dirty="0" err="1">
                <a:effectLst/>
                <a:latin typeface="苹方-简"/>
              </a:rPr>
              <a:t>en</a:t>
            </a:r>
            <a:r>
              <a:rPr lang="en-US" sz="2800" b="1" dirty="0">
                <a:effectLst/>
                <a:latin typeface="苹方-简"/>
              </a:rPr>
              <a:t> Desarrollo</a:t>
            </a:r>
          </a:p>
          <a:p>
            <a:pPr algn="ctr">
              <a:lnSpc>
                <a:spcPts val="1350"/>
              </a:lnSpc>
            </a:pPr>
            <a:endParaRPr lang="en-US" b="1" dirty="0">
              <a:latin typeface="苹方-简"/>
            </a:endParaRPr>
          </a:p>
          <a:p>
            <a:pPr algn="ctr">
              <a:lnSpc>
                <a:spcPts val="1350"/>
              </a:lnSpc>
            </a:pPr>
            <a:endParaRPr lang="en-US" b="1" dirty="0">
              <a:effectLst/>
              <a:latin typeface="苹方-简"/>
            </a:endParaRPr>
          </a:p>
          <a:p>
            <a:pPr algn="ctr">
              <a:lnSpc>
                <a:spcPct val="150000"/>
              </a:lnSpc>
            </a:pPr>
            <a:r>
              <a:rPr lang="es-ES" dirty="0">
                <a:effectLst/>
                <a:latin typeface="KG Primary Penmanship"/>
              </a:rPr>
              <a:t>La programación orientada a objetos fomenta un enfoque modular, permitiendo dividir aplicaciones en componentes independientes que interactúan, facilitando el desarrollo y las pruebas.</a:t>
            </a:r>
            <a:endParaRPr lang="es-ES" dirty="0">
              <a:effectLst/>
            </a:endParaRPr>
          </a:p>
          <a:p>
            <a:pPr algn="ctr">
              <a:lnSpc>
                <a:spcPts val="1350"/>
              </a:lnSpc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345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76693-2739-6CFB-C544-4BF23A4DA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788" y="1397000"/>
            <a:ext cx="4502041" cy="3008397"/>
          </a:xfrm>
        </p:spPr>
        <p:txBody>
          <a:bodyPr>
            <a:normAutofit/>
          </a:bodyPr>
          <a:lstStyle/>
          <a:p>
            <a:r>
              <a:rPr lang="es-ES" sz="5000" b="1">
                <a:solidFill>
                  <a:schemeClr val="bg1"/>
                </a:solidFill>
                <a:effectLst/>
                <a:latin typeface="苹方-简"/>
              </a:rPr>
              <a:t>Creación de Objetos en JavaScript</a:t>
            </a:r>
            <a:br>
              <a:rPr lang="es-ES" sz="5000">
                <a:solidFill>
                  <a:schemeClr val="bg1"/>
                </a:solidFill>
                <a:effectLst/>
              </a:rPr>
            </a:b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E990-478E-2616-D835-1594123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effectLst/>
                <a:latin typeface="苹方-简"/>
              </a:rPr>
              <a:t>Notación de llaves {} para crear objetos</a:t>
            </a:r>
            <a:endParaRPr lang="es-ES">
              <a:solidFill>
                <a:schemeClr val="bg1"/>
              </a:solidFill>
              <a:effectLst/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1555-95DB-751A-E4A3-1558C1B8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effectLst/>
                <a:latin typeface="Noto Sans SC"/>
              </a:rPr>
              <a:t>Creación</a:t>
            </a:r>
            <a:r>
              <a:rPr lang="en-US" sz="2000" b="1" dirty="0">
                <a:solidFill>
                  <a:schemeClr val="bg1"/>
                </a:solidFill>
                <a:effectLst/>
                <a:latin typeface="Noto Sans SC"/>
              </a:rPr>
              <a:t> de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Noto Sans SC"/>
              </a:rPr>
              <a:t>objetos</a:t>
            </a:r>
            <a:r>
              <a:rPr lang="en-US" sz="2000" b="1" dirty="0">
                <a:solidFill>
                  <a:schemeClr val="bg1"/>
                </a:solidFill>
                <a:effectLst/>
                <a:latin typeface="Noto Sans SC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Noto Sans SC"/>
              </a:rPr>
              <a:t>simplificada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s-ES" sz="2000" dirty="0">
                <a:solidFill>
                  <a:schemeClr val="bg1"/>
                </a:solidFill>
                <a:effectLst/>
                <a:latin typeface="Atkinson Hyperlegible"/>
              </a:rPr>
              <a:t>La notación de llaves permite crear objetos de manera concisa, facilitando la agrupación de propiedades y valores en una estructura clara y legible para el desarrollador.</a:t>
            </a:r>
            <a:endParaRPr lang="es-ES" sz="2000" dirty="0">
              <a:solidFill>
                <a:schemeClr val="bg1"/>
              </a:solidFill>
              <a:effectLst/>
            </a:endParaRPr>
          </a:p>
          <a:p>
            <a:r>
              <a:rPr lang="en-US" sz="2000" b="1" dirty="0" err="1">
                <a:solidFill>
                  <a:schemeClr val="bg1"/>
                </a:solidFill>
                <a:effectLst/>
                <a:latin typeface="Noto Sans SC"/>
              </a:rPr>
              <a:t>Acceso</a:t>
            </a:r>
            <a:r>
              <a:rPr lang="en-US" sz="2000" b="1" dirty="0">
                <a:solidFill>
                  <a:schemeClr val="bg1"/>
                </a:solidFill>
                <a:effectLst/>
                <a:latin typeface="Noto Sans SC"/>
              </a:rPr>
              <a:t> y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Noto Sans SC"/>
              </a:rPr>
              <a:t>manipulación</a:t>
            </a:r>
            <a:r>
              <a:rPr lang="en-US" sz="2000" b="1" dirty="0">
                <a:solidFill>
                  <a:schemeClr val="bg1"/>
                </a:solidFill>
                <a:effectLst/>
                <a:latin typeface="Noto Sans SC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Noto Sans SC"/>
              </a:rPr>
              <a:t>eficiente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s-ES" sz="2000" dirty="0">
                <a:solidFill>
                  <a:schemeClr val="bg1"/>
                </a:solidFill>
                <a:effectLst/>
                <a:latin typeface="Atkinson Hyperlegible"/>
              </a:rPr>
              <a:t>Utilizando la notación de llaves, los desarrolladores pueden acceder y modificar propiedades de objetos de forma intuitiva, mejorando la eficiencia en la gestión de datos en aplicaciones JavaScript.</a:t>
            </a:r>
            <a:endParaRPr lang="es-ES" sz="2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41926-4FB9-D749-0A01-6BB4FABC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s-ES" sz="3700" b="1">
                <a:solidFill>
                  <a:schemeClr val="bg1"/>
                </a:solidFill>
                <a:effectLst/>
                <a:latin typeface="苹方-简"/>
              </a:rPr>
              <a:t>Uso del constructor new Object() y funciones constructoras</a:t>
            </a:r>
            <a:br>
              <a:rPr lang="es-ES" sz="3700">
                <a:solidFill>
                  <a:schemeClr val="bg1"/>
                </a:solidFill>
                <a:effectLst/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CC76-8C7A-61A0-4654-5A971AB48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s-ES" sz="1500" b="1" dirty="0">
                <a:solidFill>
                  <a:schemeClr val="bg1"/>
                </a:solidFill>
                <a:effectLst/>
                <a:latin typeface="苹方-简"/>
              </a:rPr>
              <a:t>01</a:t>
            </a:r>
            <a:r>
              <a:rPr lang="es-ES" sz="1500" dirty="0">
                <a:solidFill>
                  <a:schemeClr val="bg1"/>
                </a:solidFill>
                <a:effectLst/>
              </a:rPr>
              <a:t> </a:t>
            </a:r>
            <a:r>
              <a:rPr lang="es-ES" sz="1500" b="1" dirty="0">
                <a:solidFill>
                  <a:schemeClr val="bg1"/>
                </a:solidFill>
                <a:effectLst/>
                <a:latin typeface="苹方-简"/>
              </a:rPr>
              <a:t>Creación de objetos dinámicos</a:t>
            </a:r>
            <a:endParaRPr lang="es-ES" sz="1500" dirty="0">
              <a:solidFill>
                <a:schemeClr val="bg1"/>
              </a:solidFill>
              <a:effectLst/>
            </a:endParaRPr>
          </a:p>
          <a:p>
            <a:r>
              <a:rPr lang="es-ES" sz="1500" dirty="0">
                <a:solidFill>
                  <a:schemeClr val="bg1"/>
                </a:solidFill>
                <a:effectLst/>
                <a:latin typeface="苹方-简"/>
              </a:rPr>
              <a:t>El constructor `new </a:t>
            </a:r>
            <a:r>
              <a:rPr lang="es-ES" sz="1500" dirty="0" err="1">
                <a:solidFill>
                  <a:schemeClr val="bg1"/>
                </a:solidFill>
                <a:effectLst/>
                <a:latin typeface="苹方-简"/>
              </a:rPr>
              <a:t>Object</a:t>
            </a:r>
            <a:r>
              <a:rPr lang="es-ES" sz="1500" dirty="0">
                <a:solidFill>
                  <a:schemeClr val="bg1"/>
                </a:solidFill>
                <a:effectLst/>
                <a:latin typeface="苹方-简"/>
              </a:rPr>
              <a:t>()` permite la creación de objetos en tiempo de ejecución, facilitando la adición de propiedades de manera flexible y dinámica.</a:t>
            </a:r>
            <a:endParaRPr lang="es-ES" sz="1500" dirty="0">
              <a:solidFill>
                <a:schemeClr val="bg1"/>
              </a:solidFill>
              <a:effectLst/>
            </a:endParaRPr>
          </a:p>
          <a:p>
            <a:r>
              <a:rPr lang="es-ES" sz="1500" b="1" dirty="0">
                <a:solidFill>
                  <a:schemeClr val="bg1"/>
                </a:solidFill>
                <a:effectLst/>
                <a:latin typeface="苹方-简"/>
              </a:rPr>
              <a:t>02</a:t>
            </a:r>
            <a:r>
              <a:rPr lang="es-ES" sz="1500" dirty="0">
                <a:solidFill>
                  <a:schemeClr val="bg1"/>
                </a:solidFill>
                <a:effectLst/>
              </a:rPr>
              <a:t> </a:t>
            </a:r>
            <a:r>
              <a:rPr lang="es-ES" sz="1500" b="1" dirty="0">
                <a:solidFill>
                  <a:schemeClr val="bg1"/>
                </a:solidFill>
                <a:effectLst/>
                <a:latin typeface="苹方-简"/>
              </a:rPr>
              <a:t>Funciones constructoras como plantillas</a:t>
            </a:r>
            <a:endParaRPr lang="es-ES" sz="1500" dirty="0">
              <a:solidFill>
                <a:schemeClr val="bg1"/>
              </a:solidFill>
              <a:effectLst/>
            </a:endParaRPr>
          </a:p>
          <a:p>
            <a:r>
              <a:rPr lang="es-ES" sz="1500" dirty="0">
                <a:solidFill>
                  <a:schemeClr val="bg1"/>
                </a:solidFill>
                <a:effectLst/>
                <a:latin typeface="苹方-简"/>
              </a:rPr>
              <a:t>Las funciones constructoras actúan como plantillas para crear múltiples instancias de objetos, promoviendo la consistencia y la reutilización del código en aplicaciones.</a:t>
            </a:r>
            <a:endParaRPr lang="es-ES" sz="1500" dirty="0">
              <a:solidFill>
                <a:schemeClr val="bg1"/>
              </a:solidFill>
              <a:effectLst/>
            </a:endParaRPr>
          </a:p>
          <a:p>
            <a:r>
              <a:rPr lang="es-ES" sz="1500" b="1" dirty="0">
                <a:solidFill>
                  <a:schemeClr val="bg1"/>
                </a:solidFill>
                <a:effectLst/>
                <a:latin typeface="苹方-简"/>
              </a:rPr>
              <a:t>03</a:t>
            </a:r>
            <a:r>
              <a:rPr lang="es-ES" sz="1500" dirty="0">
                <a:solidFill>
                  <a:schemeClr val="bg1"/>
                </a:solidFill>
                <a:effectLst/>
              </a:rPr>
              <a:t> </a:t>
            </a:r>
            <a:r>
              <a:rPr lang="es-ES" sz="1500" b="1" dirty="0">
                <a:solidFill>
                  <a:schemeClr val="bg1"/>
                </a:solidFill>
                <a:effectLst/>
                <a:latin typeface="苹方-简"/>
              </a:rPr>
              <a:t>Prototipos y herencia</a:t>
            </a:r>
            <a:endParaRPr lang="es-ES" sz="1500" dirty="0">
              <a:solidFill>
                <a:schemeClr val="bg1"/>
              </a:solidFill>
              <a:effectLst/>
            </a:endParaRPr>
          </a:p>
          <a:p>
            <a:r>
              <a:rPr lang="es-ES" sz="1500" dirty="0">
                <a:solidFill>
                  <a:schemeClr val="bg1"/>
                </a:solidFill>
                <a:effectLst/>
                <a:latin typeface="苹方-简"/>
              </a:rPr>
              <a:t>Las funciones constructoras permiten la creación de prototipos, lo que facilita la herencia de métodos y propiedades, mejorando la organización y la modularidad del código.</a:t>
            </a:r>
            <a:endParaRPr lang="es-ES" sz="1500" dirty="0">
              <a:solidFill>
                <a:schemeClr val="bg1"/>
              </a:solidFill>
              <a:effectLst/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5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34EDC-8420-20D0-EFD1-3E81090D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24926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Ejemplo</a:t>
            </a:r>
            <a:r>
              <a:rPr lang="en-US" sz="4000" dirty="0">
                <a:solidFill>
                  <a:schemeClr val="bg1"/>
                </a:solidFill>
              </a:rPr>
              <a:t> de las </a:t>
            </a:r>
            <a:r>
              <a:rPr lang="en-US" sz="4000" dirty="0" err="1">
                <a:solidFill>
                  <a:schemeClr val="bg1"/>
                </a:solidFill>
              </a:rPr>
              <a:t>Propiedades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FB0A2-E39D-6329-9644-7711F7DA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0" y="2319193"/>
            <a:ext cx="4864100" cy="21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BFE90-4472-E477-0C9B-9F620E7F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 de Metodo Normal Objetos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6A04AF-1AF4-1FA5-B687-B94B904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2331341"/>
            <a:ext cx="4806120" cy="20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494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Microsoft YaHei</vt:lpstr>
      <vt:lpstr>Aptos</vt:lpstr>
      <vt:lpstr>Aptos Display</vt:lpstr>
      <vt:lpstr>Arial</vt:lpstr>
      <vt:lpstr>Atkinson Hyperlegible</vt:lpstr>
      <vt:lpstr>KG Primary Penmanship</vt:lpstr>
      <vt:lpstr>Noto Sans SC</vt:lpstr>
      <vt:lpstr>Times New Roman</vt:lpstr>
      <vt:lpstr>苹方-简</vt:lpstr>
      <vt:lpstr>阿里巴巴普惠体 B</vt:lpstr>
      <vt:lpstr>Office Theme</vt:lpstr>
      <vt:lpstr>Objetos en JavaScript </vt:lpstr>
      <vt:lpstr>Definición de un objeto en JavaScript </vt:lpstr>
      <vt:lpstr>Estructura y Composición</vt:lpstr>
      <vt:lpstr>Importancia y usos de los objetos en programación</vt:lpstr>
      <vt:lpstr>Creación de Objetos en JavaScript </vt:lpstr>
      <vt:lpstr>Notación de llaves {} para crear objetos</vt:lpstr>
      <vt:lpstr>Uso del constructor new Object() y funciones constructoras </vt:lpstr>
      <vt:lpstr>Ejemplo de las Propiedades</vt:lpstr>
      <vt:lpstr>Ejemplo de Metodo Normal Objetos</vt:lpstr>
      <vt:lpstr>Ejemplo con This</vt:lpstr>
      <vt:lpstr>Ejemplo Practico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ALBERTO JIMENEZ</dc:creator>
  <cp:lastModifiedBy>RYAN ALBERTO JIMENEZ</cp:lastModifiedBy>
  <cp:revision>2</cp:revision>
  <dcterms:created xsi:type="dcterms:W3CDTF">2025-02-17T14:13:03Z</dcterms:created>
  <dcterms:modified xsi:type="dcterms:W3CDTF">2025-02-17T23:42:12Z</dcterms:modified>
</cp:coreProperties>
</file>