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2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Helvetica Neue Light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2100bb2b_4_5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7f2100bb2b_4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f2100bb2b_4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27f2100bb2b_4_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f2100bb2b_4_7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7f2100bb2b_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f2100bb2b_4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7f2100bb2b_4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f2100bb2b_4_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7f2100bb2b_4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f2100bb2b_4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7f2100bb2b_4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f2100bb2b_4_1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7f2100bb2b_4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f2100bb2b_4_1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7f2100bb2b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7f2100bb2b_4_1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7f2100bb2b_4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Marcadores">
  <p:cSld name="Título e Marcadore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lvl="0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5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entro">
  <p:cSld name="Título - Centr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 - Vertical">
  <p:cSld name="Foto - Vertical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77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813" cy="208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813" cy="214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Superior">
  <p:cSld name="Título - Superio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Marcadores e Foto">
  <p:cSld name="Título, Marcadores e Fot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75" cy="348615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813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cadores">
  <p:cSld name="Marcadore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75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lvl="0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ês Fotos">
  <p:cSld name="Três Foto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38" cy="2081213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1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38" cy="2081213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1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4950" cy="4300538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ção">
  <p:cSld name="Citação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062" cy="21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i="1"/>
            </a:lvl1pPr>
            <a:lvl2pPr marL="914400" lvl="1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sz="1200" i="1"/>
            </a:lvl2pPr>
            <a:lvl3pPr marL="1371600" lvl="2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sz="1200" i="1"/>
            </a:lvl3pPr>
            <a:lvl4pPr marL="1828800" lvl="3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sz="1200" i="1"/>
            </a:lvl4pPr>
            <a:lvl5pPr marL="2286000" lvl="4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  <a:defRPr sz="1200" i="1"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0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lvl="0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to">
  <p:cSld name="Foto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4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75" cy="34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69965" cy="17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luan.cf@puccampinas.edu.br" TargetMode="External"/><Relationship Id="rId7" Type="http://schemas.openxmlformats.org/officeDocument/2006/relationships/hyperlink" Target="mailto:joao.pss8@puccampinas.edu.b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bruno.ts2@puccampinas.edu.br" TargetMode="External"/><Relationship Id="rId5" Type="http://schemas.openxmlformats.org/officeDocument/2006/relationships/hyperlink" Target="mailto:vitor.haa@pucampinas.edu.br" TargetMode="External"/><Relationship Id="rId4" Type="http://schemas.openxmlformats.org/officeDocument/2006/relationships/hyperlink" Target="mailto:ryan.mmb@puccampinas.edu.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/>
        </p:nvSpPr>
        <p:spPr>
          <a:xfrm>
            <a:off x="3533081" y="1016267"/>
            <a:ext cx="5142290" cy="47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808080"/>
              </a:buClr>
              <a:buSzPts val="1100"/>
            </a:pPr>
            <a:r>
              <a:rPr lang="pt-BR" sz="1100" dirty="0">
                <a:solidFill>
                  <a:srgbClr val="808080"/>
                </a:solidFill>
              </a:rPr>
              <a:t>O </a:t>
            </a:r>
            <a:r>
              <a:rPr lang="pt-BR" sz="1100" dirty="0" err="1">
                <a:solidFill>
                  <a:srgbClr val="808080"/>
                </a:solidFill>
              </a:rPr>
              <a:t>GourmetOffice</a:t>
            </a:r>
            <a:r>
              <a:rPr lang="pt-BR" sz="1100" dirty="0">
                <a:solidFill>
                  <a:srgbClr val="808080"/>
                </a:solidFill>
              </a:rPr>
              <a:t> é uma plataforma dedicada a facilitar a busca e locação de cozinhas industriais para empresas do setor alimentício. </a:t>
            </a:r>
            <a:endParaRPr lang="pt-BR" sz="500" dirty="0"/>
          </a:p>
        </p:txBody>
      </p:sp>
      <p:sp>
        <p:nvSpPr>
          <p:cNvPr id="110" name="Google Shape;110;p26"/>
          <p:cNvSpPr txBox="1"/>
          <p:nvPr/>
        </p:nvSpPr>
        <p:spPr>
          <a:xfrm>
            <a:off x="3533081" y="326366"/>
            <a:ext cx="2489816" cy="47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1900"/>
              <a:buFont typeface="Arial"/>
              <a:buNone/>
            </a:pPr>
            <a:r>
              <a:rPr lang="pt-PT" sz="1900" b="1" i="0" u="none" strike="noStrike" cap="none" dirty="0">
                <a:solidFill>
                  <a:srgbClr val="56C1FF"/>
                </a:solidFill>
                <a:latin typeface="Arial"/>
                <a:ea typeface="Arial"/>
                <a:cs typeface="Arial"/>
                <a:sym typeface="Arial"/>
              </a:rPr>
              <a:t>1. GourmetOffice</a:t>
            </a:r>
            <a:endParaRPr sz="1900" b="1" i="0" u="none" strike="noStrike" cap="none" dirty="0">
              <a:solidFill>
                <a:srgbClr val="56C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-7263" y="-29599"/>
            <a:ext cx="3034646" cy="5282635"/>
          </a:xfrm>
          <a:prstGeom prst="rect">
            <a:avLst/>
          </a:prstGeom>
          <a:solidFill>
            <a:srgbClr val="3FA6D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26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23" y="4152853"/>
            <a:ext cx="2343274" cy="68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/>
          <p:nvPr/>
        </p:nvSpPr>
        <p:spPr>
          <a:xfrm rot="2700000">
            <a:off x="2754428" y="278133"/>
            <a:ext cx="506711" cy="5067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/>
          <p:nvPr/>
        </p:nvSpPr>
        <p:spPr>
          <a:xfrm>
            <a:off x="3533080" y="789136"/>
            <a:ext cx="4872722" cy="201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lvl="0">
              <a:lnSpc>
                <a:spcPct val="130000"/>
              </a:lnSpc>
              <a:buClr>
                <a:srgbClr val="808080"/>
              </a:buClr>
              <a:buSzPts val="1100"/>
            </a:pPr>
            <a:r>
              <a:rPr lang="pt-BR" sz="1100" dirty="0">
                <a:solidFill>
                  <a:srgbClr val="808080"/>
                </a:solidFill>
              </a:rPr>
              <a:t>A ideia de criar um site para a busca de cozinhas industriais surgiu a partir da dificuldade enfrentada por profissionais do setor em encontrar clientes. Observando esse desafio, identificado por um atuante na área, decidiu-se desenvolver uma plataforma que facilite a conexão entre empresas e cozinhas industriais, otimizando o processo de busca e contratação.</a:t>
            </a:r>
            <a:endParaRPr lang="pt-BR" sz="500" dirty="0"/>
          </a:p>
          <a:p>
            <a:pPr>
              <a:lnSpc>
                <a:spcPct val="130000"/>
              </a:lnSpc>
              <a:buClr>
                <a:srgbClr val="808080"/>
              </a:buClr>
              <a:buSzPts val="1100"/>
            </a:pPr>
            <a:endParaRPr lang="pt-PT" sz="1100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30000"/>
              </a:lnSpc>
              <a:buClr>
                <a:srgbClr val="808080"/>
              </a:buClr>
              <a:buSzPts val="1100"/>
            </a:pPr>
            <a:r>
              <a:rPr lang="pt-PT" sz="11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Pretendemos fazer uma parceria com uma empresa chamado Degusta – Solução em alimentos.</a:t>
            </a:r>
            <a:endParaRPr lang="pt-BR" sz="500" dirty="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3533080" y="381926"/>
            <a:ext cx="4765100" cy="36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1900"/>
              <a:buFont typeface="Arial"/>
              <a:buNone/>
            </a:pPr>
            <a:r>
              <a:rPr lang="pt-PT" sz="1900" b="1" i="0" u="none" strike="noStrike" cap="none" dirty="0">
                <a:solidFill>
                  <a:srgbClr val="56C1FF"/>
                </a:solidFill>
                <a:latin typeface="Arial"/>
                <a:ea typeface="Arial"/>
                <a:cs typeface="Arial"/>
                <a:sym typeface="Arial"/>
              </a:rPr>
              <a:t>2. Breve histórico do projeto</a:t>
            </a:r>
            <a:endParaRPr sz="1900" b="1" i="0" u="none" strike="noStrike" cap="none" dirty="0">
              <a:solidFill>
                <a:srgbClr val="56C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7"/>
          <p:cNvSpPr/>
          <p:nvPr/>
        </p:nvSpPr>
        <p:spPr>
          <a:xfrm>
            <a:off x="-7263" y="-29599"/>
            <a:ext cx="3034646" cy="5282635"/>
          </a:xfrm>
          <a:prstGeom prst="rect">
            <a:avLst/>
          </a:prstGeom>
          <a:solidFill>
            <a:srgbClr val="3FA6D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1" name="Google Shape;121;p27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23" y="4152853"/>
            <a:ext cx="2343274" cy="68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7"/>
          <p:cNvSpPr/>
          <p:nvPr/>
        </p:nvSpPr>
        <p:spPr>
          <a:xfrm rot="2700000">
            <a:off x="2754428" y="278133"/>
            <a:ext cx="506711" cy="5067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/>
          <p:nvPr/>
        </p:nvSpPr>
        <p:spPr>
          <a:xfrm>
            <a:off x="3528471" y="376724"/>
            <a:ext cx="2227036" cy="37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1900"/>
              <a:buFont typeface="Arial"/>
              <a:buNone/>
            </a:pPr>
            <a:r>
              <a:rPr lang="pt-PT" sz="1900" b="1" i="0" u="none" strike="noStrike" cap="none">
                <a:solidFill>
                  <a:srgbClr val="56C1FF"/>
                </a:solidFill>
                <a:latin typeface="Arial"/>
                <a:ea typeface="Arial"/>
                <a:cs typeface="Arial"/>
                <a:sym typeface="Arial"/>
              </a:rPr>
              <a:t>3. O Problema</a:t>
            </a:r>
            <a:endParaRPr sz="1900" b="1" i="0" u="none" strike="noStrike" cap="none">
              <a:solidFill>
                <a:srgbClr val="56C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 txBox="1"/>
          <p:nvPr/>
        </p:nvSpPr>
        <p:spPr>
          <a:xfrm>
            <a:off x="3528471" y="894136"/>
            <a:ext cx="4055662" cy="190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228600" lvl="0" indent="-228600">
              <a:buClr>
                <a:srgbClr val="808080"/>
              </a:buClr>
              <a:buSzPts val="1100"/>
              <a:buAutoNum type="alphaLcPeriod"/>
            </a:pPr>
            <a:r>
              <a:rPr lang="pt-BR" sz="1100" dirty="0">
                <a:solidFill>
                  <a:srgbClr val="808080"/>
                </a:solidFill>
              </a:rPr>
              <a:t>O setor de cozinhas industriais enfrenta desafios significativos na conexão entre prestadores de serviços e empresas em busca desses serviços especializados. Profissionais da área frequentemente relatam dificuldades em localizar e atrair clientes, o que impacta negativamente suas operações e crescimento</a:t>
            </a:r>
            <a:endParaRPr lang="pt-BR" sz="1100" b="0" i="0" u="none" strike="noStrike" cap="none" dirty="0">
              <a:solidFill>
                <a:srgbClr val="808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>
              <a:buClr>
                <a:srgbClr val="808080"/>
              </a:buClr>
              <a:buSzPts val="1100"/>
              <a:buAutoNum type="alphaLcPeriod"/>
            </a:pPr>
            <a:endParaRPr lang="pt-BR" sz="1100" dirty="0">
              <a:solidFill>
                <a:srgbClr val="80808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228600">
              <a:buClr>
                <a:srgbClr val="808080"/>
              </a:buClr>
              <a:buSzPts val="1100"/>
              <a:buAutoNum type="alphaLcPeriod"/>
            </a:pPr>
            <a:endParaRPr sz="1100" b="0" i="0" u="none" strike="noStrike" cap="none" dirty="0">
              <a:solidFill>
                <a:srgbClr val="FF930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9301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930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Arial"/>
              <a:buNone/>
            </a:pPr>
            <a:r>
              <a:rPr lang="pt-PT" sz="11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b. Público-alvo. – Empresas com dificuldades de encontrar cozinha indústriais</a:t>
            </a:r>
            <a:endParaRPr sz="500" dirty="0"/>
          </a:p>
        </p:txBody>
      </p:sp>
      <p:sp>
        <p:nvSpPr>
          <p:cNvPr id="133" name="Google Shape;133;p28"/>
          <p:cNvSpPr/>
          <p:nvPr/>
        </p:nvSpPr>
        <p:spPr>
          <a:xfrm>
            <a:off x="-7263" y="-29599"/>
            <a:ext cx="3034646" cy="5282635"/>
          </a:xfrm>
          <a:prstGeom prst="rect">
            <a:avLst/>
          </a:prstGeom>
          <a:solidFill>
            <a:srgbClr val="3FA6D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4" name="Google Shape;134;p28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23" y="4152853"/>
            <a:ext cx="2343274" cy="68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/>
          <p:nvPr/>
        </p:nvSpPr>
        <p:spPr>
          <a:xfrm rot="2700000">
            <a:off x="2754428" y="278133"/>
            <a:ext cx="506711" cy="5067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/>
        </p:nvSpPr>
        <p:spPr>
          <a:xfrm>
            <a:off x="3473581" y="1144531"/>
            <a:ext cx="5286076" cy="2746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r>
              <a:rPr lang="pt-BR" sz="1100" b="1" dirty="0">
                <a:solidFill>
                  <a:srgbClr val="929292"/>
                </a:solidFill>
              </a:rPr>
              <a:t>a. Descrição do Produto/Serviço</a:t>
            </a:r>
            <a:endParaRPr lang="pt-BR" sz="1100" dirty="0">
              <a:solidFill>
                <a:srgbClr val="929292"/>
              </a:solidFill>
            </a:endParaRPr>
          </a:p>
          <a:p>
            <a:r>
              <a:rPr lang="pt-BR" sz="1100" dirty="0">
                <a:solidFill>
                  <a:srgbClr val="929292"/>
                </a:solidFill>
              </a:rPr>
              <a:t>Plataforma online que conecta empresas e cozinhas industriais, facilitando a busca e contratação de serviços com uma interface intuitiva e recursos avançados.</a:t>
            </a:r>
          </a:p>
          <a:p>
            <a:endParaRPr lang="pt-BR" sz="1100" dirty="0">
              <a:solidFill>
                <a:srgbClr val="929292"/>
              </a:solidFill>
            </a:endParaRPr>
          </a:p>
          <a:p>
            <a:endParaRPr lang="pt-BR" sz="1100" dirty="0">
              <a:solidFill>
                <a:srgbClr val="929292"/>
              </a:solidFill>
            </a:endParaRPr>
          </a:p>
          <a:p>
            <a:endParaRPr lang="pt-BR" sz="1100" dirty="0">
              <a:solidFill>
                <a:srgbClr val="929292"/>
              </a:solidFill>
            </a:endParaRPr>
          </a:p>
          <a:p>
            <a:endParaRPr lang="pt-BR" sz="1100" dirty="0">
              <a:solidFill>
                <a:srgbClr val="929292"/>
              </a:solidFill>
            </a:endParaRPr>
          </a:p>
          <a:p>
            <a:r>
              <a:rPr lang="pt-BR" sz="1100" b="1" dirty="0">
                <a:solidFill>
                  <a:srgbClr val="929292"/>
                </a:solidFill>
              </a:rPr>
              <a:t>b. Como Funciona</a:t>
            </a:r>
            <a:endParaRPr lang="pt-BR" sz="1100" dirty="0">
              <a:solidFill>
                <a:srgbClr val="929292"/>
              </a:solidFill>
            </a:endParaRPr>
          </a:p>
          <a:p>
            <a:r>
              <a:rPr lang="pt-BR" sz="1100" b="1" dirty="0">
                <a:solidFill>
                  <a:srgbClr val="929292"/>
                </a:solidFill>
              </a:rPr>
              <a:t>Cadastro</a:t>
            </a:r>
            <a:r>
              <a:rPr lang="pt-BR" sz="1100" dirty="0">
                <a:solidFill>
                  <a:srgbClr val="929292"/>
                </a:solidFill>
              </a:rPr>
              <a:t>: Cozinhas e empresas criam perfis detalhados.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Busca</a:t>
            </a:r>
            <a:r>
              <a:rPr lang="pt-BR" sz="1100" dirty="0">
                <a:solidFill>
                  <a:srgbClr val="929292"/>
                </a:solidFill>
              </a:rPr>
              <a:t>: Ferramentas para encontrar e filtrar fornecedores.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Comparação</a:t>
            </a:r>
            <a:r>
              <a:rPr lang="pt-BR" sz="1100" dirty="0">
                <a:solidFill>
                  <a:srgbClr val="929292"/>
                </a:solidFill>
              </a:rPr>
              <a:t>: Compare opções, veja avaliações e comentários.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Contratação</a:t>
            </a:r>
            <a:r>
              <a:rPr lang="pt-BR" sz="1100" dirty="0">
                <a:solidFill>
                  <a:srgbClr val="929292"/>
                </a:solidFill>
              </a:rPr>
              <a:t>: Contato direto e formalização do serviço.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Feedback</a:t>
            </a:r>
            <a:r>
              <a:rPr lang="pt-BR" sz="1100" dirty="0">
                <a:solidFill>
                  <a:srgbClr val="929292"/>
                </a:solidFill>
              </a:rPr>
              <a:t>: Avaliações pós-serviço para transparência.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Inovação/Diferenciação</a:t>
            </a:r>
            <a:endParaRPr lang="pt-BR" sz="1100" dirty="0">
              <a:solidFill>
                <a:srgbClr val="929292"/>
              </a:solidFill>
            </a:endParaRPr>
          </a:p>
          <a:p>
            <a:r>
              <a:rPr lang="pt-BR" sz="1100" dirty="0">
                <a:solidFill>
                  <a:srgbClr val="929292"/>
                </a:solidFill>
              </a:rPr>
              <a:t>Centraliza informações e simplifica a interação entre empresas e fornecedores, com uma interface intuitiva e um sistema de avaliações para garantir qualidade.</a:t>
            </a:r>
          </a:p>
        </p:txBody>
      </p:sp>
      <p:sp>
        <p:nvSpPr>
          <p:cNvPr id="144" name="Google Shape;144;p29"/>
          <p:cNvSpPr txBox="1"/>
          <p:nvPr/>
        </p:nvSpPr>
        <p:spPr>
          <a:xfrm>
            <a:off x="3528471" y="376724"/>
            <a:ext cx="1537835" cy="37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1900"/>
              <a:buFont typeface="Arial"/>
              <a:buNone/>
            </a:pPr>
            <a:r>
              <a:rPr lang="pt-PT" sz="1900" b="1" i="0" u="none" strike="noStrike" cap="none">
                <a:solidFill>
                  <a:srgbClr val="56C1FF"/>
                </a:solidFill>
                <a:latin typeface="Arial"/>
                <a:ea typeface="Arial"/>
                <a:cs typeface="Arial"/>
                <a:sym typeface="Arial"/>
              </a:rPr>
              <a:t>4. A Solução</a:t>
            </a:r>
            <a:endParaRPr sz="1900" b="1" i="0" u="none" strike="noStrike" cap="none">
              <a:solidFill>
                <a:srgbClr val="56C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-7263" y="-29599"/>
            <a:ext cx="3034646" cy="5282635"/>
          </a:xfrm>
          <a:prstGeom prst="rect">
            <a:avLst/>
          </a:prstGeom>
          <a:solidFill>
            <a:srgbClr val="3FA6D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7" name="Google Shape;147;p29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23" y="4152853"/>
            <a:ext cx="2343274" cy="68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/>
          <p:nvPr/>
        </p:nvSpPr>
        <p:spPr>
          <a:xfrm rot="2700000">
            <a:off x="2754428" y="278133"/>
            <a:ext cx="506711" cy="5067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/>
        </p:nvSpPr>
        <p:spPr>
          <a:xfrm>
            <a:off x="3509635" y="376724"/>
            <a:ext cx="1876698" cy="37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1900"/>
              <a:buFont typeface="Arial"/>
              <a:buNone/>
            </a:pPr>
            <a:r>
              <a:rPr lang="pt-PT" sz="1900" b="1" i="0" u="none" strike="noStrike" cap="none">
                <a:solidFill>
                  <a:srgbClr val="56C1FF"/>
                </a:solidFill>
                <a:latin typeface="Arial"/>
                <a:ea typeface="Arial"/>
                <a:cs typeface="Arial"/>
                <a:sym typeface="Arial"/>
              </a:rPr>
              <a:t>5. O Mercado</a:t>
            </a:r>
            <a:endParaRPr sz="500"/>
          </a:p>
        </p:txBody>
      </p:sp>
      <p:sp>
        <p:nvSpPr>
          <p:cNvPr id="158" name="Google Shape;158;p30"/>
          <p:cNvSpPr txBox="1"/>
          <p:nvPr/>
        </p:nvSpPr>
        <p:spPr>
          <a:xfrm>
            <a:off x="3509635" y="1586974"/>
            <a:ext cx="5365424" cy="2254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r>
              <a:rPr lang="pt-BR" sz="1200" b="1" dirty="0">
                <a:solidFill>
                  <a:srgbClr val="929292"/>
                </a:solidFill>
              </a:rPr>
              <a:t>a. Qual a grande oportunidade?</a:t>
            </a:r>
          </a:p>
          <a:p>
            <a:r>
              <a:rPr lang="pt-BR" sz="1200" dirty="0">
                <a:solidFill>
                  <a:srgbClr val="929292"/>
                </a:solidFill>
              </a:rPr>
              <a:t>A grande oportunidade do </a:t>
            </a:r>
            <a:r>
              <a:rPr lang="pt-BR" sz="1200" dirty="0" err="1">
                <a:solidFill>
                  <a:srgbClr val="929292"/>
                </a:solidFill>
              </a:rPr>
              <a:t>GourmetOffice</a:t>
            </a:r>
            <a:r>
              <a:rPr lang="pt-BR" sz="1200" dirty="0">
                <a:solidFill>
                  <a:srgbClr val="929292"/>
                </a:solidFill>
              </a:rPr>
              <a:t> é facilitar a conexão entre empresas e cozinhas industriais adequadas, simplificando a locação e a gestão desses espaços. Com a demanda crescente por serviços de alimentação e a dificuldade em encontrar espaços comerciais adequados, nossa plataforma oferece uma solução centralizada e eficiente.</a:t>
            </a:r>
          </a:p>
          <a:p>
            <a:endParaRPr lang="pt-BR" sz="1200" dirty="0">
              <a:solidFill>
                <a:srgbClr val="929292"/>
              </a:solidFill>
            </a:endParaRPr>
          </a:p>
          <a:p>
            <a:endParaRPr lang="pt-BR" sz="1200" dirty="0">
              <a:solidFill>
                <a:srgbClr val="929292"/>
              </a:solidFill>
            </a:endParaRPr>
          </a:p>
          <a:p>
            <a:r>
              <a:rPr lang="pt-BR" sz="1200" b="1" dirty="0">
                <a:solidFill>
                  <a:srgbClr val="929292"/>
                </a:solidFill>
              </a:rPr>
              <a:t>b. Quais os mercados potenciais?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929292"/>
                </a:solidFill>
              </a:rPr>
              <a:t>Tamanho do Mercado;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929292"/>
                </a:solidFill>
              </a:rPr>
              <a:t>Startups e Empresas de Alimentação;</a:t>
            </a:r>
            <a:endParaRPr lang="pt-BR" sz="1200" dirty="0">
              <a:solidFill>
                <a:srgbClr val="929292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929292"/>
                </a:solidFill>
              </a:rPr>
              <a:t>Eventos e escolas;</a:t>
            </a:r>
            <a:endParaRPr lang="pt-BR" sz="1200" dirty="0">
              <a:solidFill>
                <a:srgbClr val="929292"/>
              </a:solidFill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-7263" y="-29599"/>
            <a:ext cx="3034646" cy="5282635"/>
          </a:xfrm>
          <a:prstGeom prst="rect">
            <a:avLst/>
          </a:prstGeom>
          <a:solidFill>
            <a:srgbClr val="3FA6D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0" name="Google Shape;160;p30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23" y="4152853"/>
            <a:ext cx="2343274" cy="68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0"/>
          <p:cNvSpPr/>
          <p:nvPr/>
        </p:nvSpPr>
        <p:spPr>
          <a:xfrm rot="2700000">
            <a:off x="2754428" y="278133"/>
            <a:ext cx="506711" cy="5067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3611962" y="1098651"/>
            <a:ext cx="5009314" cy="3254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r>
              <a:rPr lang="pt-BR" sz="1100" b="1" dirty="0">
                <a:solidFill>
                  <a:srgbClr val="929292"/>
                </a:solidFill>
              </a:rPr>
              <a:t>a. Quem são os concorrentes no Brasil?</a:t>
            </a:r>
          </a:p>
          <a:p>
            <a:r>
              <a:rPr lang="pt-BR" sz="1100" b="1" dirty="0" err="1">
                <a:solidFill>
                  <a:srgbClr val="929292"/>
                </a:solidFill>
              </a:rPr>
              <a:t>Chef's</a:t>
            </a:r>
            <a:r>
              <a:rPr lang="pt-BR" sz="1100" b="1" dirty="0">
                <a:solidFill>
                  <a:srgbClr val="929292"/>
                </a:solidFill>
              </a:rPr>
              <a:t> Club:</a:t>
            </a:r>
            <a:r>
              <a:rPr lang="pt-BR" sz="1100" dirty="0">
                <a:solidFill>
                  <a:srgbClr val="929292"/>
                </a:solidFill>
              </a:rPr>
              <a:t> Plataforma de locação de cozinhas e espaços para eventos.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Cozinha Compartilhada:</a:t>
            </a:r>
            <a:r>
              <a:rPr lang="pt-BR" sz="1100" dirty="0">
                <a:solidFill>
                  <a:srgbClr val="929292"/>
                </a:solidFill>
              </a:rPr>
              <a:t> Foco em startups e locação flexível.</a:t>
            </a:r>
          </a:p>
          <a:p>
            <a:r>
              <a:rPr lang="pt-BR" sz="1100" b="1" dirty="0" err="1">
                <a:solidFill>
                  <a:srgbClr val="929292"/>
                </a:solidFill>
              </a:rPr>
              <a:t>FoodSpace</a:t>
            </a:r>
            <a:r>
              <a:rPr lang="pt-BR" sz="1100" b="1" dirty="0">
                <a:solidFill>
                  <a:srgbClr val="929292"/>
                </a:solidFill>
              </a:rPr>
              <a:t>:</a:t>
            </a:r>
            <a:r>
              <a:rPr lang="pt-BR" sz="1100" dirty="0">
                <a:solidFill>
                  <a:srgbClr val="929292"/>
                </a:solidFill>
              </a:rPr>
              <a:t> Conecta empresas a cozinhas industriais com serviços adicionais.</a:t>
            </a:r>
          </a:p>
          <a:p>
            <a:r>
              <a:rPr lang="pt-BR" sz="1100" b="1" dirty="0" err="1">
                <a:solidFill>
                  <a:srgbClr val="929292"/>
                </a:solidFill>
              </a:rPr>
              <a:t>AlugaCozinha</a:t>
            </a:r>
            <a:r>
              <a:rPr lang="pt-BR" sz="1100" b="1" dirty="0">
                <a:solidFill>
                  <a:srgbClr val="929292"/>
                </a:solidFill>
              </a:rPr>
              <a:t>:</a:t>
            </a:r>
            <a:r>
              <a:rPr lang="pt-BR" sz="1100" dirty="0">
                <a:solidFill>
                  <a:srgbClr val="929292"/>
                </a:solidFill>
              </a:rPr>
              <a:t> Locação de cozinhas e equipamentos por períodos curtos.</a:t>
            </a:r>
          </a:p>
          <a:p>
            <a:endParaRPr lang="pt-BR" sz="1100" dirty="0">
              <a:solidFill>
                <a:srgbClr val="929292"/>
              </a:solidFill>
            </a:endParaRPr>
          </a:p>
          <a:p>
            <a:endParaRPr lang="pt-BR" sz="1100" dirty="0">
              <a:solidFill>
                <a:srgbClr val="929292"/>
              </a:solidFill>
            </a:endParaRPr>
          </a:p>
          <a:p>
            <a:endParaRPr lang="pt-BR" sz="1100" dirty="0">
              <a:solidFill>
                <a:srgbClr val="929292"/>
              </a:solidFill>
            </a:endParaRPr>
          </a:p>
          <a:p>
            <a:endParaRPr lang="pt-BR" sz="1100" dirty="0">
              <a:solidFill>
                <a:srgbClr val="929292"/>
              </a:solidFill>
            </a:endParaRPr>
          </a:p>
          <a:p>
            <a:r>
              <a:rPr lang="pt-BR" sz="1100" b="1" dirty="0">
                <a:solidFill>
                  <a:srgbClr val="929292"/>
                </a:solidFill>
              </a:rPr>
              <a:t>b. Quais os pontos fortes a serem melhorados ou fragilidades do projeto?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Pontos Fortes:</a:t>
            </a:r>
            <a:endParaRPr lang="pt-BR" sz="1100" dirty="0">
              <a:solidFill>
                <a:srgbClr val="92929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929292"/>
                </a:solidFill>
              </a:rPr>
              <a:t>Centralização e Facilidade:</a:t>
            </a:r>
            <a:r>
              <a:rPr lang="pt-BR" sz="1100" dirty="0">
                <a:solidFill>
                  <a:srgbClr val="929292"/>
                </a:solidFill>
              </a:rPr>
              <a:t> Plataforma única e fácil de usar.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929292"/>
                </a:solidFill>
              </a:rPr>
              <a:t>Variedade:</a:t>
            </a:r>
            <a:r>
              <a:rPr lang="pt-BR" sz="1100" dirty="0">
                <a:solidFill>
                  <a:srgbClr val="929292"/>
                </a:solidFill>
              </a:rPr>
              <a:t> Diversidade de opções de cozinhas.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929292"/>
                </a:solidFill>
              </a:rPr>
              <a:t>Eficiência:</a:t>
            </a:r>
            <a:r>
              <a:rPr lang="pt-BR" sz="1100" dirty="0">
                <a:solidFill>
                  <a:srgbClr val="929292"/>
                </a:solidFill>
              </a:rPr>
              <a:t> Processo simplificado de locação e gestão.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929292"/>
                </a:solidFill>
              </a:rPr>
              <a:t>Pontos a Melhorar/Fragilidades:</a:t>
            </a:r>
            <a:endParaRPr lang="pt-BR" sz="1100" dirty="0">
              <a:solidFill>
                <a:srgbClr val="92929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929292"/>
                </a:solidFill>
              </a:rPr>
              <a:t>Concorrência:</a:t>
            </a:r>
            <a:r>
              <a:rPr lang="pt-BR" sz="1100" dirty="0">
                <a:solidFill>
                  <a:srgbClr val="929292"/>
                </a:solidFill>
              </a:rPr>
              <a:t> Competidores estabelecidos.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929292"/>
                </a:solidFill>
              </a:rPr>
              <a:t>Visibilidade:</a:t>
            </a:r>
            <a:r>
              <a:rPr lang="pt-BR" sz="1100" dirty="0">
                <a:solidFill>
                  <a:srgbClr val="929292"/>
                </a:solidFill>
              </a:rPr>
              <a:t> Necessidade de marketing eficaz.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929292"/>
                </a:solidFill>
              </a:rPr>
              <a:t>Escalabilidade:</a:t>
            </a:r>
            <a:r>
              <a:rPr lang="pt-BR" sz="1100" dirty="0">
                <a:solidFill>
                  <a:srgbClr val="929292"/>
                </a:solidFill>
              </a:rPr>
              <a:t> Adaptar-se ao crescimento e expansão.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929292"/>
                </a:solidFill>
              </a:rPr>
              <a:t>Suporte:</a:t>
            </a:r>
            <a:r>
              <a:rPr lang="pt-BR" sz="1100" dirty="0">
                <a:solidFill>
                  <a:srgbClr val="929292"/>
                </a:solidFill>
              </a:rPr>
              <a:t> Garantir bom atendimento ao cliente.</a:t>
            </a:r>
          </a:p>
        </p:txBody>
      </p:sp>
      <p:sp>
        <p:nvSpPr>
          <p:cNvPr id="167" name="Google Shape;167;p31"/>
          <p:cNvSpPr txBox="1"/>
          <p:nvPr/>
        </p:nvSpPr>
        <p:spPr>
          <a:xfrm>
            <a:off x="3474428" y="376724"/>
            <a:ext cx="2195144" cy="37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1900"/>
              <a:buFont typeface="Arial"/>
              <a:buNone/>
            </a:pPr>
            <a:r>
              <a:rPr lang="pt-PT" sz="1900" b="1" i="0" u="none" strike="noStrike" cap="none">
                <a:solidFill>
                  <a:srgbClr val="56C1FF"/>
                </a:solidFill>
                <a:latin typeface="Arial"/>
                <a:ea typeface="Arial"/>
                <a:cs typeface="Arial"/>
                <a:sym typeface="Arial"/>
              </a:rPr>
              <a:t>6. A Concorrência</a:t>
            </a:r>
            <a:endParaRPr sz="1900" b="1" i="0" u="none" strike="noStrike" cap="none">
              <a:solidFill>
                <a:srgbClr val="56C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-7263" y="-29599"/>
            <a:ext cx="3034646" cy="5282635"/>
          </a:xfrm>
          <a:prstGeom prst="rect">
            <a:avLst/>
          </a:prstGeom>
          <a:solidFill>
            <a:srgbClr val="3FA6D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9" name="Google Shape;169;p31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23" y="4152853"/>
            <a:ext cx="2343274" cy="68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/>
          <p:nvPr/>
        </p:nvSpPr>
        <p:spPr>
          <a:xfrm rot="2700000">
            <a:off x="2754428" y="278133"/>
            <a:ext cx="506711" cy="5067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/>
        </p:nvSpPr>
        <p:spPr>
          <a:xfrm>
            <a:off x="3474428" y="376724"/>
            <a:ext cx="2915294" cy="37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1900"/>
              <a:buFont typeface="Arial"/>
              <a:buNone/>
            </a:pPr>
            <a:r>
              <a:rPr lang="pt-PT" sz="1900" b="1" i="0" u="none" strike="noStrike" cap="none">
                <a:solidFill>
                  <a:srgbClr val="56C1FF"/>
                </a:solidFill>
                <a:latin typeface="Arial"/>
                <a:ea typeface="Arial"/>
                <a:cs typeface="Arial"/>
                <a:sym typeface="Arial"/>
              </a:rPr>
              <a:t>7. O Modelo de Negócio</a:t>
            </a:r>
            <a:endParaRPr sz="1900" b="1" i="0" u="none" strike="noStrike" cap="none">
              <a:solidFill>
                <a:srgbClr val="56C1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550883" y="1593745"/>
            <a:ext cx="5310718" cy="139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r>
              <a:rPr lang="pt-BR" sz="1100" b="1" dirty="0">
                <a:solidFill>
                  <a:srgbClr val="929292"/>
                </a:solidFill>
              </a:rPr>
              <a:t>a. Como será a monetização?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Taxa de Serviço:</a:t>
            </a:r>
            <a:r>
              <a:rPr lang="pt-BR" sz="1100" dirty="0">
                <a:solidFill>
                  <a:srgbClr val="929292"/>
                </a:solidFill>
              </a:rPr>
              <a:t> Comissão sobre cada transação de locação.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Assinatura de Membros:</a:t>
            </a:r>
            <a:r>
              <a:rPr lang="pt-BR" sz="1100" dirty="0">
                <a:solidFill>
                  <a:srgbClr val="929292"/>
                </a:solidFill>
              </a:rPr>
              <a:t> Planos de assinatura para acesso a benefícios extras.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Anúncios e Promoções:</a:t>
            </a:r>
            <a:r>
              <a:rPr lang="pt-BR" sz="1100" dirty="0">
                <a:solidFill>
                  <a:srgbClr val="929292"/>
                </a:solidFill>
              </a:rPr>
              <a:t> Venda de espaço publicitário na plataforma.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Serviços Adicionais:</a:t>
            </a:r>
            <a:r>
              <a:rPr lang="pt-BR" sz="1100" dirty="0">
                <a:solidFill>
                  <a:srgbClr val="929292"/>
                </a:solidFill>
              </a:rPr>
              <a:t> Cobrança por serviços extras, como gerenciamento e fornecimento de utensílios.</a:t>
            </a:r>
          </a:p>
          <a:p>
            <a:r>
              <a:rPr lang="pt-BR" sz="1100" b="1" dirty="0">
                <a:solidFill>
                  <a:srgbClr val="929292"/>
                </a:solidFill>
              </a:rPr>
              <a:t>Parcerias e Comissões:</a:t>
            </a:r>
            <a:r>
              <a:rPr lang="pt-BR" sz="1100" dirty="0">
                <a:solidFill>
                  <a:srgbClr val="929292"/>
                </a:solidFill>
              </a:rPr>
              <a:t> Comissões sobre vendas ou referências de fornecedores parceiros.</a:t>
            </a:r>
          </a:p>
        </p:txBody>
      </p:sp>
      <p:sp>
        <p:nvSpPr>
          <p:cNvPr id="181" name="Google Shape;181;p32"/>
          <p:cNvSpPr/>
          <p:nvPr/>
        </p:nvSpPr>
        <p:spPr>
          <a:xfrm>
            <a:off x="-7263" y="-29599"/>
            <a:ext cx="3034646" cy="5282635"/>
          </a:xfrm>
          <a:prstGeom prst="rect">
            <a:avLst/>
          </a:prstGeom>
          <a:solidFill>
            <a:srgbClr val="3FA6D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32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23" y="4152853"/>
            <a:ext cx="2343274" cy="68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/>
          <p:nvPr/>
        </p:nvSpPr>
        <p:spPr>
          <a:xfrm rot="2700000">
            <a:off x="2754428" y="278133"/>
            <a:ext cx="506711" cy="5067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3409951" y="889788"/>
            <a:ext cx="5259833" cy="71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lvl="0">
              <a:buClr>
                <a:srgbClr val="808080"/>
              </a:buClr>
              <a:buSzPts val="1100"/>
            </a:pPr>
            <a:r>
              <a:rPr lang="pt-BR" sz="1100" dirty="0">
                <a:solidFill>
                  <a:srgbClr val="808080"/>
                </a:solidFill>
              </a:rPr>
              <a:t>Nossa equipe foi impulsionada a participar do evento pela oportunidade de apresentar uma solução inovadora para um problema significativo no setor de cozinhas industriais, além de buscar conexões valiosas e feedback que possam impulsionar nosso projeto para o próximo nível.</a:t>
            </a:r>
            <a:endParaRPr sz="1100" b="0" i="0" u="none" strike="noStrike" cap="none" dirty="0">
              <a:solidFill>
                <a:srgbClr val="FF930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3512373" y="376724"/>
            <a:ext cx="1537835" cy="37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rgbClr val="56C1FF"/>
              </a:buClr>
              <a:buSzPts val="1900"/>
              <a:buFont typeface="Arial"/>
              <a:buNone/>
            </a:pPr>
            <a:r>
              <a:rPr lang="pt-PT" sz="1900" b="1" i="0" u="none" strike="noStrike" cap="none">
                <a:solidFill>
                  <a:srgbClr val="56C1FF"/>
                </a:solidFill>
                <a:latin typeface="Arial"/>
                <a:ea typeface="Arial"/>
                <a:cs typeface="Arial"/>
                <a:sym typeface="Arial"/>
              </a:rPr>
              <a:t>8. A Equipe</a:t>
            </a:r>
            <a:endParaRPr sz="500"/>
          </a:p>
        </p:txBody>
      </p:sp>
      <p:sp>
        <p:nvSpPr>
          <p:cNvPr id="190" name="Google Shape;190;p33"/>
          <p:cNvSpPr txBox="1"/>
          <p:nvPr/>
        </p:nvSpPr>
        <p:spPr>
          <a:xfrm>
            <a:off x="3409950" y="1850595"/>
            <a:ext cx="5259833" cy="262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r>
              <a:rPr lang="pt-BR" sz="1100" b="1" dirty="0">
                <a:solidFill>
                  <a:srgbClr val="929292"/>
                </a:solidFill>
              </a:rPr>
              <a:t>Iniciativa:</a:t>
            </a:r>
            <a:r>
              <a:rPr lang="pt-BR" sz="1100" dirty="0">
                <a:solidFill>
                  <a:srgbClr val="929292"/>
                </a:solidFill>
              </a:rPr>
              <a:t> tomar decisões por conta própria; disposição natural; ânimo pronto e enérgico para conceber e executar antes que outros: Luan Ferreira, Ryan Barbosa.</a:t>
            </a:r>
          </a:p>
          <a:p>
            <a:endParaRPr lang="pt-BR" sz="1100" dirty="0">
              <a:solidFill>
                <a:srgbClr val="929292"/>
              </a:solidFill>
            </a:endParaRPr>
          </a:p>
          <a:p>
            <a:r>
              <a:rPr lang="pt-BR" sz="1100" b="1" dirty="0">
                <a:solidFill>
                  <a:srgbClr val="929292"/>
                </a:solidFill>
              </a:rPr>
              <a:t>Persistência:</a:t>
            </a:r>
            <a:r>
              <a:rPr lang="pt-BR" sz="1100" dirty="0">
                <a:solidFill>
                  <a:srgbClr val="929292"/>
                </a:solidFill>
              </a:rPr>
              <a:t> empenho, perseverança, constância: Vitor Hugo, Bruno Savoia.</a:t>
            </a:r>
          </a:p>
          <a:p>
            <a:endParaRPr lang="pt-BR" sz="1100" dirty="0">
              <a:solidFill>
                <a:srgbClr val="929292"/>
              </a:solidFill>
            </a:endParaRPr>
          </a:p>
          <a:p>
            <a:r>
              <a:rPr lang="pt-BR" sz="1100" b="1" dirty="0">
                <a:solidFill>
                  <a:srgbClr val="929292"/>
                </a:solidFill>
              </a:rPr>
              <a:t>Planejamento:</a:t>
            </a:r>
            <a:r>
              <a:rPr lang="pt-BR" sz="1100" dirty="0">
                <a:solidFill>
                  <a:srgbClr val="929292"/>
                </a:solidFill>
              </a:rPr>
              <a:t> estudar antecipadamente o cenário de uma ação ou atividade, definindo os objetivos a serem atingidos, e identificando os meios, as ações e estratégias necessárias para o alcance desses objetivos: Luan Ferreira, Vitor Hugo.</a:t>
            </a:r>
          </a:p>
          <a:p>
            <a:endParaRPr lang="pt-BR" sz="1100" dirty="0">
              <a:solidFill>
                <a:srgbClr val="929292"/>
              </a:solidFill>
            </a:endParaRPr>
          </a:p>
          <a:p>
            <a:r>
              <a:rPr lang="pt-BR" sz="1100" b="1" dirty="0">
                <a:solidFill>
                  <a:srgbClr val="929292"/>
                </a:solidFill>
              </a:rPr>
              <a:t>Autoconfiança:</a:t>
            </a:r>
            <a:r>
              <a:rPr lang="pt-BR" sz="1100" dirty="0">
                <a:solidFill>
                  <a:srgbClr val="929292"/>
                </a:solidFill>
              </a:rPr>
              <a:t> convicção que uma pessoa tem, de ser capaz de fazer ou realizar alguma coisa: Luan Ferreira, Bruno Savoia.</a:t>
            </a:r>
          </a:p>
          <a:p>
            <a:endParaRPr lang="pt-BR" sz="1100" dirty="0">
              <a:solidFill>
                <a:srgbClr val="929292"/>
              </a:solidFill>
            </a:endParaRPr>
          </a:p>
          <a:p>
            <a:r>
              <a:rPr lang="pt-BR" sz="1100" b="1" dirty="0">
                <a:solidFill>
                  <a:srgbClr val="929292"/>
                </a:solidFill>
              </a:rPr>
              <a:t>Liderança:</a:t>
            </a:r>
            <a:r>
              <a:rPr lang="pt-BR" sz="1100" dirty="0">
                <a:solidFill>
                  <a:srgbClr val="929292"/>
                </a:solidFill>
              </a:rPr>
              <a:t> habilidade de motivar, influenciar, inspirar e comandar um grupo de pessoas, a fim de atingir objetivos: Ryan Barbosa, Vitor Hugo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None/>
            </a:pPr>
            <a:endParaRPr sz="1400" i="0" u="none" strike="noStrike" cap="none" dirty="0">
              <a:solidFill>
                <a:srgbClr val="7030A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33"/>
          <p:cNvSpPr/>
          <p:nvPr/>
        </p:nvSpPr>
        <p:spPr>
          <a:xfrm>
            <a:off x="-7263" y="-29599"/>
            <a:ext cx="3034646" cy="5282635"/>
          </a:xfrm>
          <a:prstGeom prst="rect">
            <a:avLst/>
          </a:prstGeom>
          <a:solidFill>
            <a:srgbClr val="3FA6D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2" name="Google Shape;192;p33" descr="Image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423" y="4152853"/>
            <a:ext cx="2343274" cy="68728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3"/>
          <p:cNvSpPr/>
          <p:nvPr/>
        </p:nvSpPr>
        <p:spPr>
          <a:xfrm rot="2700000">
            <a:off x="2754428" y="278133"/>
            <a:ext cx="506711" cy="5067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/>
        </p:nvSpPr>
        <p:spPr>
          <a:xfrm>
            <a:off x="3474428" y="824596"/>
            <a:ext cx="4687937" cy="3203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Arial"/>
              <a:buNone/>
            </a:pPr>
            <a:r>
              <a:rPr lang="pt-PT" sz="11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Luan de campos, 23005247 – engenharia de software – </a:t>
            </a:r>
            <a:r>
              <a:rPr lang="pt-PT" sz="1100" b="0" i="0" u="none" strike="noStrike" cap="none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luan.cf@puccampinas.edu.br</a:t>
            </a:r>
            <a:endParaRPr sz="1100" b="0" i="0" u="none" strike="noStrike" cap="none" dirty="0">
              <a:solidFill>
                <a:srgbClr val="FF930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9301"/>
              </a:buClr>
              <a:buSzPts val="1100"/>
              <a:buFont typeface="Arial"/>
              <a:buNone/>
            </a:pPr>
            <a:endParaRPr lang="pt-BR" sz="1100" b="0" i="0" u="none" strike="noStrike" cap="none" dirty="0">
              <a:solidFill>
                <a:srgbClr val="FF930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r>
              <a:rPr lang="pt-BR" sz="1100" dirty="0">
                <a:solidFill>
                  <a:srgbClr val="929292"/>
                </a:solidFill>
              </a:rPr>
              <a:t>Ryan Matheus Moreira Barbosa, 22900872 – engenharia de software - </a:t>
            </a:r>
            <a:r>
              <a:rPr lang="pt-BR" sz="1100" dirty="0">
                <a:solidFill>
                  <a:srgbClr val="929292"/>
                </a:solidFill>
                <a:hlinkClick r:id="rId4"/>
              </a:rPr>
              <a:t>ryan.mmb@puccampinas.edu.br</a:t>
            </a:r>
            <a:r>
              <a:rPr lang="pt-BR" sz="1100" dirty="0">
                <a:solidFill>
                  <a:srgbClr val="929292"/>
                </a:solidFill>
              </a:rPr>
              <a:t> </a:t>
            </a: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endParaRPr lang="pt-BR" sz="1100" b="0" i="0" u="none" strike="noStrike" cap="none" dirty="0">
              <a:solidFill>
                <a:srgbClr val="92929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r>
              <a:rPr lang="pt-BR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Vitor Hugo Amaro Aristides, 20018040 – engenharia de software - </a:t>
            </a:r>
            <a:r>
              <a:rPr lang="pt-BR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vitor.haa@pucampinas.edu.br</a:t>
            </a:r>
            <a:r>
              <a:rPr lang="pt-BR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endParaRPr lang="pt-BR" sz="1100" b="0" i="0" u="none" strike="noStrike" cap="none" dirty="0">
              <a:solidFill>
                <a:srgbClr val="92929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r>
              <a:rPr lang="it-IT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Bruno Tasso Savoia, 22000354 – engenharia de software - </a:t>
            </a:r>
            <a:r>
              <a:rPr lang="it-IT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bruno.ts2@puccampinas.edu.br</a:t>
            </a:r>
            <a:r>
              <a:rPr lang="it-IT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endParaRPr lang="it-IT" sz="1100" dirty="0">
              <a:solidFill>
                <a:srgbClr val="92929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r>
              <a:rPr lang="pt-BR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João Pedro Simões Serra, 19072362 – engenharia de software - </a:t>
            </a:r>
            <a:endParaRPr lang="it-IT" sz="1100" b="0" i="0" u="none" strike="noStrike" cap="none" dirty="0">
              <a:solidFill>
                <a:srgbClr val="92929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r>
              <a:rPr lang="pt-BR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joao.pss8@puccampinas.edu.br</a:t>
            </a:r>
            <a:r>
              <a:rPr lang="pt-BR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endParaRPr lang="pt-BR" sz="1100" b="0" i="0" u="none" strike="noStrike" cap="none" dirty="0">
              <a:solidFill>
                <a:srgbClr val="92929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endParaRPr lang="pt-BR" sz="1100" dirty="0">
              <a:solidFill>
                <a:srgbClr val="92929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10000"/>
              </a:lnSpc>
              <a:buClr>
                <a:srgbClr val="FF9301"/>
              </a:buClr>
              <a:buSzPts val="1100"/>
            </a:pPr>
            <a:r>
              <a:rPr lang="pt-BR" sz="1100" i="0" u="none" strike="noStrike" cap="none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Contato respon</a:t>
            </a:r>
            <a:r>
              <a:rPr lang="pt-BR" sz="1100" dirty="0">
                <a:solidFill>
                  <a:srgbClr val="92929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sável: (19)99914-7608 – Luan Ferreira</a:t>
            </a:r>
            <a:endParaRPr lang="pt-BR" sz="1100" i="0" u="none" strike="noStrike" cap="none" dirty="0">
              <a:solidFill>
                <a:srgbClr val="92929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34"/>
          <p:cNvSpPr txBox="1"/>
          <p:nvPr/>
        </p:nvSpPr>
        <p:spPr>
          <a:xfrm>
            <a:off x="3474428" y="376724"/>
            <a:ext cx="2195144" cy="37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148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None/>
            </a:pPr>
            <a:r>
              <a:rPr lang="pt-PT" sz="19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Contato</a:t>
            </a:r>
            <a:endParaRPr sz="500"/>
          </a:p>
        </p:txBody>
      </p:sp>
      <p:sp>
        <p:nvSpPr>
          <p:cNvPr id="200" name="Google Shape;200;p34"/>
          <p:cNvSpPr/>
          <p:nvPr/>
        </p:nvSpPr>
        <p:spPr>
          <a:xfrm>
            <a:off x="-7263" y="-29599"/>
            <a:ext cx="3034646" cy="5282635"/>
          </a:xfrm>
          <a:prstGeom prst="rect">
            <a:avLst/>
          </a:prstGeom>
          <a:solidFill>
            <a:srgbClr val="3FA6DA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1" name="Google Shape;201;p34" descr="Imagem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38423" y="4152853"/>
            <a:ext cx="2343274" cy="68728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/>
          <p:nvPr/>
        </p:nvSpPr>
        <p:spPr>
          <a:xfrm rot="2700000">
            <a:off x="2754428" y="278133"/>
            <a:ext cx="506711" cy="5067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Helvetica Neue"/>
              <a:buNone/>
            </a:pPr>
            <a:endParaRPr sz="11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855</Words>
  <Application>Microsoft Office PowerPoint</Application>
  <PresentationFormat>Apresentação na tela (16:9)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Helvetica Neue</vt:lpstr>
      <vt:lpstr>Arial</vt:lpstr>
      <vt:lpstr>Helvetica Neue Light</vt:lpstr>
      <vt:lpstr>Simple Light</vt:lpstr>
      <vt:lpstr>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 Ferreira</dc:creator>
  <cp:lastModifiedBy>Luan Ferreira</cp:lastModifiedBy>
  <cp:revision>7</cp:revision>
  <dcterms:modified xsi:type="dcterms:W3CDTF">2024-09-04T02:27:23Z</dcterms:modified>
</cp:coreProperties>
</file>