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58" r:id="rId3"/>
    <p:sldId id="275" r:id="rId4"/>
    <p:sldId id="277" r:id="rId5"/>
    <p:sldId id="289" r:id="rId6"/>
    <p:sldId id="279" r:id="rId7"/>
    <p:sldId id="281" r:id="rId8"/>
    <p:sldId id="291" r:id="rId9"/>
    <p:sldId id="293" r:id="rId10"/>
    <p:sldId id="294" r:id="rId11"/>
    <p:sldId id="282" r:id="rId12"/>
    <p:sldId id="284" r:id="rId13"/>
    <p:sldId id="288" r:id="rId14"/>
    <p:sldId id="273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38" autoAdjust="0"/>
    <p:restoredTop sz="72080" autoAdjust="0"/>
  </p:normalViewPr>
  <p:slideViewPr>
    <p:cSldViewPr snapToGrid="0">
      <p:cViewPr varScale="1">
        <p:scale>
          <a:sx n="49" d="100"/>
          <a:sy n="49" d="100"/>
        </p:scale>
        <p:origin x="195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C8EAB-2EA7-4E30-93F4-349D036BA75B}" type="datetimeFigureOut">
              <a:rPr lang="en-GB" smtClean="0"/>
              <a:t>06/01/2021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0AA0C-AD1E-474A-AD27-02A408DB97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370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0AA0C-AD1E-474A-AD27-02A408DB97A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36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College will:</a:t>
            </a:r>
            <a:endParaRPr lang="en-GB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Protect students from possible harm or distress caused by the misuse of IT systems and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 educational guidance on online safety and digital citizenship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Treat all reports of online bullying and harassment seriously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0AA0C-AD1E-474A-AD27-02A408DB97A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880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does your social media content tell others about you?</a:t>
            </a:r>
            <a:endParaRPr lang="en-GB" sz="10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you post images, upload videos or add content online, you are sending messages about yourself to others. It is very important to consider the way you present yourself online.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Your personal and professional identity are at risk if you are not thoughtful about your online conduct. We leave a digital footprint when we post content online and these footprints are hard to erase.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0AA0C-AD1E-474A-AD27-02A408DB97A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985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b="1" dirty="0" smtClean="0"/>
              <a:t>Digital</a:t>
            </a:r>
            <a:r>
              <a:rPr lang="en-GB" b="1" baseline="0" dirty="0" smtClean="0"/>
              <a:t> relationships</a:t>
            </a:r>
            <a:r>
              <a:rPr lang="en-GB" baseline="0" dirty="0" smtClean="0"/>
              <a:t>: </a:t>
            </a:r>
            <a:r>
              <a:rPr lang="en-GB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digital world provides fantastic opportunities to connect with others both professionally and personally.</a:t>
            </a:r>
          </a:p>
          <a:p>
            <a:r>
              <a:rPr lang="en-GB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However, there are people who take advantage or these opportunities and use them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0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Exploit individuals financially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Groom individuals with the intention of causing them harm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Manipulate and radicalize individuals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0AA0C-AD1E-474A-AD27-02A408DB97A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239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 5 ways you would find our about the news?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method would you most prefer to use in order to access the news? And why?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0AA0C-AD1E-474A-AD27-02A408DB97A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810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8BA5-E139-4632-981F-0BE1858B633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38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**Highlight the dangers</a:t>
            </a:r>
            <a:r>
              <a:rPr lang="en-GB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COVID-19</a:t>
            </a:r>
            <a:r>
              <a:rPr lang="en-GB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Disinformation and</a:t>
            </a:r>
            <a:r>
              <a:rPr lang="en-GB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 Propaganda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8BA5-E139-4632-981F-0BE1858B633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914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0AA0C-AD1E-474A-AD27-02A408DB97A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134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Are you spending too much time on your digital devices? Think about the balance, especially in lockdown and</a:t>
            </a:r>
            <a:r>
              <a:rPr lang="en-GB" sz="1400" b="1" kern="12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 learning online</a:t>
            </a:r>
            <a:endParaRPr lang="en-GB" sz="1000" kern="1200" dirty="0" smtClean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The advances in mobile technology mean that we are rarely separated from our devices.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Spending excessive periods of time online can lead to problems with your health,</a:t>
            </a:r>
            <a:r>
              <a:rPr lang="en-GB" sz="1000" kern="12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 </a:t>
            </a:r>
            <a:r>
              <a:rPr lang="en-GB" sz="10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relationships and work.</a:t>
            </a:r>
            <a:endParaRPr lang="en-GB" sz="10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400" b="1" dirty="0" smtClean="0"/>
              <a:t>How do you know if you have a problem? The following may be signs that you spend too much time on your digital devices: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ongoing headaches, eye strain and sleep disturbance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online activities interfering with your health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withdrawal from face-to-face contact with friends and family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attributing more importance to your online activities and contacts than anything else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decline in your academic performance at college.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0AA0C-AD1E-474A-AD27-02A408DB97A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661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011" y="133306"/>
            <a:ext cx="78867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675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FDBC-F8AB-4121-BF41-1058F656B892}" type="datetimeFigureOut">
              <a:rPr lang="en-GB" smtClean="0"/>
              <a:t>06/01/2021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7DCA-E674-48A4-8449-776D9172F8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27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FDBC-F8AB-4121-BF41-1058F656B892}" type="datetimeFigureOut">
              <a:rPr lang="en-GB" smtClean="0"/>
              <a:t>06/01/2021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7DCA-E674-48A4-8449-776D9172F8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297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8BF1C-B21E-4333-B8EA-C2235F8D8FEA}" type="datetimeFigureOut">
              <a:rPr lang="en-GB" smtClean="0"/>
              <a:t>06/01/2021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F9C97-DDE3-4C78-933D-AF54C7E0D6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008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FDBC-F8AB-4121-BF41-1058F656B892}" type="datetimeFigureOut">
              <a:rPr lang="en-GB" smtClean="0"/>
              <a:t>06/01/2021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7DCA-E674-48A4-8449-776D9172F8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996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 userDrawn="1"/>
        </p:nvSpPr>
        <p:spPr>
          <a:xfrm>
            <a:off x="0" y="6311899"/>
            <a:ext cx="9144000" cy="5905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400" b="0" baseline="0" dirty="0">
                <a:latin typeface="Gill Sans MT" panose="020B0502020104020203" pitchFamily="34" charset="0"/>
              </a:rPr>
              <a:t>IT’S YOURS, OWN IT</a:t>
            </a:r>
            <a:endParaRPr lang="en-GB" sz="2400" b="0" dirty="0">
              <a:latin typeface="Gill Sans MT" panose="020B0502020104020203" pitchFamily="34" charset="0"/>
            </a:endParaRPr>
          </a:p>
        </p:txBody>
      </p:sp>
      <p:pic>
        <p:nvPicPr>
          <p:cNvPr id="44" name="Picture 43" descr="€1.6M for research on poor soil and water quality ...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4" y="1010031"/>
            <a:ext cx="2176530" cy="1224298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45" name="Picture 44" descr="By the People: Participatory Democracy, Civic Engagement ...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1" y="4953601"/>
            <a:ext cx="2178443" cy="122400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50" name="Picture 49" descr="Goals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1" y="3649126"/>
            <a:ext cx="2178443" cy="122400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51" name="Picture 50" descr="THINGS I LOVED/HATED THIS WEEK #193 | Benjamin Phillips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134" y="4953601"/>
            <a:ext cx="2170869" cy="122400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52" name="Picture 51" descr="Blog: Driving values in organization — People Matters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1" y="2341566"/>
            <a:ext cx="2178443" cy="1225374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54" name="Picture 53" descr="New Clear Vision | commons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848" y="4953601"/>
            <a:ext cx="2173956" cy="122400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56" name="Picture 55" descr="Article: An ROI driven employee wellbeing strategy for ...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846" y="4953601"/>
            <a:ext cx="2176001" cy="122400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65" name="Rectangle 64"/>
          <p:cNvSpPr/>
          <p:nvPr userDrawn="1"/>
        </p:nvSpPr>
        <p:spPr>
          <a:xfrm>
            <a:off x="0" y="-11804"/>
            <a:ext cx="9144000" cy="939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2400" b="1" dirty="0">
                <a:latin typeface="Gill Sans MT" panose="020B0502020104020203" pitchFamily="34" charset="0"/>
              </a:rPr>
              <a:t>PERSONAL DEVELOPMENT</a:t>
            </a:r>
            <a:endParaRPr lang="en-GB" sz="2400" b="0" dirty="0">
              <a:latin typeface="Gill Sans MT" panose="020B0502020104020203" pitchFamily="34" charset="0"/>
            </a:endParaRPr>
          </a:p>
        </p:txBody>
      </p:sp>
      <p:sp>
        <p:nvSpPr>
          <p:cNvPr id="63" name="Rectangle 62"/>
          <p:cNvSpPr/>
          <p:nvPr userDrawn="1"/>
        </p:nvSpPr>
        <p:spPr>
          <a:xfrm>
            <a:off x="2336468" y="1010032"/>
            <a:ext cx="6730713" cy="38630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7" name="Picture 3" descr="N:\Marketing\Artwork\Logos\College Logos\Main BPC logos\B&amp;PC Colour Logo.jp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158" y="98488"/>
            <a:ext cx="2254689" cy="70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 Placeholder 2"/>
          <p:cNvSpPr>
            <a:spLocks noGrp="1"/>
          </p:cNvSpPr>
          <p:nvPr>
            <p:ph idx="1" hasCustomPrompt="1"/>
          </p:nvPr>
        </p:nvSpPr>
        <p:spPr>
          <a:xfrm>
            <a:off x="2336469" y="3389932"/>
            <a:ext cx="6717378" cy="1483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000" baseline="0">
                <a:latin typeface="+mj-lt"/>
              </a:defRPr>
            </a:lvl1pPr>
            <a:lvl2pPr marL="457200" indent="0">
              <a:buNone/>
              <a:defRPr/>
            </a:lvl2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name and date</a:t>
            </a:r>
          </a:p>
        </p:txBody>
      </p:sp>
      <p:sp>
        <p:nvSpPr>
          <p:cNvPr id="60" name="Title 1"/>
          <p:cNvSpPr>
            <a:spLocks noGrp="1"/>
          </p:cNvSpPr>
          <p:nvPr>
            <p:ph type="title"/>
          </p:nvPr>
        </p:nvSpPr>
        <p:spPr>
          <a:xfrm>
            <a:off x="2336469" y="1010031"/>
            <a:ext cx="6717378" cy="223164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388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90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FDBC-F8AB-4121-BF41-1058F656B892}" type="datetimeFigureOut">
              <a:rPr lang="en-GB" smtClean="0"/>
              <a:t>06/01/2021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7DCA-E674-48A4-8449-776D9172F8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81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011" y="13330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FDBC-F8AB-4121-BF41-1058F656B892}" type="datetimeFigureOut">
              <a:rPr lang="en-GB" smtClean="0"/>
              <a:t>06/01/2021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7DCA-E674-48A4-8449-776D9172F8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4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FDBC-F8AB-4121-BF41-1058F656B892}" type="datetimeFigureOut">
              <a:rPr lang="en-GB" smtClean="0"/>
              <a:t>06/01/2021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7DCA-E674-48A4-8449-776D9172F8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938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FDBC-F8AB-4121-BF41-1058F656B892}" type="datetimeFigureOut">
              <a:rPr lang="en-GB" smtClean="0"/>
              <a:t>06/01/2021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7DCA-E674-48A4-8449-776D9172F8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083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FDBC-F8AB-4121-BF41-1058F656B892}" type="datetimeFigureOut">
              <a:rPr lang="en-GB" smtClean="0"/>
              <a:t>06/01/2021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7DCA-E674-48A4-8449-776D9172F8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382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EFDBC-F8AB-4121-BF41-1058F656B892}" type="datetimeFigureOut">
              <a:rPr lang="en-GB" smtClean="0"/>
              <a:t>06/01/2021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B7DCA-E674-48A4-8449-776D9172F80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6311899"/>
            <a:ext cx="9144000" cy="5905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2400" b="1" dirty="0">
                <a:latin typeface="Gill Sans MT" panose="020B0502020104020203" pitchFamily="34" charset="0"/>
              </a:rPr>
              <a:t>PERSONAL DEVELOPMENT:</a:t>
            </a:r>
            <a:r>
              <a:rPr lang="en-GB" sz="2400" b="1" baseline="0" dirty="0">
                <a:latin typeface="Gill Sans MT" panose="020B0502020104020203" pitchFamily="34" charset="0"/>
              </a:rPr>
              <a:t>  </a:t>
            </a:r>
            <a:r>
              <a:rPr lang="en-GB" sz="2400" b="0" baseline="0" dirty="0">
                <a:latin typeface="Gill Sans MT" panose="020B0502020104020203" pitchFamily="34" charset="0"/>
              </a:rPr>
              <a:t>IT’S YOURS, OWN IT</a:t>
            </a:r>
            <a:endParaRPr lang="en-GB" sz="2400" b="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941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mailto:wellbeing@bpc.ac.uk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ooth.com/" TargetMode="External"/><Relationship Id="rId13" Type="http://schemas.openxmlformats.org/officeDocument/2006/relationships/hyperlink" Target="https://www.dorset.police.uk/" TargetMode="External"/><Relationship Id="rId3" Type="http://schemas.openxmlformats.org/officeDocument/2006/relationships/image" Target="../media/image44.jpeg"/><Relationship Id="rId7" Type="http://schemas.openxmlformats.org/officeDocument/2006/relationships/hyperlink" Target="https://www.samaritans.org/" TargetMode="External"/><Relationship Id="rId12" Type="http://schemas.openxmlformats.org/officeDocument/2006/relationships/hyperlink" Target="https://www.nhs.uk/using-the-nhs/nhs-services/urgent-and-emergency-%20care/nhs-111/" TargetMode="External"/><Relationship Id="rId2" Type="http://schemas.openxmlformats.org/officeDocument/2006/relationships/hyperlink" Target="https://www.studentfirst.org.uk/our-advice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papyrus-uk.org/" TargetMode="External"/><Relationship Id="rId11" Type="http://schemas.openxmlformats.org/officeDocument/2006/relationships/hyperlink" Target="https://www.childline.org.uk/" TargetMode="External"/><Relationship Id="rId5" Type="http://schemas.openxmlformats.org/officeDocument/2006/relationships/image" Target="../media/image46.png"/><Relationship Id="rId15" Type="http://schemas.openxmlformats.org/officeDocument/2006/relationships/hyperlink" Target="https://www.moneyadviceservice.org.uk/en" TargetMode="External"/><Relationship Id="rId10" Type="http://schemas.openxmlformats.org/officeDocument/2006/relationships/hyperlink" Target="http://www.talktofrank.com/" TargetMode="External"/><Relationship Id="rId4" Type="http://schemas.openxmlformats.org/officeDocument/2006/relationships/image" Target="../media/image45.jpeg"/><Relationship Id="rId9" Type="http://schemas.openxmlformats.org/officeDocument/2006/relationships/hyperlink" Target="https://www.thecalmzone.net/" TargetMode="External"/><Relationship Id="rId14" Type="http://schemas.openxmlformats.org/officeDocument/2006/relationships/hyperlink" Target="https://sexualhealthdorset.org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studentfirst.org.uk/student-newsletter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vimeo.com/221408431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3.png"/><Relationship Id="rId7" Type="http://schemas.openxmlformats.org/officeDocument/2006/relationships/image" Target="../media/image1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emf"/><Relationship Id="rId5" Type="http://schemas.openxmlformats.org/officeDocument/2006/relationships/hyperlink" Target="https://sobo0015.wordpress.com/" TargetMode="External"/><Relationship Id="rId10" Type="http://schemas.openxmlformats.org/officeDocument/2006/relationships/hyperlink" Target="https://vimeo.com/44453166" TargetMode="External"/><Relationship Id="rId4" Type="http://schemas.microsoft.com/office/2007/relationships/hdphoto" Target="../media/hdphoto1.wdp"/><Relationship Id="rId9" Type="http://schemas.openxmlformats.org/officeDocument/2006/relationships/image" Target="../media/image1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jp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jpg"/><Relationship Id="rId4" Type="http://schemas.openxmlformats.org/officeDocument/2006/relationships/image" Target="../media/image29.gif"/><Relationship Id="rId9" Type="http://schemas.openxmlformats.org/officeDocument/2006/relationships/image" Target="../media/image3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6469" y="1010031"/>
            <a:ext cx="6717378" cy="3889347"/>
          </a:xfrm>
        </p:spPr>
        <p:txBody>
          <a:bodyPr/>
          <a:lstStyle/>
          <a:p>
            <a:r>
              <a:rPr lang="en-GB" dirty="0"/>
              <a:t>Topic: </a:t>
            </a:r>
            <a:r>
              <a:rPr lang="en-GB" dirty="0" smtClean="0"/>
              <a:t>Digital Citizenship and Online Safety </a:t>
            </a:r>
            <a:r>
              <a:rPr lang="en-GB" b="1" dirty="0" smtClean="0"/>
              <a:t> </a:t>
            </a:r>
            <a:r>
              <a:rPr lang="en-GB" b="1" dirty="0"/>
              <a:t/>
            </a:r>
            <a:br>
              <a:rPr lang="en-GB" b="1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254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871372" y="4459637"/>
            <a:ext cx="5008887" cy="569297"/>
            <a:chOff x="3364253" y="3629835"/>
            <a:chExt cx="6678515" cy="759063"/>
          </a:xfrm>
        </p:grpSpPr>
        <p:sp>
          <p:nvSpPr>
            <p:cNvPr id="16" name="TextBox 15"/>
            <p:cNvSpPr txBox="1"/>
            <p:nvPr/>
          </p:nvSpPr>
          <p:spPr>
            <a:xfrm>
              <a:off x="4140993" y="3684823"/>
              <a:ext cx="5901775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To make you do something</a:t>
              </a: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4253" y="3629835"/>
              <a:ext cx="759063" cy="759063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871372" y="2521902"/>
            <a:ext cx="4706577" cy="580234"/>
            <a:chOff x="406716" y="2709983"/>
            <a:chExt cx="6275436" cy="773645"/>
          </a:xfrm>
        </p:grpSpPr>
        <p:sp>
          <p:nvSpPr>
            <p:cNvPr id="14" name="TextBox 13"/>
            <p:cNvSpPr txBox="1"/>
            <p:nvPr/>
          </p:nvSpPr>
          <p:spPr>
            <a:xfrm>
              <a:off x="1164940" y="2786002"/>
              <a:ext cx="5517212" cy="697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To sell you something 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16" y="2709983"/>
              <a:ext cx="758225" cy="758225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871372" y="5404613"/>
            <a:ext cx="7485818" cy="598834"/>
            <a:chOff x="3364253" y="5463534"/>
            <a:chExt cx="9981091" cy="798446"/>
          </a:xfrm>
        </p:grpSpPr>
        <p:sp>
          <p:nvSpPr>
            <p:cNvPr id="17" name="TextBox 16"/>
            <p:cNvSpPr txBox="1"/>
            <p:nvPr/>
          </p:nvSpPr>
          <p:spPr>
            <a:xfrm>
              <a:off x="4123316" y="5546778"/>
              <a:ext cx="9222028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To influence of </a:t>
              </a:r>
              <a:r>
                <a:rPr lang="en-GB" sz="2800" dirty="0"/>
                <a:t>change your views </a:t>
              </a:r>
              <a:r>
                <a:rPr lang="en-GB" sz="2800" dirty="0" smtClean="0"/>
                <a:t>and </a:t>
              </a:r>
              <a:r>
                <a:rPr lang="en-GB" sz="2800" dirty="0"/>
                <a:t>beliefs 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4253" y="5463534"/>
              <a:ext cx="798446" cy="798446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30377">
            <a:off x="914491" y="508197"/>
            <a:ext cx="7013815" cy="13758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" y="-13409"/>
            <a:ext cx="868135" cy="869313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871372" y="3512776"/>
            <a:ext cx="4974014" cy="600703"/>
            <a:chOff x="871372" y="3852706"/>
            <a:chExt cx="4974014" cy="600703"/>
          </a:xfrm>
        </p:grpSpPr>
        <p:sp>
          <p:nvSpPr>
            <p:cNvPr id="6" name="TextBox 5"/>
            <p:cNvSpPr txBox="1"/>
            <p:nvPr/>
          </p:nvSpPr>
          <p:spPr>
            <a:xfrm>
              <a:off x="1453927" y="3873813"/>
              <a:ext cx="43914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chemeClr val="bg1"/>
                  </a:solidFill>
                </a:rPr>
                <a:t> </a:t>
              </a:r>
              <a:r>
                <a:rPr lang="en-GB" sz="2800" dirty="0" smtClean="0"/>
                <a:t>To hide </a:t>
              </a:r>
              <a:r>
                <a:rPr lang="en-GB" sz="2800" dirty="0"/>
                <a:t>something from you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372" y="3852706"/>
              <a:ext cx="599889" cy="6007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158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Bullying, Discrimination and Hate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303A31-BA8A-48BE-A0DD-E611832D69A7}"/>
              </a:ext>
            </a:extLst>
          </p:cNvPr>
          <p:cNvSpPr txBox="1"/>
          <p:nvPr/>
        </p:nvSpPr>
        <p:spPr>
          <a:xfrm>
            <a:off x="165011" y="3190135"/>
            <a:ext cx="523612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Importantly, certain personal characteristics are protected by law. Inappropriate </a:t>
            </a:r>
            <a:r>
              <a:rPr lang="en-GB" sz="2000" dirty="0" smtClean="0">
                <a:latin typeface="+mj-lt"/>
              </a:rPr>
              <a:t>online conduct </a:t>
            </a:r>
            <a:r>
              <a:rPr lang="en-GB" sz="2000" dirty="0">
                <a:latin typeface="+mj-lt"/>
              </a:rPr>
              <a:t>could result in police involvement and possible criminal charges. The protected characteristics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B05B38-7D3A-4E4F-9A4F-B55D5F09A4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635" y="3686201"/>
            <a:ext cx="3895365" cy="25969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5011" y="1253917"/>
            <a:ext cx="848184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Freedom of speech is an important part of our democratic society. The right to freedom of speech however is coupled with a social responsibility to others.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We all have a responsibility to challenge online hatred, intolerance, harassment and discrimination. People should feel safe and respected in the digital world.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60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Our commitment: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303A31-BA8A-48BE-A0DD-E611832D69A7}"/>
              </a:ext>
            </a:extLst>
          </p:cNvPr>
          <p:cNvSpPr txBox="1"/>
          <p:nvPr/>
        </p:nvSpPr>
        <p:spPr>
          <a:xfrm>
            <a:off x="171450" y="1447816"/>
            <a:ext cx="8764732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We take bullying and harassment very seriously at Bournemouth and Poole College. We are an inclusive College and we champion equality and celebrate diversity.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If you experience any form of bulling or harassment, speak to your Personal Development T</a:t>
            </a:r>
            <a:r>
              <a:rPr lang="en-GB" sz="2000" dirty="0" smtClean="0">
                <a:latin typeface="+mj-lt"/>
              </a:rPr>
              <a:t>utor</a:t>
            </a:r>
            <a:r>
              <a:rPr lang="en-GB" sz="2000" dirty="0">
                <a:latin typeface="+mj-lt"/>
              </a:rPr>
              <a:t>, your Lecturer, or contact the Student Support team: </a:t>
            </a:r>
            <a:r>
              <a:rPr lang="en-GB" sz="2000" dirty="0">
                <a:latin typeface="+mj-lt"/>
                <a:hlinkClick r:id="rId2"/>
              </a:rPr>
              <a:t>wellbeing@bpc.ac.uk</a:t>
            </a:r>
            <a:endParaRPr lang="en-GB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+mj-lt"/>
            </a:endParaRPr>
          </a:p>
          <a:p>
            <a:r>
              <a:rPr lang="en-GB" sz="2000" b="1" dirty="0">
                <a:latin typeface="+mj-lt"/>
              </a:rPr>
              <a:t>STAYING SAFE:</a:t>
            </a:r>
          </a:p>
          <a:p>
            <a:endParaRPr lang="en-GB" sz="20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Use your freedom of speech thoughtfully online.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Report content or communications that are hateful and/or violent.</a:t>
            </a:r>
          </a:p>
          <a:p>
            <a:endParaRPr lang="en-GB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648" y="133306"/>
            <a:ext cx="2749534" cy="8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3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Digital Health and Wellbeing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303A31-BA8A-48BE-A0DD-E611832D69A7}"/>
              </a:ext>
            </a:extLst>
          </p:cNvPr>
          <p:cNvSpPr txBox="1"/>
          <p:nvPr/>
        </p:nvSpPr>
        <p:spPr>
          <a:xfrm>
            <a:off x="171450" y="1390869"/>
            <a:ext cx="87647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Have technology free time each 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Avoid using technology late at night and do not keep your phone in your bedroom.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Reflect on how your use of social media and technology is making you feel. Is it making you happy? Is it damaging your self-image and confidence?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7BB946-C87E-43CE-8524-F4CF53D8F3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816" y="3764222"/>
            <a:ext cx="4572000" cy="228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6116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551" y="331471"/>
            <a:ext cx="6547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+mj-lt"/>
              </a:rPr>
              <a:t>If you need support with…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78362" y="1060392"/>
            <a:ext cx="4438106" cy="147732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spcBef>
                <a:spcPts val="600"/>
              </a:spcBef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400" dirty="0">
                <a:latin typeface="+mj-lt"/>
              </a:rPr>
              <a:t>Homelessness/housing</a:t>
            </a:r>
            <a:endParaRPr lang="en-GB" sz="1400" dirty="0">
              <a:latin typeface="+mj-lt"/>
            </a:endParaRPr>
          </a:p>
          <a:p>
            <a:pPr marL="285750" indent="-285750">
              <a:spcBef>
                <a:spcPts val="600"/>
              </a:spcBef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400" dirty="0">
                <a:latin typeface="+mj-lt"/>
              </a:rPr>
              <a:t>Bullying, both physical and non-physical</a:t>
            </a:r>
            <a:endParaRPr lang="en-GB" sz="1400" dirty="0">
              <a:latin typeface="+mj-lt"/>
            </a:endParaRPr>
          </a:p>
          <a:p>
            <a:pPr marL="285750" indent="-285750">
              <a:spcBef>
                <a:spcPts val="600"/>
              </a:spcBef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400" dirty="0">
                <a:latin typeface="+mj-lt"/>
              </a:rPr>
              <a:t>Discrimination and hate crime</a:t>
            </a:r>
            <a:endParaRPr lang="en-GB" sz="1400" dirty="0">
              <a:latin typeface="+mj-lt"/>
            </a:endParaRPr>
          </a:p>
          <a:p>
            <a:pPr marL="285750" indent="-285750">
              <a:spcBef>
                <a:spcPts val="600"/>
              </a:spcBef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400" dirty="0">
                <a:latin typeface="+mj-lt"/>
              </a:rPr>
              <a:t>Substance misuse 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400" dirty="0">
                <a:latin typeface="+mj-lt"/>
              </a:rPr>
              <a:t>Anything else related to your wellbeing</a:t>
            </a:r>
            <a:endParaRPr lang="en-GB" sz="1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164" y="2626155"/>
            <a:ext cx="8738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+mj-lt"/>
              </a:rPr>
              <a:t>Contact the Student support team:</a:t>
            </a:r>
            <a:endParaRPr lang="en-GB" sz="12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0928" y="1043335"/>
            <a:ext cx="38796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q"/>
            </a:pPr>
            <a:r>
              <a:rPr lang="en-GB" sz="1400" dirty="0">
                <a:latin typeface="+mj-lt"/>
              </a:rPr>
              <a:t>Emotional &amp; Mental Health Support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q"/>
            </a:pPr>
            <a:r>
              <a:rPr lang="en-GB" sz="1400" dirty="0">
                <a:latin typeface="+mj-lt"/>
              </a:rPr>
              <a:t>Welfare support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q"/>
            </a:pPr>
            <a:r>
              <a:rPr lang="en-GB" sz="1400" dirty="0">
                <a:latin typeface="+mj-lt"/>
              </a:rPr>
              <a:t>Counselling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q"/>
            </a:pPr>
            <a:r>
              <a:rPr lang="en-GB" sz="1400" dirty="0">
                <a:latin typeface="+mj-lt"/>
              </a:rPr>
              <a:t>Financial Support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q"/>
            </a:pPr>
            <a:r>
              <a:rPr lang="en-GB" sz="1400" dirty="0">
                <a:latin typeface="+mj-lt"/>
              </a:rPr>
              <a:t>Domestic abuse and violence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14829" y="3154171"/>
            <a:ext cx="3829171" cy="10310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400" b="1" dirty="0">
                <a:latin typeface="+mj-lt"/>
              </a:rPr>
              <a:t>Self-referral to speak to a Wellbeing or Mental Health Coach: </a:t>
            </a:r>
            <a:r>
              <a:rPr lang="en-GB" sz="1400" dirty="0">
                <a:latin typeface="+mj-lt"/>
              </a:rPr>
              <a:t>Go to the Student First Website under “Our Advice” fill out the Self-referral form. </a:t>
            </a:r>
          </a:p>
          <a:p>
            <a:endParaRPr lang="en-GB" sz="800" dirty="0">
              <a:latin typeface="+mj-lt"/>
            </a:endParaRPr>
          </a:p>
          <a:p>
            <a:r>
              <a:rPr lang="en-GB" sz="1100" dirty="0">
                <a:latin typeface="+mj-lt"/>
                <a:hlinkClick r:id="rId2"/>
              </a:rPr>
              <a:t>https://www.studentfirst.org.uk/our-advice</a:t>
            </a:r>
            <a:endParaRPr lang="en-GB" sz="1100" dirty="0"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95" y="3213468"/>
            <a:ext cx="411894" cy="48044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44734" y="3151166"/>
            <a:ext cx="337586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>
                <a:latin typeface="+mj-lt"/>
              </a:rPr>
              <a:t>Speak to: </a:t>
            </a:r>
            <a:r>
              <a:rPr lang="en-GB" sz="1400" dirty="0">
                <a:latin typeface="+mj-lt"/>
              </a:rPr>
              <a:t>your Personal Development Tutor (PDT), or anyone in the Student Support team…look out for our </a:t>
            </a:r>
            <a:r>
              <a:rPr lang="en-GB" sz="1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</a:t>
            </a:r>
            <a:r>
              <a:rPr lang="en-GB" sz="14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</a:t>
            </a:r>
            <a:r>
              <a:rPr lang="en-GB" sz="1400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</a:t>
            </a:r>
            <a:r>
              <a:rPr lang="en-GB" sz="14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</a:t>
            </a:r>
            <a:r>
              <a:rPr lang="en-GB" sz="1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</a:t>
            </a:r>
            <a:r>
              <a:rPr lang="en-GB" sz="14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</a:t>
            </a:r>
            <a:r>
              <a:rPr lang="en-GB" sz="1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</a:t>
            </a:r>
            <a:r>
              <a:rPr lang="en-GB" sz="140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GB" sz="1400" dirty="0">
                <a:latin typeface="+mj-lt"/>
              </a:rPr>
              <a:t>lanyards!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23" y="3908409"/>
            <a:ext cx="333837" cy="33949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44734" y="3889830"/>
            <a:ext cx="21914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latin typeface="+mj-lt"/>
              </a:rPr>
              <a:t>Email: </a:t>
            </a:r>
            <a:r>
              <a:rPr lang="en-GB" sz="1400" dirty="0">
                <a:latin typeface="+mj-lt"/>
              </a:rPr>
              <a:t>wellbeing@bpc.ac.uk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9741" y="3187069"/>
            <a:ext cx="975088" cy="65649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78164" y="4811245"/>
            <a:ext cx="47656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5399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005399"/>
                </a:solidFill>
                <a:latin typeface="+mj-lt"/>
                <a:hlinkClick r:id="rId6"/>
              </a:rPr>
              <a:t>Papyrus</a:t>
            </a:r>
            <a:r>
              <a:rPr lang="en-US" sz="1400" dirty="0">
                <a:solidFill>
                  <a:srgbClr val="005399"/>
                </a:solidFill>
                <a:latin typeface="+mj-lt"/>
              </a:rPr>
              <a:t> - </a:t>
            </a:r>
            <a:r>
              <a:rPr lang="en-US" sz="1200" dirty="0">
                <a:latin typeface="+mj-lt"/>
              </a:rPr>
              <a:t>help and support surrounding suicide</a:t>
            </a:r>
          </a:p>
          <a:p>
            <a:pPr marL="285750" indent="-2857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5399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005399"/>
                </a:solidFill>
                <a:latin typeface="+mj-lt"/>
                <a:hlinkClick r:id="rId7"/>
              </a:rPr>
              <a:t>Samaritans</a:t>
            </a:r>
            <a:r>
              <a:rPr lang="en-US" sz="1400" dirty="0">
                <a:solidFill>
                  <a:srgbClr val="005399"/>
                </a:solidFill>
                <a:latin typeface="+mj-lt"/>
              </a:rPr>
              <a:t> - </a:t>
            </a:r>
            <a:r>
              <a:rPr lang="en-US" sz="1200" dirty="0">
                <a:solidFill>
                  <a:srgbClr val="444444"/>
                </a:solidFill>
                <a:latin typeface="+mj-lt"/>
              </a:rPr>
              <a:t>provides confidential non-judgmental support</a:t>
            </a:r>
            <a:endParaRPr lang="en-US" sz="1200" dirty="0">
              <a:solidFill>
                <a:srgbClr val="005399"/>
              </a:solidFill>
              <a:latin typeface="+mj-lt"/>
            </a:endParaRPr>
          </a:p>
          <a:p>
            <a:pPr marL="285750" indent="-2857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5399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005399"/>
                </a:solidFill>
                <a:latin typeface="+mj-lt"/>
                <a:hlinkClick r:id="rId8"/>
              </a:rPr>
              <a:t>KOOTH</a:t>
            </a:r>
            <a:r>
              <a:rPr lang="en-US" sz="1400" dirty="0">
                <a:solidFill>
                  <a:srgbClr val="005399"/>
                </a:solidFill>
                <a:latin typeface="+mj-lt"/>
              </a:rPr>
              <a:t> - </a:t>
            </a:r>
            <a:r>
              <a:rPr lang="en-US" sz="1200" dirty="0">
                <a:latin typeface="+mj-lt"/>
              </a:rPr>
              <a:t>online mental health community with Live chat support</a:t>
            </a:r>
          </a:p>
          <a:p>
            <a:pPr marL="285750" indent="-2857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5399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005399"/>
                </a:solidFill>
                <a:latin typeface="+mj-lt"/>
                <a:hlinkClick r:id="rId9"/>
              </a:rPr>
              <a:t>Calm</a:t>
            </a:r>
            <a:r>
              <a:rPr lang="en-US" sz="1400" dirty="0">
                <a:solidFill>
                  <a:srgbClr val="005399"/>
                </a:solidFill>
                <a:latin typeface="+mj-lt"/>
              </a:rPr>
              <a:t> - </a:t>
            </a:r>
            <a:r>
              <a:rPr lang="en-US" sz="1200" dirty="0">
                <a:latin typeface="+mj-lt"/>
              </a:rPr>
              <a:t>help and support surrounding suicide</a:t>
            </a:r>
            <a:endParaRPr lang="en-US" sz="1400" dirty="0">
              <a:latin typeface="+mj-lt"/>
            </a:endParaRPr>
          </a:p>
          <a:p>
            <a:pPr marL="285750" indent="-2857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GB" sz="1400" dirty="0">
                <a:solidFill>
                  <a:srgbClr val="006DA8"/>
                </a:solidFill>
                <a:latin typeface="+mj-lt"/>
              </a:rPr>
              <a:t> </a:t>
            </a:r>
            <a:r>
              <a:rPr lang="en-GB" sz="1400" dirty="0">
                <a:solidFill>
                  <a:srgbClr val="006DA8"/>
                </a:solidFill>
                <a:latin typeface="+mj-lt"/>
                <a:hlinkClick r:id="rId10"/>
              </a:rPr>
              <a:t>Talk To Frank</a:t>
            </a:r>
            <a:r>
              <a:rPr lang="en-GB" sz="1400" dirty="0">
                <a:solidFill>
                  <a:srgbClr val="006DA8"/>
                </a:solidFill>
                <a:latin typeface="+mj-lt"/>
              </a:rPr>
              <a:t> - </a:t>
            </a:r>
            <a:r>
              <a:rPr lang="en-GB" sz="1200" dirty="0">
                <a:latin typeface="+mj-lt"/>
              </a:rPr>
              <a:t>support and advice on Drugs</a:t>
            </a:r>
            <a:endParaRPr lang="en-US" sz="1200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378696" y="4347567"/>
            <a:ext cx="41372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External Support services:</a:t>
            </a:r>
            <a:endParaRPr lang="en-GB" sz="2000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80128" y="4811245"/>
            <a:ext cx="48985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5399"/>
                </a:solidFill>
                <a:latin typeface="+mj-lt"/>
                <a:hlinkClick r:id="rId11"/>
              </a:rPr>
              <a:t>Child Line</a:t>
            </a:r>
            <a:r>
              <a:rPr lang="en-US" sz="1400" dirty="0">
                <a:solidFill>
                  <a:srgbClr val="005399"/>
                </a:solidFill>
                <a:latin typeface="+mj-lt"/>
              </a:rPr>
              <a:t> - </a:t>
            </a:r>
            <a:r>
              <a:rPr lang="en-US" sz="1200" dirty="0">
                <a:solidFill>
                  <a:prstClr val="black"/>
                </a:solidFill>
                <a:latin typeface="+mj-lt"/>
              </a:rPr>
              <a:t>confidential where you can talk about anything</a:t>
            </a:r>
            <a:endParaRPr lang="en-US" sz="1050" dirty="0">
              <a:solidFill>
                <a:srgbClr val="696969"/>
              </a:solidFill>
              <a:latin typeface="+mj-lt"/>
            </a:endParaRPr>
          </a:p>
          <a:p>
            <a:pPr marL="285750" lvl="0" indent="-2857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5399"/>
                </a:solidFill>
                <a:latin typeface="+mj-lt"/>
                <a:hlinkClick r:id="rId12"/>
              </a:rPr>
              <a:t>NHS 111</a:t>
            </a:r>
            <a:r>
              <a:rPr lang="en-US" sz="1400" dirty="0">
                <a:solidFill>
                  <a:srgbClr val="696969"/>
                </a:solidFill>
                <a:latin typeface="+mj-lt"/>
              </a:rPr>
              <a:t> - </a:t>
            </a:r>
            <a:r>
              <a:rPr lang="en-US" sz="1200" dirty="0">
                <a:solidFill>
                  <a:prstClr val="black"/>
                </a:solidFill>
                <a:latin typeface="+mj-lt"/>
              </a:rPr>
              <a:t>health support by phone and online</a:t>
            </a:r>
          </a:p>
          <a:p>
            <a:pPr marL="285750" lvl="0" indent="-2857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5399"/>
                </a:solidFill>
                <a:latin typeface="+mj-lt"/>
                <a:hlinkClick r:id="rId13"/>
              </a:rPr>
              <a:t>Dorset Police</a:t>
            </a:r>
            <a:r>
              <a:rPr lang="en-US" sz="1400" dirty="0">
                <a:solidFill>
                  <a:srgbClr val="005399"/>
                </a:solidFill>
                <a:latin typeface="+mj-lt"/>
              </a:rPr>
              <a:t> - </a:t>
            </a:r>
            <a:r>
              <a:rPr lang="en-US" sz="1200" dirty="0">
                <a:solidFill>
                  <a:prstClr val="black"/>
                </a:solidFill>
                <a:latin typeface="+mj-lt"/>
              </a:rPr>
              <a:t>report a crime</a:t>
            </a:r>
          </a:p>
          <a:p>
            <a:pPr marL="285750" lvl="0" indent="-2857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GB" sz="1400" u="sng" dirty="0">
                <a:solidFill>
                  <a:srgbClr val="006DA8"/>
                </a:solidFill>
                <a:latin typeface="+mj-lt"/>
                <a:hlinkClick r:id="rId14"/>
              </a:rPr>
              <a:t>Sexual Health</a:t>
            </a:r>
            <a:r>
              <a:rPr lang="en-GB" sz="1200" dirty="0">
                <a:solidFill>
                  <a:prstClr val="black"/>
                </a:solidFill>
                <a:latin typeface="+mj-lt"/>
              </a:rPr>
              <a:t>  - Local service for Sexual health and advice</a:t>
            </a:r>
          </a:p>
          <a:p>
            <a:pPr marL="285750" lvl="0" indent="-2857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GB" sz="1400" dirty="0">
                <a:solidFill>
                  <a:srgbClr val="005399"/>
                </a:solidFill>
                <a:latin typeface="+mj-lt"/>
                <a:hlinkClick r:id="rId15"/>
              </a:rPr>
              <a:t>Money Advice Service </a:t>
            </a:r>
            <a:r>
              <a:rPr lang="en-GB" sz="1200" dirty="0">
                <a:solidFill>
                  <a:srgbClr val="005399"/>
                </a:solidFill>
                <a:latin typeface="+mj-lt"/>
              </a:rPr>
              <a:t>- </a:t>
            </a:r>
            <a:r>
              <a:rPr lang="en-GB" sz="1200" dirty="0">
                <a:solidFill>
                  <a:prstClr val="black"/>
                </a:solidFill>
                <a:latin typeface="+mj-lt"/>
              </a:rPr>
              <a:t>free impartial advice on finances</a:t>
            </a:r>
            <a:endParaRPr lang="en-US" sz="1200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33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52" y="61166"/>
            <a:ext cx="7886700" cy="1325563"/>
          </a:xfrm>
        </p:spPr>
        <p:txBody>
          <a:bodyPr/>
          <a:lstStyle/>
          <a:p>
            <a:r>
              <a:rPr lang="en-GB" b="1" dirty="0"/>
              <a:t>RECAP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2890" y="2582189"/>
            <a:ext cx="8201842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+mj-lt"/>
              </a:rPr>
              <a:t>Remember </a:t>
            </a:r>
            <a:r>
              <a:rPr lang="en-GB" sz="2000" b="1" dirty="0">
                <a:latin typeface="+mj-lt"/>
              </a:rPr>
              <a:t>DRIL:</a:t>
            </a:r>
          </a:p>
          <a:p>
            <a:pPr>
              <a:lnSpc>
                <a:spcPct val="150000"/>
              </a:lnSpc>
            </a:pPr>
            <a:r>
              <a:rPr lang="en-GB" sz="2400" b="1" dirty="0">
                <a:latin typeface="+mj-lt"/>
              </a:rPr>
              <a:t>D</a:t>
            </a:r>
            <a:r>
              <a:rPr lang="en-GB" dirty="0">
                <a:latin typeface="+mj-lt"/>
              </a:rPr>
              <a:t>EMOCRACY</a:t>
            </a:r>
          </a:p>
          <a:p>
            <a:pPr>
              <a:lnSpc>
                <a:spcPct val="150000"/>
              </a:lnSpc>
            </a:pPr>
            <a:r>
              <a:rPr lang="en-GB" sz="2400" b="1" dirty="0">
                <a:latin typeface="+mj-lt"/>
              </a:rPr>
              <a:t>R</a:t>
            </a:r>
            <a:r>
              <a:rPr lang="en-GB" dirty="0">
                <a:latin typeface="+mj-lt"/>
              </a:rPr>
              <a:t>ESPECT AND TOLERANCE</a:t>
            </a:r>
            <a:endParaRPr lang="en-GB" sz="24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sz="2400" b="1" dirty="0">
                <a:latin typeface="+mj-lt"/>
              </a:rPr>
              <a:t>I</a:t>
            </a:r>
            <a:r>
              <a:rPr lang="en-GB" dirty="0">
                <a:latin typeface="+mj-lt"/>
              </a:rPr>
              <a:t>NDIVIDUAL LIBERTY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+mj-lt"/>
              </a:rPr>
              <a:t>RULE OF </a:t>
            </a:r>
            <a:r>
              <a:rPr lang="en-GB" sz="2400" b="1" dirty="0">
                <a:latin typeface="+mj-lt"/>
              </a:rPr>
              <a:t>L</a:t>
            </a:r>
            <a:r>
              <a:rPr lang="en-GB" dirty="0">
                <a:latin typeface="+mj-lt"/>
              </a:rPr>
              <a:t>AW</a:t>
            </a:r>
          </a:p>
          <a:p>
            <a:pPr>
              <a:lnSpc>
                <a:spcPct val="150000"/>
              </a:lnSpc>
            </a:pPr>
            <a:endParaRPr lang="en-GB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GB" sz="1600" dirty="0">
              <a:latin typeface="+mj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784" y="2287001"/>
            <a:ext cx="5345462" cy="369611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2890" y="1216077"/>
            <a:ext cx="85703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Our values are important because they help us to grow and develop. They help us to create the future we want to experience.</a:t>
            </a:r>
          </a:p>
        </p:txBody>
      </p:sp>
    </p:spTree>
    <p:extLst>
      <p:ext uri="{BB962C8B-B14F-4D97-AF65-F5344CB8AC3E}">
        <p14:creationId xmlns:p14="http://schemas.microsoft.com/office/powerpoint/2010/main" val="130587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156120"/>
            <a:ext cx="7886700" cy="1325563"/>
          </a:xfrm>
        </p:spPr>
        <p:txBody>
          <a:bodyPr/>
          <a:lstStyle/>
          <a:p>
            <a:r>
              <a:rPr lang="en-GB" b="1" dirty="0"/>
              <a:t>Objectives for today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1450" y="1623573"/>
            <a:ext cx="8764732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Notices via Student Newsletter</a:t>
            </a:r>
          </a:p>
          <a:p>
            <a:endParaRPr lang="en-GB" sz="2400" dirty="0">
              <a:latin typeface="+mj-l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To understand to risks online to your digital </a:t>
            </a:r>
            <a:r>
              <a:rPr lang="en-GB" sz="2400" dirty="0" smtClean="0">
                <a:latin typeface="+mj-lt"/>
              </a:rPr>
              <a:t>identity and </a:t>
            </a:r>
            <a:r>
              <a:rPr lang="en-GB" sz="2400" dirty="0">
                <a:latin typeface="+mj-lt"/>
              </a:rPr>
              <a:t>how to better protect your digital identity</a:t>
            </a:r>
          </a:p>
          <a:p>
            <a:pPr lvl="0"/>
            <a:r>
              <a:rPr lang="en-GB" sz="2400" dirty="0">
                <a:latin typeface="+mj-lt"/>
              </a:rPr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Explore the risks and dangers associated with digital </a:t>
            </a:r>
            <a:r>
              <a:rPr lang="en-GB" sz="2400" dirty="0" smtClean="0">
                <a:latin typeface="+mj-lt"/>
              </a:rPr>
              <a:t>relationships</a:t>
            </a:r>
          </a:p>
          <a:p>
            <a:pPr lvl="0"/>
            <a:endParaRPr lang="en-GB" sz="2400" dirty="0" smtClean="0">
              <a:latin typeface="+mj-l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j-lt"/>
              </a:rPr>
              <a:t>To understand what propaganda is</a:t>
            </a:r>
            <a:endParaRPr lang="en-GB" sz="2400" dirty="0">
              <a:latin typeface="+mj-lt"/>
            </a:endParaRPr>
          </a:p>
          <a:p>
            <a:pPr lvl="0"/>
            <a:endParaRPr lang="en-GB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To understand </a:t>
            </a:r>
            <a:r>
              <a:rPr lang="en-GB" sz="2400" dirty="0" smtClean="0">
                <a:latin typeface="+mj-lt"/>
              </a:rPr>
              <a:t>who </a:t>
            </a:r>
            <a:r>
              <a:rPr lang="en-GB" sz="2400" dirty="0">
                <a:latin typeface="+mj-lt"/>
              </a:rPr>
              <a:t>can support </a:t>
            </a:r>
            <a:r>
              <a:rPr lang="en-GB" sz="2400" dirty="0" smtClean="0">
                <a:latin typeface="+mj-lt"/>
              </a:rPr>
              <a:t>you at The College</a:t>
            </a:r>
            <a:endParaRPr lang="en-GB" sz="2400" dirty="0">
              <a:latin typeface="+mj-lt"/>
            </a:endParaRPr>
          </a:p>
          <a:p>
            <a:endParaRPr lang="en-GB" sz="32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2216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91929" y="2814890"/>
            <a:ext cx="7495309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GB" sz="2800" dirty="0">
              <a:hlinkClick r:id="rId2"/>
            </a:endParaRPr>
          </a:p>
          <a:p>
            <a:pPr algn="ctr"/>
            <a:endParaRPr lang="en-GB" sz="2800" dirty="0">
              <a:hlinkClick r:id="rId2"/>
            </a:endParaRPr>
          </a:p>
          <a:p>
            <a:pPr algn="ctr"/>
            <a:r>
              <a:rPr lang="en-GB" sz="4800" dirty="0">
                <a:hlinkClick r:id="rId2"/>
              </a:rPr>
              <a:t>https://www.studentfirst.org.uk/student-newsletter</a:t>
            </a:r>
            <a:r>
              <a:rPr lang="en-GB" sz="4800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2"/>
            <a:ext cx="9144000" cy="281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67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Your Digital Responsibilities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81BBF1-C8CF-44B2-8718-05B93E288069}"/>
              </a:ext>
            </a:extLst>
          </p:cNvPr>
          <p:cNvSpPr txBox="1"/>
          <p:nvPr/>
        </p:nvSpPr>
        <p:spPr>
          <a:xfrm>
            <a:off x="171450" y="1481683"/>
            <a:ext cx="87647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+mj-lt"/>
              </a:rPr>
              <a:t>All College students are responsible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Keeping all user accounts safe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Ensuring </a:t>
            </a:r>
            <a:r>
              <a:rPr lang="en-GB" sz="2400" dirty="0" smtClean="0">
                <a:latin typeface="+mj-lt"/>
              </a:rPr>
              <a:t>you </a:t>
            </a:r>
            <a:r>
              <a:rPr lang="en-GB" sz="2400" dirty="0">
                <a:latin typeface="+mj-lt"/>
              </a:rPr>
              <a:t>do not take images or video of others without their permission.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Using College IT systems and equipment appropriately an in accordance with the Acceptable User Agreement</a:t>
            </a:r>
            <a:r>
              <a:rPr lang="en-GB" sz="2400" dirty="0" smtClean="0">
                <a:latin typeface="+mj-lt"/>
              </a:rPr>
              <a:t>.</a:t>
            </a:r>
            <a:endParaRPr lang="en-GB" sz="24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925928-E15A-4257-9D38-4C6DBAD283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61" b="17751"/>
          <a:stretch/>
        </p:blipFill>
        <p:spPr>
          <a:xfrm>
            <a:off x="5722883" y="4920817"/>
            <a:ext cx="2866458" cy="120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66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011" y="133306"/>
            <a:ext cx="7886700" cy="574617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STAYING SAFE: Digital Security</a:t>
            </a:r>
            <a:endParaRPr lang="en-GB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303A31-BA8A-48BE-A0DD-E611832D69A7}"/>
              </a:ext>
            </a:extLst>
          </p:cNvPr>
          <p:cNvSpPr txBox="1"/>
          <p:nvPr/>
        </p:nvSpPr>
        <p:spPr>
          <a:xfrm>
            <a:off x="165011" y="813636"/>
            <a:ext cx="8764732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+mj-lt"/>
              </a:rPr>
              <a:t>So much of our lives is managed digitally that we all need to be aware of digital crime and take steps to protect ourselves</a:t>
            </a:r>
            <a:r>
              <a:rPr lang="en-GB" sz="2000" dirty="0" smtClean="0">
                <a:latin typeface="+mj-lt"/>
              </a:rPr>
              <a:t>.</a:t>
            </a:r>
          </a:p>
          <a:p>
            <a:endParaRPr lang="en-GB" sz="2000" dirty="0">
              <a:latin typeface="+mj-lt"/>
            </a:endParaRPr>
          </a:p>
          <a:p>
            <a:r>
              <a:rPr lang="en-GB" sz="2000" dirty="0">
                <a:latin typeface="+mj-lt"/>
                <a:hlinkClick r:id="rId2"/>
              </a:rPr>
              <a:t>https://vimeo.com/221408431</a:t>
            </a:r>
            <a:r>
              <a:rPr lang="en-GB" sz="2000" dirty="0">
                <a:latin typeface="+mj-lt"/>
              </a:rPr>
              <a:t> </a:t>
            </a:r>
          </a:p>
          <a:p>
            <a:endParaRPr lang="en-GB" sz="2000" dirty="0">
              <a:latin typeface="+mj-lt"/>
            </a:endParaRPr>
          </a:p>
          <a:p>
            <a:r>
              <a:rPr lang="en-GB" sz="2000" b="1" dirty="0">
                <a:latin typeface="+mj-lt"/>
              </a:rPr>
              <a:t>STAYING SAFE</a:t>
            </a:r>
            <a:r>
              <a:rPr lang="en-GB" sz="2000" b="1" dirty="0" smtClean="0">
                <a:latin typeface="+mj-lt"/>
              </a:rPr>
              <a:t>:</a:t>
            </a:r>
          </a:p>
          <a:p>
            <a:endParaRPr lang="en-GB" sz="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Keep your passwords private</a:t>
            </a:r>
            <a:r>
              <a:rPr lang="en-GB" sz="2000" dirty="0" smtClean="0">
                <a:latin typeface="+mj-lt"/>
              </a:rPr>
              <a:t>.</a:t>
            </a:r>
          </a:p>
          <a:p>
            <a:endParaRPr lang="en-GB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j-lt"/>
              </a:rPr>
              <a:t>Make </a:t>
            </a:r>
            <a:r>
              <a:rPr lang="en-GB" sz="2000" dirty="0">
                <a:latin typeface="+mj-lt"/>
              </a:rPr>
              <a:t>them longer by putting two unrelated words together.  By adding numbers and special characters you can make them more complex</a:t>
            </a:r>
            <a:r>
              <a:rPr lang="en-GB" sz="2000" dirty="0" smtClean="0">
                <a:latin typeface="+mj-lt"/>
              </a:rPr>
              <a:t>.</a:t>
            </a:r>
          </a:p>
          <a:p>
            <a:endParaRPr lang="en-GB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Avoid having the same password for all of your devices and/or </a:t>
            </a:r>
            <a:r>
              <a:rPr lang="en-GB" sz="2000" dirty="0" smtClean="0">
                <a:latin typeface="+mj-lt"/>
              </a:rPr>
              <a:t>accounts.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j-lt"/>
              </a:rPr>
              <a:t>Change </a:t>
            </a:r>
            <a:r>
              <a:rPr lang="en-GB" sz="2000" dirty="0">
                <a:latin typeface="+mj-lt"/>
              </a:rPr>
              <a:t>your password if you think someone else knows it</a:t>
            </a:r>
            <a:r>
              <a:rPr lang="en-GB" sz="2000" dirty="0" smtClean="0">
                <a:latin typeface="+mj-lt"/>
              </a:rPr>
              <a:t>.</a:t>
            </a:r>
          </a:p>
          <a:p>
            <a:endParaRPr lang="en-GB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Do not respond to emails that ask for personal information. Organisations will not ask for personal information via email.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941" y="1677169"/>
            <a:ext cx="2505673" cy="438950"/>
          </a:xfrm>
          <a:prstGeom prst="rect">
            <a:avLst/>
          </a:prstGeom>
        </p:spPr>
      </p:pic>
      <p:pic>
        <p:nvPicPr>
          <p:cNvPr id="5" name="Picture 4" descr="Clipart - Padlock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680" y="1468941"/>
            <a:ext cx="1152996" cy="166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04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STAYING SAFE: </a:t>
            </a:r>
            <a:r>
              <a:rPr lang="en-GB" sz="3200" b="1" dirty="0"/>
              <a:t>Your Digital Identity</a:t>
            </a:r>
            <a:endParaRPr lang="en-GB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288CDC-0889-4334-B610-7BC95015E836}"/>
              </a:ext>
            </a:extLst>
          </p:cNvPr>
          <p:cNvSpPr txBox="1"/>
          <p:nvPr/>
        </p:nvSpPr>
        <p:spPr>
          <a:xfrm>
            <a:off x="2580968" y="2001716"/>
            <a:ext cx="68273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Review your digital footprint. </a:t>
            </a:r>
            <a:r>
              <a:rPr lang="en-GB" sz="2000" b="1" u="sng" dirty="0">
                <a:latin typeface="+mj-lt"/>
              </a:rPr>
              <a:t>Google yourself </a:t>
            </a:r>
            <a:r>
              <a:rPr lang="en-GB" sz="2000" dirty="0">
                <a:latin typeface="+mj-lt"/>
              </a:rPr>
              <a:t>and consider what others can see about you.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Think before you post anything online.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Never send intimate pictures of yourself to others or post them online</a:t>
            </a:r>
            <a:r>
              <a:rPr lang="en-GB" sz="2400" dirty="0">
                <a:latin typeface="+mj-lt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C29164-18E1-4132-AE0A-863D638C3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508778" y="1863314"/>
            <a:ext cx="2376278" cy="2726877"/>
          </a:xfrm>
          <a:prstGeom prst="rect">
            <a:avLst/>
          </a:prstGeom>
        </p:spPr>
      </p:pic>
      <p:sp>
        <p:nvSpPr>
          <p:cNvPr id="6" name="AutoShape 4" descr="Facebook Logo Images, Stock Photos &amp; Vectors | Shutterstock"/>
          <p:cNvSpPr>
            <a:spLocks noChangeAspect="1" noChangeArrowheads="1"/>
          </p:cNvSpPr>
          <p:nvPr/>
        </p:nvSpPr>
        <p:spPr bwMode="auto">
          <a:xfrm>
            <a:off x="155575" y="-754063"/>
            <a:ext cx="2905125" cy="158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4124" y="4648497"/>
            <a:ext cx="1423374" cy="14233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7464" y="4648497"/>
            <a:ext cx="2797521" cy="13942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45505" y="4756145"/>
            <a:ext cx="1172861" cy="11789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56373" y="4756145"/>
            <a:ext cx="1218378" cy="120476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5575" y="1428043"/>
            <a:ext cx="50983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hlinkClick r:id="rId10"/>
              </a:rPr>
              <a:t>https://</a:t>
            </a:r>
            <a:r>
              <a:rPr lang="en-GB" sz="2000" dirty="0" smtClean="0">
                <a:hlinkClick r:id="rId10"/>
              </a:rPr>
              <a:t>vimeo.com/44453166</a:t>
            </a:r>
            <a:r>
              <a:rPr lang="en-GB" sz="2000" dirty="0" smtClean="0"/>
              <a:t> </a:t>
            </a:r>
            <a:endParaRPr lang="en-GB" sz="2000" dirty="0"/>
          </a:p>
        </p:txBody>
      </p:sp>
      <p:sp>
        <p:nvSpPr>
          <p:cNvPr id="12" name="Left Arrow 11"/>
          <p:cNvSpPr/>
          <p:nvPr/>
        </p:nvSpPr>
        <p:spPr>
          <a:xfrm>
            <a:off x="3642852" y="1428043"/>
            <a:ext cx="2489083" cy="400110"/>
          </a:xfrm>
          <a:prstGeom prst="lef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39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STAYING SAFE: </a:t>
            </a:r>
            <a:r>
              <a:rPr lang="en-GB" sz="3200" b="1" dirty="0"/>
              <a:t>Digital Relationships</a:t>
            </a:r>
            <a:endParaRPr lang="en-GB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303A31-BA8A-48BE-A0DD-E611832D69A7}"/>
              </a:ext>
            </a:extLst>
          </p:cNvPr>
          <p:cNvSpPr txBox="1"/>
          <p:nvPr/>
        </p:nvSpPr>
        <p:spPr>
          <a:xfrm>
            <a:off x="165011" y="2501701"/>
            <a:ext cx="87647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Remember that people are not always who they claim to 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Check, and regularly review, your social media privacy 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Think carefully about what personal information you share about yourself 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Let trusted people in your life know who you are talking to 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Block and/or report individuals if their conduct is inappropriate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E8C8A1-2089-47A3-841C-A1C62C5042E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04"/>
          <a:stretch/>
        </p:blipFill>
        <p:spPr>
          <a:xfrm>
            <a:off x="2646099" y="1109652"/>
            <a:ext cx="3802555" cy="151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1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5351">
            <a:off x="383182" y="2410162"/>
            <a:ext cx="5578711" cy="14198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729" y="3674287"/>
            <a:ext cx="5160345" cy="7841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52" y="994003"/>
            <a:ext cx="1007925" cy="10079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186" y="4823906"/>
            <a:ext cx="1179893" cy="11798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892" y="4551218"/>
            <a:ext cx="1796904" cy="17252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28" y="4551387"/>
            <a:ext cx="1452412" cy="14524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390" y="407115"/>
            <a:ext cx="1287406" cy="128740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430" y="603374"/>
            <a:ext cx="1383107" cy="1383107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6294473" y="1713097"/>
            <a:ext cx="1385202" cy="1187217"/>
            <a:chOff x="6121384" y="1906857"/>
            <a:chExt cx="1511690" cy="142876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1384" y="1906857"/>
              <a:ext cx="1428760" cy="142876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6847281" y="2756486"/>
              <a:ext cx="7857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logs</a:t>
              </a:r>
              <a:endParaRPr lang="en-GB" sz="24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94349" y="159487"/>
            <a:ext cx="3605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+mj-lt"/>
              </a:rPr>
              <a:t>What is propaganda?</a:t>
            </a:r>
            <a:r>
              <a:rPr lang="en-GB" sz="2800" dirty="0" smtClean="0">
                <a:solidFill>
                  <a:schemeClr val="bg1"/>
                </a:solidFill>
                <a:latin typeface="+mj-lt"/>
              </a:rPr>
              <a:t>…</a:t>
            </a:r>
            <a:endParaRPr lang="en-GB" sz="2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0515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83"/>
          <a:stretch/>
        </p:blipFill>
        <p:spPr>
          <a:xfrm>
            <a:off x="7242910" y="183382"/>
            <a:ext cx="1837293" cy="30593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135" y="231710"/>
            <a:ext cx="2029576" cy="262627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883" y="306049"/>
            <a:ext cx="3899309" cy="219188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06477" y="3634402"/>
            <a:ext cx="49401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latin typeface="+mj-lt"/>
              </a:rPr>
              <a:t>Information, ideas, opinions or images, often only giving one side of the argument, that are broadcast, published, or in some way spread with the intention of influencing people’s opinions</a:t>
            </a:r>
          </a:p>
          <a:p>
            <a:pPr algn="r"/>
            <a:r>
              <a:rPr lang="en-GB" b="1" dirty="0" smtClean="0">
                <a:latin typeface="+mj-lt"/>
              </a:rPr>
              <a:t>Cambridge English Dictionary</a:t>
            </a:r>
            <a:endParaRPr lang="en-GB" b="1" dirty="0">
              <a:latin typeface="+mj-lt"/>
            </a:endParaRPr>
          </a:p>
        </p:txBody>
      </p:sp>
      <p:grpSp>
        <p:nvGrpSpPr>
          <p:cNvPr id="15" name="Group 14"/>
          <p:cNvGrpSpPr/>
          <p:nvPr/>
        </p:nvGrpSpPr>
        <p:grpSpPr>
          <a:xfrm rot="21252061">
            <a:off x="76032" y="2738506"/>
            <a:ext cx="4799804" cy="746977"/>
            <a:chOff x="999287" y="242781"/>
            <a:chExt cx="7535115" cy="1252458"/>
          </a:xfrm>
        </p:grpSpPr>
        <p:grpSp>
          <p:nvGrpSpPr>
            <p:cNvPr id="16" name="Group 15"/>
            <p:cNvGrpSpPr/>
            <p:nvPr/>
          </p:nvGrpSpPr>
          <p:grpSpPr>
            <a:xfrm rot="174699">
              <a:off x="2007264" y="618357"/>
              <a:ext cx="6527138" cy="876882"/>
              <a:chOff x="635662" y="3296533"/>
              <a:chExt cx="7769784" cy="1111344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785446" y="3423138"/>
                <a:ext cx="7620000" cy="984739"/>
              </a:xfrm>
              <a:prstGeom prst="rect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5662" y="3296533"/>
                <a:ext cx="7655169" cy="987313"/>
              </a:xfrm>
              <a:prstGeom prst="rect">
                <a:avLst/>
              </a:prstGeom>
            </p:spPr>
          </p:pic>
        </p:grp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287" y="242781"/>
              <a:ext cx="1115584" cy="1117098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120" y="4633721"/>
            <a:ext cx="3807083" cy="166559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673" y="1697032"/>
            <a:ext cx="2160431" cy="300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9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6702</TotalTime>
  <Words>1173</Words>
  <Application>Microsoft Office PowerPoint</Application>
  <PresentationFormat>On-screen Show (4:3)</PresentationFormat>
  <Paragraphs>156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Aharoni</vt:lpstr>
      <vt:lpstr>Arial</vt:lpstr>
      <vt:lpstr>Calibri</vt:lpstr>
      <vt:lpstr>Calibri Light</vt:lpstr>
      <vt:lpstr>Gill Sans MT</vt:lpstr>
      <vt:lpstr>Wingdings</vt:lpstr>
      <vt:lpstr>Office Theme</vt:lpstr>
      <vt:lpstr>Topic: Digital Citizenship and Online Safety    </vt:lpstr>
      <vt:lpstr>Objectives for today</vt:lpstr>
      <vt:lpstr>PowerPoint Presentation</vt:lpstr>
      <vt:lpstr>Your Digital Responsibilities</vt:lpstr>
      <vt:lpstr>STAYING SAFE: Digital Security</vt:lpstr>
      <vt:lpstr>STAYING SAFE: Your Digital Identity</vt:lpstr>
      <vt:lpstr>STAYING SAFE: Digital Relationships</vt:lpstr>
      <vt:lpstr>PowerPoint Presentation</vt:lpstr>
      <vt:lpstr>PowerPoint Presentation</vt:lpstr>
      <vt:lpstr>PowerPoint Presentation</vt:lpstr>
      <vt:lpstr>Bullying, Discrimination and Hate</vt:lpstr>
      <vt:lpstr>Our commitment:</vt:lpstr>
      <vt:lpstr>Digital Health and Wellbeing</vt:lpstr>
      <vt:lpstr>PowerPoint Presentation</vt:lpstr>
      <vt:lpstr>RECAP</vt:lpstr>
    </vt:vector>
  </TitlesOfParts>
  <Company>Bournemouth &amp; Poole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Gemma McDonald</dc:creator>
  <cp:lastModifiedBy>Pippa Allner</cp:lastModifiedBy>
  <cp:revision>94</cp:revision>
  <dcterms:created xsi:type="dcterms:W3CDTF">2020-07-20T09:38:19Z</dcterms:created>
  <dcterms:modified xsi:type="dcterms:W3CDTF">2021-01-06T16:58:10Z</dcterms:modified>
</cp:coreProperties>
</file>