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92" r:id="rId3"/>
    <p:sldId id="314" r:id="rId4"/>
    <p:sldId id="297" r:id="rId5"/>
    <p:sldId id="276" r:id="rId6"/>
    <p:sldId id="277" r:id="rId7"/>
    <p:sldId id="315" r:id="rId8"/>
    <p:sldId id="316" r:id="rId9"/>
    <p:sldId id="278" r:id="rId10"/>
    <p:sldId id="319" r:id="rId11"/>
    <p:sldId id="318" r:id="rId12"/>
    <p:sldId id="320" r:id="rId13"/>
    <p:sldId id="321" r:id="rId14"/>
    <p:sldId id="317" r:id="rId15"/>
    <p:sldId id="322" r:id="rId16"/>
    <p:sldId id="323" r:id="rId17"/>
    <p:sldId id="324" r:id="rId18"/>
    <p:sldId id="325" r:id="rId19"/>
    <p:sldId id="326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Planilha1!$C$2</c:f>
              <c:strCache>
                <c:ptCount val="1"/>
                <c:pt idx="0">
                  <c:v>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Planilha1!$B$3:$B$4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Planilha1!$C$3:$C$4</c:f>
              <c:numCache>
                <c:formatCode>General</c:formatCode>
                <c:ptCount val="2"/>
                <c:pt idx="0">
                  <c:v>55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0-48AA-8B50-4D6477920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0300400"/>
        <c:axId val="1010297072"/>
      </c:barChart>
      <c:catAx>
        <c:axId val="101030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0297072"/>
        <c:crosses val="autoZero"/>
        <c:auto val="1"/>
        <c:lblAlgn val="ctr"/>
        <c:lblOffset val="100"/>
        <c:noMultiLvlLbl val="0"/>
      </c:catAx>
      <c:valAx>
        <c:axId val="101029707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0300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Planilha1!$C$22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Planilha1!$B$23:$B$24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Planilha1!$C$23:$C$24</c:f>
              <c:numCache>
                <c:formatCode>General</c:formatCode>
                <c:ptCount val="2"/>
                <c:pt idx="0">
                  <c:v>930</c:v>
                </c:pt>
                <c:pt idx="1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0-4137-B874-996B771046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01024656"/>
        <c:axId val="921496288"/>
      </c:barChart>
      <c:catAx>
        <c:axId val="100102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1496288"/>
        <c:crosses val="autoZero"/>
        <c:auto val="1"/>
        <c:lblAlgn val="ctr"/>
        <c:lblOffset val="100"/>
        <c:noMultiLvlLbl val="0"/>
      </c:catAx>
      <c:valAx>
        <c:axId val="92149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102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Planilha1!$C$44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Planilha1!$B$45:$B$46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Planilha1!$C$45:$C$46</c:f>
              <c:numCache>
                <c:formatCode>General</c:formatCode>
                <c:ptCount val="2"/>
                <c:pt idx="0">
                  <c:v>874</c:v>
                </c:pt>
                <c:pt idx="1">
                  <c:v>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F-4CD8-8A7C-AA319C1F80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29841984"/>
        <c:axId val="1129842816"/>
      </c:barChart>
      <c:catAx>
        <c:axId val="112984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9842816"/>
        <c:crosses val="autoZero"/>
        <c:auto val="1"/>
        <c:lblAlgn val="ctr"/>
        <c:lblOffset val="100"/>
        <c:noMultiLvlLbl val="0"/>
      </c:catAx>
      <c:valAx>
        <c:axId val="1129842816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984198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Planilha1!$C$64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Planilha1!$B$65:$B$66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Planilha1!$C$65:$C$66</c:f>
              <c:numCache>
                <c:formatCode>General</c:formatCode>
                <c:ptCount val="2"/>
                <c:pt idx="0">
                  <c:v>260</c:v>
                </c:pt>
                <c:pt idx="1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D6F-9C92-51A1C1055B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1481872"/>
        <c:axId val="1151473552"/>
      </c:barChart>
      <c:catAx>
        <c:axId val="115148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1473552"/>
        <c:crosses val="autoZero"/>
        <c:auto val="1"/>
        <c:lblAlgn val="ctr"/>
        <c:lblOffset val="100"/>
        <c:noMultiLvlLbl val="0"/>
      </c:catAx>
      <c:valAx>
        <c:axId val="1151473552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148187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Planilha1!$C$85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Planilha1!$B$86:$B$87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Planilha1!$C$86:$C$87</c:f>
              <c:numCache>
                <c:formatCode>General</c:formatCode>
                <c:ptCount val="2"/>
                <c:pt idx="0">
                  <c:v>235</c:v>
                </c:pt>
                <c:pt idx="1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484A-992D-12178EE65E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2179728"/>
        <c:axId val="1152175984"/>
      </c:barChart>
      <c:catAx>
        <c:axId val="115217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2175984"/>
        <c:crosses val="autoZero"/>
        <c:auto val="1"/>
        <c:lblAlgn val="ctr"/>
        <c:lblOffset val="100"/>
        <c:noMultiLvlLbl val="0"/>
      </c:catAx>
      <c:valAx>
        <c:axId val="1152175984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2179728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Planilha1!$C$100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Planilha1!$B$101:$B$102</c:f>
              <c:strCache>
                <c:ptCount val="2"/>
                <c:pt idx="0">
                  <c:v>React S/P</c:v>
                </c:pt>
                <c:pt idx="1">
                  <c:v>React - Padrões</c:v>
                </c:pt>
              </c:strCache>
            </c:strRef>
          </c:cat>
          <c:val>
            <c:numRef>
              <c:f>Planilha1!$C$101:$C$102</c:f>
              <c:numCache>
                <c:formatCode>General</c:formatCode>
                <c:ptCount val="2"/>
                <c:pt idx="0">
                  <c:v>240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A-47AA-A3E6-0A4C2DE15D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9412176"/>
        <c:axId val="1159409264"/>
      </c:barChart>
      <c:catAx>
        <c:axId val="115941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9409264"/>
        <c:crosses val="autoZero"/>
        <c:auto val="1"/>
        <c:lblAlgn val="ctr"/>
        <c:lblOffset val="100"/>
        <c:noMultiLvlLbl val="0"/>
      </c:catAx>
      <c:valAx>
        <c:axId val="1159409264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594121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8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515" y="2182428"/>
            <a:ext cx="5471083" cy="1559327"/>
          </a:xfrm>
        </p:spPr>
        <p:txBody>
          <a:bodyPr>
            <a:normAutofit/>
          </a:bodyPr>
          <a:lstStyle/>
          <a:p>
            <a:r>
              <a:rPr lang="pt-PT" sz="6000"/>
              <a:t>Javascript pattern</a:t>
            </a:r>
            <a:endParaRPr lang="pt-PT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1" y="4631161"/>
            <a:ext cx="5013773" cy="1559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- Cleber Carvalho CP3013324 </a:t>
            </a:r>
            <a:endParaRPr lang="pt-PT"/>
          </a:p>
          <a:p>
            <a:r>
              <a:rPr lang="pt-PT">
                <a:ea typeface="+mn-lt"/>
                <a:cs typeface="+mn-lt"/>
              </a:rPr>
              <a:t>- Ryan Corsi  CP3012514</a:t>
            </a:r>
            <a:endParaRPr lang="pt-PT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5C3CF"/>
          </a:solidFill>
          <a:ln w="38100" cap="rnd">
            <a:solidFill>
              <a:srgbClr val="65C3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React (JavaScript) – Wikipédia, a enciclopédia livre">
            <a:extLst>
              <a:ext uri="{FF2B5EF4-FFF2-40B4-BE49-F238E27FC236}">
                <a16:creationId xmlns:a16="http://schemas.microsoft.com/office/drawing/2014/main" id="{AA076859-0FD0-DE44-7497-663537995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34" y="2182428"/>
            <a:ext cx="3410977" cy="29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D6099B-9F3A-2DDC-0F8C-2AC895C673AD}"/>
              </a:ext>
            </a:extLst>
          </p:cNvPr>
          <p:cNvSpPr/>
          <p:nvPr/>
        </p:nvSpPr>
        <p:spPr>
          <a:xfrm>
            <a:off x="5142840" y="649224"/>
            <a:ext cx="6409080" cy="1946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C4 - COntexto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758F3D4-3791-987F-08B0-A48B7BFE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82" y="960501"/>
            <a:ext cx="43910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D6099B-9F3A-2DDC-0F8C-2AC895C673AD}"/>
              </a:ext>
            </a:extLst>
          </p:cNvPr>
          <p:cNvSpPr/>
          <p:nvPr/>
        </p:nvSpPr>
        <p:spPr>
          <a:xfrm>
            <a:off x="5142840" y="649224"/>
            <a:ext cx="6409080" cy="1946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C4 - Componente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7170" name="Picture 2" descr="DiagramaComponente-C4-ATT drawio (1)">
            <a:extLst>
              <a:ext uri="{FF2B5EF4-FFF2-40B4-BE49-F238E27FC236}">
                <a16:creationId xmlns:a16="http://schemas.microsoft.com/office/drawing/2014/main" id="{9387459F-A12F-DD34-1A0A-9331F5A3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048"/>
            <a:ext cx="5052139" cy="654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3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D6099B-9F3A-2DDC-0F8C-2AC895C673AD}"/>
              </a:ext>
            </a:extLst>
          </p:cNvPr>
          <p:cNvSpPr/>
          <p:nvPr/>
        </p:nvSpPr>
        <p:spPr>
          <a:xfrm>
            <a:off x="5142840" y="649224"/>
            <a:ext cx="6409080" cy="1946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C4 - CONTAINER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9218" name="Picture 2" descr="DiagramaContainer drawio (1)">
            <a:extLst>
              <a:ext uri="{FF2B5EF4-FFF2-40B4-BE49-F238E27FC236}">
                <a16:creationId xmlns:a16="http://schemas.microsoft.com/office/drawing/2014/main" id="{F3BEBAC8-2293-D954-1127-E80C7AD2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35" y="732396"/>
            <a:ext cx="1802730" cy="53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4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D6099B-9F3A-2DDC-0F8C-2AC895C673AD}"/>
              </a:ext>
            </a:extLst>
          </p:cNvPr>
          <p:cNvSpPr/>
          <p:nvPr/>
        </p:nvSpPr>
        <p:spPr>
          <a:xfrm>
            <a:off x="5142840" y="649224"/>
            <a:ext cx="6409080" cy="1946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C4 -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10242" name="Picture 2" descr="image (2)">
            <a:extLst>
              <a:ext uri="{FF2B5EF4-FFF2-40B4-BE49-F238E27FC236}">
                <a16:creationId xmlns:a16="http://schemas.microsoft.com/office/drawing/2014/main" id="{A8FA032F-A0BB-DB8F-6CBF-8B2D20E51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1" y="2320360"/>
            <a:ext cx="6890424" cy="38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4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Consumo de Memória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4BF62F-3555-CFD9-9004-FD249C0C3851}"/>
              </a:ext>
            </a:extLst>
          </p:cNvPr>
          <p:cNvSpPr/>
          <p:nvPr/>
        </p:nvSpPr>
        <p:spPr>
          <a:xfrm>
            <a:off x="4261104" y="4228192"/>
            <a:ext cx="393192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DFD6303-C09E-6E87-0C71-9B15235C1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25320"/>
              </p:ext>
            </p:extLst>
          </p:nvPr>
        </p:nvGraphicFramePr>
        <p:xfrm>
          <a:off x="4070359" y="2320360"/>
          <a:ext cx="6225921" cy="379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937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277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Resposta - LOGIN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97F4D5-0D6D-426D-6EAC-7087A93AE772}"/>
              </a:ext>
            </a:extLst>
          </p:cNvPr>
          <p:cNvSpPr/>
          <p:nvPr/>
        </p:nvSpPr>
        <p:spPr>
          <a:xfrm>
            <a:off x="4215384" y="4581746"/>
            <a:ext cx="393192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B36E2CA-1C51-4C81-7DC1-B14EEEFF3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751951"/>
              </p:ext>
            </p:extLst>
          </p:nvPr>
        </p:nvGraphicFramePr>
        <p:xfrm>
          <a:off x="4335344" y="2354409"/>
          <a:ext cx="6313605" cy="369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2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320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Resposta - CADASTRO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A9A321-4335-1465-EB8F-6352D05FEC2E}"/>
              </a:ext>
            </a:extLst>
          </p:cNvPr>
          <p:cNvSpPr/>
          <p:nvPr/>
        </p:nvSpPr>
        <p:spPr>
          <a:xfrm>
            <a:off x="5431536" y="4073652"/>
            <a:ext cx="493822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386C732-A24D-DD90-087A-A870793D1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621018"/>
              </p:ext>
            </p:extLst>
          </p:nvPr>
        </p:nvGraphicFramePr>
        <p:xfrm>
          <a:off x="4552949" y="2192464"/>
          <a:ext cx="6105525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28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383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Resposta – NOVA ATIVIDADE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722B98-0758-6C53-2CFA-D283DF0A1D48}"/>
              </a:ext>
            </a:extLst>
          </p:cNvPr>
          <p:cNvSpPr/>
          <p:nvPr/>
        </p:nvSpPr>
        <p:spPr>
          <a:xfrm>
            <a:off x="5420068" y="4344002"/>
            <a:ext cx="393192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FC1AEBA-3BE7-30E1-F516-37A333448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022860"/>
              </p:ext>
            </p:extLst>
          </p:nvPr>
        </p:nvGraphicFramePr>
        <p:xfrm>
          <a:off x="5420068" y="2516535"/>
          <a:ext cx="5609882" cy="3372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845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Resposta – ATUALIZAR ATIVIDADE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486721-5EAA-4A2F-51EA-E9AF0375F399}"/>
              </a:ext>
            </a:extLst>
          </p:cNvPr>
          <p:cNvSpPr/>
          <p:nvPr/>
        </p:nvSpPr>
        <p:spPr>
          <a:xfrm>
            <a:off x="5985863" y="4434840"/>
            <a:ext cx="393192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85A6385-B186-F884-53FA-384B111CA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299274"/>
              </p:ext>
            </p:extLst>
          </p:nvPr>
        </p:nvGraphicFramePr>
        <p:xfrm>
          <a:off x="5578557" y="2515572"/>
          <a:ext cx="5848350" cy="3374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840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Resultados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1FFC8F-9CD4-98D4-0A1D-D768D1871B1D}"/>
              </a:ext>
            </a:extLst>
          </p:cNvPr>
          <p:cNvSpPr txBox="1"/>
          <p:nvPr/>
        </p:nvSpPr>
        <p:spPr>
          <a:xfrm>
            <a:off x="765093" y="3833429"/>
            <a:ext cx="405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Resposta – EXCLUIR ATIVIDADE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B84F29-EDA4-3E8B-698F-2FC0390CA2F3}"/>
              </a:ext>
            </a:extLst>
          </p:cNvPr>
          <p:cNvSpPr/>
          <p:nvPr/>
        </p:nvSpPr>
        <p:spPr>
          <a:xfrm>
            <a:off x="6007610" y="4511441"/>
            <a:ext cx="493774" cy="722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C18F92A-E6C5-A634-D9D8-91D0779F8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10780"/>
              </p:ext>
            </p:extLst>
          </p:nvPr>
        </p:nvGraphicFramePr>
        <p:xfrm>
          <a:off x="5791200" y="2538181"/>
          <a:ext cx="5476875" cy="3329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90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16B6-9EAE-4139-A02D-F97728F6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0133D-AC9B-473B-A317-7AFA42A9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758"/>
            <a:ext cx="5608782" cy="425196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Mercado atual para sistemas WEB.</a:t>
            </a:r>
          </a:p>
          <a:p>
            <a:pPr algn="just"/>
            <a:r>
              <a:rPr lang="pt-BR" sz="2400" dirty="0"/>
              <a:t>Uso de design </a:t>
            </a:r>
            <a:r>
              <a:rPr lang="pt-BR" sz="2400" dirty="0" err="1"/>
              <a:t>patterns</a:t>
            </a:r>
            <a:r>
              <a:rPr lang="pt-BR" sz="2400" dirty="0"/>
              <a:t> com frameworks WEB.</a:t>
            </a:r>
          </a:p>
          <a:p>
            <a:pPr algn="just"/>
            <a:r>
              <a:rPr lang="pt-BR" sz="2400" dirty="0"/>
              <a:t>Pouco conteúdo que válida o uso de padrões em frameworks web.</a:t>
            </a:r>
          </a:p>
        </p:txBody>
      </p:sp>
      <p:pic>
        <p:nvPicPr>
          <p:cNvPr id="2050" name="Picture 2" descr="Michele Nasti's blog">
            <a:extLst>
              <a:ext uri="{FF2B5EF4-FFF2-40B4-BE49-F238E27FC236}">
                <a16:creationId xmlns:a16="http://schemas.microsoft.com/office/drawing/2014/main" id="{4CDED581-4D6D-789C-B62A-7E715D15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2835563"/>
            <a:ext cx="7956348" cy="21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16B6-9EAE-4139-A02D-F97728F6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0133D-AC9B-473B-A317-7AFA42A9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err="1"/>
              <a:t>React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 err="1"/>
              <a:t>Firebase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  <p:pic>
        <p:nvPicPr>
          <p:cNvPr id="4" name="Picture 2" descr="React (JavaScript) – Wikipédia, a enciclopédia livre">
            <a:extLst>
              <a:ext uri="{FF2B5EF4-FFF2-40B4-BE49-F238E27FC236}">
                <a16:creationId xmlns:a16="http://schemas.microsoft.com/office/drawing/2014/main" id="{0D50F5E6-F175-7748-45E7-8E4FB581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73" y="2682710"/>
            <a:ext cx="1310054" cy="1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330B4D8-B787-2643-B174-477507A2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4323071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16B6-9EAE-4139-A02D-F97728F6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ABE962B-C115-44AD-4827-6113DF87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Sistema de cadastro de tarefas.</a:t>
            </a:r>
          </a:p>
          <a:p>
            <a:pPr algn="just"/>
            <a:r>
              <a:rPr lang="pt-BR" sz="2400" dirty="0"/>
              <a:t>CRUD.</a:t>
            </a:r>
          </a:p>
          <a:p>
            <a:pPr algn="just"/>
            <a:r>
              <a:rPr lang="pt-BR" sz="2400" dirty="0"/>
              <a:t>Duas versões.</a:t>
            </a:r>
          </a:p>
          <a:p>
            <a:pPr algn="just"/>
            <a:r>
              <a:rPr lang="pt-BR" sz="2400" dirty="0"/>
              <a:t>Testes computacionais.</a:t>
            </a:r>
          </a:p>
        </p:txBody>
      </p:sp>
      <p:pic>
        <p:nvPicPr>
          <p:cNvPr id="3074" name="Picture 2" descr="Agenda - ícones de ferramentas e utensílios grátis">
            <a:extLst>
              <a:ext uri="{FF2B5EF4-FFF2-40B4-BE49-F238E27FC236}">
                <a16:creationId xmlns:a16="http://schemas.microsoft.com/office/drawing/2014/main" id="{EB6A13F8-13A6-2267-1AE6-6FCA27DC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80" y="2468417"/>
            <a:ext cx="3463637" cy="346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6" y="289702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600" dirty="0"/>
              <a:t>Padrão arquitetural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86" y="2660904"/>
            <a:ext cx="5160265" cy="3012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5122" name="Picture 2" descr="mvc">
            <a:extLst>
              <a:ext uri="{FF2B5EF4-FFF2-40B4-BE49-F238E27FC236}">
                <a16:creationId xmlns:a16="http://schemas.microsoft.com/office/drawing/2014/main" id="{0A0BB141-B853-9707-A545-23F13CD7E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60" y="2262941"/>
            <a:ext cx="4818888" cy="41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Padrões de projeto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C40EF-7C30-6456-CBD1-91CD89E34224}"/>
              </a:ext>
            </a:extLst>
          </p:cNvPr>
          <p:cNvSpPr/>
          <p:nvPr/>
        </p:nvSpPr>
        <p:spPr>
          <a:xfrm rot="18851027">
            <a:off x="11060361" y="1273827"/>
            <a:ext cx="928388" cy="633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40080" y="2132385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6146" name="Picture 2" descr="image (3)">
            <a:extLst>
              <a:ext uri="{FF2B5EF4-FFF2-40B4-BE49-F238E27FC236}">
                <a16:creationId xmlns:a16="http://schemas.microsoft.com/office/drawing/2014/main" id="{E67E9FD4-DFB2-C7A2-7DCD-EA594845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1" y="2070719"/>
            <a:ext cx="57816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9264A39-3591-AD14-E820-160395EE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241800" cy="4251960"/>
          </a:xfrm>
        </p:spPr>
        <p:txBody>
          <a:bodyPr/>
          <a:lstStyle/>
          <a:p>
            <a:r>
              <a:rPr lang="pt-BR" dirty="0" err="1"/>
              <a:t>Singleton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Builder</a:t>
            </a:r>
            <a:endParaRPr lang="pt-BR" dirty="0"/>
          </a:p>
        </p:txBody>
      </p:sp>
      <p:pic>
        <p:nvPicPr>
          <p:cNvPr id="6148" name="Picture 4" descr="image (5)">
            <a:extLst>
              <a:ext uri="{FF2B5EF4-FFF2-40B4-BE49-F238E27FC236}">
                <a16:creationId xmlns:a16="http://schemas.microsoft.com/office/drawing/2014/main" id="{FFDB8450-8D4B-FF52-0662-59BE9B21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4881877"/>
            <a:ext cx="2287299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Padrões de projeto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C40EF-7C30-6456-CBD1-91CD89E34224}"/>
              </a:ext>
            </a:extLst>
          </p:cNvPr>
          <p:cNvSpPr/>
          <p:nvPr/>
        </p:nvSpPr>
        <p:spPr>
          <a:xfrm rot="18851027">
            <a:off x="11060361" y="1273827"/>
            <a:ext cx="928388" cy="633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40080" y="2132385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9264A39-3591-AD14-E820-160395EE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241800" cy="4251960"/>
          </a:xfrm>
        </p:spPr>
        <p:txBody>
          <a:bodyPr/>
          <a:lstStyle/>
          <a:p>
            <a:r>
              <a:rPr lang="pt-BR" dirty="0" err="1"/>
              <a:t>Singleton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A7DC83-AE93-D1E3-9585-0AAF125E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706" y="2503624"/>
            <a:ext cx="5080588" cy="3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Padrões de projeto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C40EF-7C30-6456-CBD1-91CD89E34224}"/>
              </a:ext>
            </a:extLst>
          </p:cNvPr>
          <p:cNvSpPr/>
          <p:nvPr/>
        </p:nvSpPr>
        <p:spPr>
          <a:xfrm rot="18851027">
            <a:off x="11060361" y="1273827"/>
            <a:ext cx="928388" cy="633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40080" y="2132385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9264A39-3591-AD14-E820-160395EE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241800" cy="4251960"/>
          </a:xfrm>
        </p:spPr>
        <p:txBody>
          <a:bodyPr/>
          <a:lstStyle/>
          <a:p>
            <a:r>
              <a:rPr lang="pt-BR" dirty="0" err="1"/>
              <a:t>Builder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06D616-4F66-E3C0-52A2-D90A0A85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94" y="2431213"/>
            <a:ext cx="5053102" cy="36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3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/>
          </a:bodyPr>
          <a:lstStyle/>
          <a:p>
            <a:r>
              <a:rPr lang="pt-PT" sz="6600" dirty="0"/>
              <a:t>dao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5279FD0-2C92-43EE-9599-53BF5CBB670A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516026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11F1C92-0454-34CA-061B-8D39526D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06621"/>
            <a:ext cx="52578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61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129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The Hand Bold</vt:lpstr>
      <vt:lpstr>The Serif Hand Black</vt:lpstr>
      <vt:lpstr>SketchyVTI</vt:lpstr>
      <vt:lpstr>Javascript pattern</vt:lpstr>
      <vt:lpstr>problema</vt:lpstr>
      <vt:lpstr>Ferramentas utilizadas</vt:lpstr>
      <vt:lpstr>solução</vt:lpstr>
      <vt:lpstr>Padrão arquitetural</vt:lpstr>
      <vt:lpstr>Padrões de projeto </vt:lpstr>
      <vt:lpstr>Padrões de projeto </vt:lpstr>
      <vt:lpstr>Padrões de projeto </vt:lpstr>
      <vt:lpstr>dao </vt:lpstr>
      <vt:lpstr>C4 - COntexto</vt:lpstr>
      <vt:lpstr>C4 - Componente</vt:lpstr>
      <vt:lpstr>C4 - CONTAINER</vt:lpstr>
      <vt:lpstr>C4 - código</vt:lpstr>
      <vt:lpstr>Resultados </vt:lpstr>
      <vt:lpstr>Resultados </vt:lpstr>
      <vt:lpstr>Resultados </vt:lpstr>
      <vt:lpstr>Resultados </vt:lpstr>
      <vt:lpstr>Resultados </vt:lpstr>
      <vt:lpstr>Resultados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Cleber Pablo</dc:creator>
  <cp:lastModifiedBy>Eu Eu</cp:lastModifiedBy>
  <cp:revision>231</cp:revision>
  <dcterms:created xsi:type="dcterms:W3CDTF">2022-04-06T00:22:55Z</dcterms:created>
  <dcterms:modified xsi:type="dcterms:W3CDTF">2022-11-27T18:48:55Z</dcterms:modified>
</cp:coreProperties>
</file>