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Proxima Nova"/>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da458a36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da458a36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da458a36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da458a36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da458a36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da458a36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da458a36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da458a36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data is within the first 6 months of the year 2020.</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e5908748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e5908748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e59087482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e59087482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e6bc5ebd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e6bc5ebd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e5908748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e5908748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Tracked Blinding Lights by The Weeknd from January of 2020 to mid-February 2021</a:t>
            </a:r>
            <a:endParaRPr/>
          </a:p>
          <a:p>
            <a:pPr indent="-298450" lvl="0" marL="457200" rtl="0" algn="l">
              <a:spcBef>
                <a:spcPts val="0"/>
              </a:spcBef>
              <a:spcAft>
                <a:spcPts val="0"/>
              </a:spcAft>
              <a:buSzPts val="1100"/>
              <a:buAutoNum type="arabicPeriod"/>
            </a:pPr>
            <a:r>
              <a:rPr lang="en"/>
              <a:t>Highlighted 3 Key events related to the song</a:t>
            </a:r>
            <a:endParaRPr/>
          </a:p>
          <a:p>
            <a:pPr indent="-298450" lvl="0" marL="457200" rtl="0" algn="l">
              <a:spcBef>
                <a:spcPts val="0"/>
              </a:spcBef>
              <a:spcAft>
                <a:spcPts val="0"/>
              </a:spcAft>
              <a:buSzPts val="1100"/>
              <a:buAutoNum type="arabicPeriod"/>
            </a:pPr>
            <a:r>
              <a:rPr lang="en"/>
              <a:t>The song reaches its peak chart position (1st)  when the Album officially releases</a:t>
            </a:r>
            <a:endParaRPr/>
          </a:p>
          <a:p>
            <a:pPr indent="-298450" lvl="0" marL="457200" rtl="0" algn="l">
              <a:spcBef>
                <a:spcPts val="0"/>
              </a:spcBef>
              <a:spcAft>
                <a:spcPts val="0"/>
              </a:spcAft>
              <a:buSzPts val="1100"/>
              <a:buAutoNum type="arabicPeriod"/>
            </a:pPr>
            <a:r>
              <a:rPr lang="en"/>
              <a:t>The Weeknd performed at the American Music Awards on November 22nd, 2020 and shortly after the song’s chart position drops drastically from 24th to 61st. This is most likely due to an increase in Holiday Music streaming in December.</a:t>
            </a:r>
            <a:endParaRPr/>
          </a:p>
          <a:p>
            <a:pPr indent="-298450" lvl="0" marL="457200" rtl="0" algn="l">
              <a:spcBef>
                <a:spcPts val="0"/>
              </a:spcBef>
              <a:spcAft>
                <a:spcPts val="0"/>
              </a:spcAft>
              <a:buSzPts val="1100"/>
              <a:buAutoNum type="arabicPeriod"/>
            </a:pPr>
            <a:r>
              <a:rPr lang="en"/>
              <a:t>Leading up to The Weeknd’s Super Bowl LV Halftime performance, the song’s position continues to increase and the days after the Super Bowl performance, the song reaches 4th on the top 200 chart</a:t>
            </a:r>
            <a:endParaRPr/>
          </a:p>
          <a:p>
            <a:pPr indent="-298450" lvl="0" marL="457200" rtl="0" algn="l">
              <a:spcBef>
                <a:spcPts val="0"/>
              </a:spcBef>
              <a:spcAft>
                <a:spcPts val="0"/>
              </a:spcAft>
              <a:buSzPts val="1100"/>
              <a:buAutoNum type="arabicPeriod"/>
            </a:pPr>
            <a:r>
              <a:rPr lang="en">
                <a:solidFill>
                  <a:schemeClr val="dk1"/>
                </a:solidFill>
              </a:rPr>
              <a:t>There is no clear effect on the ranking of the song caused by the pandemic.</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e5908748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be5908748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During the week of March 20th when  the Weeknd’s album, After Hours was released, his hit song ‘Blinding Lights’ reaches a peak in total streams in that particular week of 13,245,312 streams.</a:t>
            </a:r>
            <a:endParaRPr/>
          </a:p>
          <a:p>
            <a:pPr indent="-298450" lvl="0" marL="457200" rtl="0" algn="l">
              <a:spcBef>
                <a:spcPts val="0"/>
              </a:spcBef>
              <a:spcAft>
                <a:spcPts val="0"/>
              </a:spcAft>
              <a:buSzPts val="1100"/>
              <a:buAutoNum type="arabicPeriod"/>
            </a:pPr>
            <a:r>
              <a:rPr lang="en"/>
              <a:t>The song trends downward following the release of his album and sees consistent speaks leading up to his live performances at major events including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ea4386a0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bea4386a0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ea438669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ea438669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ea4386a0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bea4386a0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ea438669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ea438669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ea438669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ea438669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e59087482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e59087482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 Moving this slide to prior to the Music analysis section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ea438669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ea438669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da458a3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da458a3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da458a36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da458a36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da458a36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da458a36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da458a36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da458a36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e59087482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e59087482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e6bc5eb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e6bc5eb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Asked ourselves how certain audio features like danceability, loudinses and others changed over the 2019 -2020 period so we needed to see what audio features were highly correlated.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22925"/>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Spotify</a:t>
            </a:r>
            <a:endParaRPr/>
          </a:p>
          <a:p>
            <a:pPr indent="0" lvl="0" marL="0" rtl="0" algn="l">
              <a:spcBef>
                <a:spcPts val="0"/>
              </a:spcBef>
              <a:spcAft>
                <a:spcPts val="0"/>
              </a:spcAft>
              <a:buNone/>
            </a:pPr>
            <a:r>
              <a:rPr lang="en"/>
              <a:t>Top 200 </a:t>
            </a:r>
            <a:endParaRPr/>
          </a:p>
        </p:txBody>
      </p:sp>
      <p:sp>
        <p:nvSpPr>
          <p:cNvPr id="60" name="Google Shape;60;p13"/>
          <p:cNvSpPr txBox="1"/>
          <p:nvPr>
            <p:ph idx="1" type="subTitle"/>
          </p:nvPr>
        </p:nvSpPr>
        <p:spPr>
          <a:xfrm>
            <a:off x="510450" y="3182341"/>
            <a:ext cx="8123100" cy="145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91"/>
              <a:t>Team Viper      </a:t>
            </a:r>
            <a:r>
              <a:rPr lang="en"/>
              <a:t>Francisco Zuluaga       John Eagan</a:t>
            </a:r>
            <a:endParaRPr/>
          </a:p>
          <a:p>
            <a:pPr indent="0" lvl="0" marL="0" rtl="0" algn="l">
              <a:spcBef>
                <a:spcPts val="0"/>
              </a:spcBef>
              <a:spcAft>
                <a:spcPts val="0"/>
              </a:spcAft>
              <a:buNone/>
            </a:pPr>
            <a:r>
              <a:rPr lang="en"/>
              <a:t>Kelvyn Guzman        Rob Matelyan               Ryan Sabon</a:t>
            </a:r>
            <a:endParaRPr/>
          </a:p>
        </p:txBody>
      </p:sp>
      <p:pic>
        <p:nvPicPr>
          <p:cNvPr id="61" name="Google Shape;61;p13"/>
          <p:cNvPicPr preferRelativeResize="0"/>
          <p:nvPr/>
        </p:nvPicPr>
        <p:blipFill>
          <a:blip r:embed="rId3">
            <a:alphaModFix/>
          </a:blip>
          <a:stretch>
            <a:fillRect/>
          </a:stretch>
        </p:blipFill>
        <p:spPr>
          <a:xfrm>
            <a:off x="8057000" y="212301"/>
            <a:ext cx="775303" cy="2327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between Spotify music features</a:t>
            </a:r>
            <a:endParaRPr/>
          </a:p>
        </p:txBody>
      </p:sp>
      <p:sp>
        <p:nvSpPr>
          <p:cNvPr id="124" name="Google Shape;124;p22"/>
          <p:cNvSpPr txBox="1"/>
          <p:nvPr>
            <p:ph idx="1" type="body"/>
          </p:nvPr>
        </p:nvSpPr>
        <p:spPr>
          <a:xfrm>
            <a:off x="5147100" y="1056625"/>
            <a:ext cx="3685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Danceability and energy are highly correlated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Other music features are not </a:t>
            </a:r>
            <a:r>
              <a:rPr lang="en"/>
              <a:t>statistically</a:t>
            </a:r>
            <a:r>
              <a:rPr lang="en"/>
              <a:t> significant</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Energy and speechiness are negatively correlated</a:t>
            </a:r>
            <a:endParaRPr/>
          </a:p>
        </p:txBody>
      </p:sp>
      <p:pic>
        <p:nvPicPr>
          <p:cNvPr id="125" name="Google Shape;125;p22"/>
          <p:cNvPicPr preferRelativeResize="0"/>
          <p:nvPr/>
        </p:nvPicPr>
        <p:blipFill>
          <a:blip r:embed="rId3">
            <a:alphaModFix/>
          </a:blip>
          <a:stretch>
            <a:fillRect/>
          </a:stretch>
        </p:blipFill>
        <p:spPr>
          <a:xfrm>
            <a:off x="378649" y="1056625"/>
            <a:ext cx="4495263" cy="3416400"/>
          </a:xfrm>
          <a:prstGeom prst="rect">
            <a:avLst/>
          </a:prstGeom>
          <a:noFill/>
          <a:ln>
            <a:noFill/>
          </a:ln>
        </p:spPr>
      </p:pic>
      <p:pic>
        <p:nvPicPr>
          <p:cNvPr id="126" name="Google Shape;126;p22"/>
          <p:cNvPicPr preferRelativeResize="0"/>
          <p:nvPr/>
        </p:nvPicPr>
        <p:blipFill>
          <a:blip r:embed="rId4">
            <a:alphaModFix/>
          </a:blip>
          <a:stretch>
            <a:fillRect/>
          </a:stretch>
        </p:blipFill>
        <p:spPr>
          <a:xfrm>
            <a:off x="8057000" y="212301"/>
            <a:ext cx="775303" cy="232726"/>
          </a:xfrm>
          <a:prstGeom prst="rect">
            <a:avLst/>
          </a:prstGeom>
          <a:noFill/>
          <a:ln>
            <a:noFill/>
          </a:ln>
        </p:spPr>
      </p:pic>
      <p:sp>
        <p:nvSpPr>
          <p:cNvPr id="127" name="Google Shape;127;p22"/>
          <p:cNvSpPr txBox="1"/>
          <p:nvPr/>
        </p:nvSpPr>
        <p:spPr>
          <a:xfrm>
            <a:off x="8032025" y="4661325"/>
            <a:ext cx="978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999999"/>
                </a:solidFill>
                <a:latin typeface="Proxima Nova"/>
                <a:ea typeface="Proxima Nova"/>
                <a:cs typeface="Proxima Nova"/>
                <a:sym typeface="Proxima Nova"/>
              </a:rPr>
              <a:t>Presenter: John</a:t>
            </a:r>
            <a:endParaRPr sz="700">
              <a:solidFill>
                <a:srgbClr val="999999"/>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2463"/>
            <a:ext cx="8520600" cy="57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120"/>
              <a:t>Correlation between Energy and Danceability (2019 vs. 2020)</a:t>
            </a:r>
            <a:endParaRPr sz="2120"/>
          </a:p>
        </p:txBody>
      </p:sp>
      <p:pic>
        <p:nvPicPr>
          <p:cNvPr id="133" name="Google Shape;133;p23"/>
          <p:cNvPicPr preferRelativeResize="0"/>
          <p:nvPr/>
        </p:nvPicPr>
        <p:blipFill>
          <a:blip r:embed="rId3">
            <a:alphaModFix/>
          </a:blip>
          <a:stretch>
            <a:fillRect/>
          </a:stretch>
        </p:blipFill>
        <p:spPr>
          <a:xfrm>
            <a:off x="311700" y="1152475"/>
            <a:ext cx="3416400" cy="3416400"/>
          </a:xfrm>
          <a:prstGeom prst="rect">
            <a:avLst/>
          </a:prstGeom>
          <a:noFill/>
          <a:ln>
            <a:noFill/>
          </a:ln>
        </p:spPr>
      </p:pic>
      <p:pic>
        <p:nvPicPr>
          <p:cNvPr id="134" name="Google Shape;134;p23"/>
          <p:cNvPicPr preferRelativeResize="0"/>
          <p:nvPr/>
        </p:nvPicPr>
        <p:blipFill>
          <a:blip r:embed="rId4">
            <a:alphaModFix/>
          </a:blip>
          <a:stretch>
            <a:fillRect/>
          </a:stretch>
        </p:blipFill>
        <p:spPr>
          <a:xfrm>
            <a:off x="4459400" y="1152475"/>
            <a:ext cx="3416400" cy="3416400"/>
          </a:xfrm>
          <a:prstGeom prst="rect">
            <a:avLst/>
          </a:prstGeom>
          <a:noFill/>
          <a:ln>
            <a:noFill/>
          </a:ln>
        </p:spPr>
      </p:pic>
      <p:pic>
        <p:nvPicPr>
          <p:cNvPr id="135" name="Google Shape;135;p23"/>
          <p:cNvPicPr preferRelativeResize="0"/>
          <p:nvPr/>
        </p:nvPicPr>
        <p:blipFill>
          <a:blip r:embed="rId5">
            <a:alphaModFix/>
          </a:blip>
          <a:stretch>
            <a:fillRect/>
          </a:stretch>
        </p:blipFill>
        <p:spPr>
          <a:xfrm>
            <a:off x="8057000" y="212301"/>
            <a:ext cx="775303" cy="232726"/>
          </a:xfrm>
          <a:prstGeom prst="rect">
            <a:avLst/>
          </a:prstGeom>
          <a:noFill/>
          <a:ln>
            <a:noFill/>
          </a:ln>
        </p:spPr>
      </p:pic>
      <p:sp>
        <p:nvSpPr>
          <p:cNvPr id="136" name="Google Shape;136;p23"/>
          <p:cNvSpPr txBox="1"/>
          <p:nvPr/>
        </p:nvSpPr>
        <p:spPr>
          <a:xfrm>
            <a:off x="8032025" y="4661325"/>
            <a:ext cx="978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999999"/>
                </a:solidFill>
                <a:latin typeface="Proxima Nova"/>
                <a:ea typeface="Proxima Nova"/>
                <a:cs typeface="Proxima Nova"/>
                <a:sym typeface="Proxima Nova"/>
              </a:rPr>
              <a:t>Presenter: John</a:t>
            </a:r>
            <a:endParaRPr sz="700">
              <a:solidFill>
                <a:srgbClr val="999999"/>
              </a:solidFill>
              <a:latin typeface="Proxima Nova"/>
              <a:ea typeface="Proxima Nova"/>
              <a:cs typeface="Proxima Nova"/>
              <a:sym typeface="Proxima Nova"/>
            </a:endParaRPr>
          </a:p>
        </p:txBody>
      </p:sp>
      <p:sp>
        <p:nvSpPr>
          <p:cNvPr id="137" name="Google Shape;137;p23"/>
          <p:cNvSpPr txBox="1"/>
          <p:nvPr/>
        </p:nvSpPr>
        <p:spPr>
          <a:xfrm>
            <a:off x="1651750" y="4607475"/>
            <a:ext cx="116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2019</a:t>
            </a:r>
            <a:endParaRPr>
              <a:latin typeface="Proxima Nova"/>
              <a:ea typeface="Proxima Nova"/>
              <a:cs typeface="Proxima Nova"/>
              <a:sym typeface="Proxima Nova"/>
            </a:endParaRPr>
          </a:p>
        </p:txBody>
      </p:sp>
      <p:sp>
        <p:nvSpPr>
          <p:cNvPr id="138" name="Google Shape;138;p23"/>
          <p:cNvSpPr txBox="1"/>
          <p:nvPr/>
        </p:nvSpPr>
        <p:spPr>
          <a:xfrm>
            <a:off x="5756350" y="45688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2020</a:t>
            </a:r>
            <a:endParaRPr>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436325" y="42313"/>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500">
                <a:solidFill>
                  <a:srgbClr val="000000"/>
                </a:solidFill>
              </a:rPr>
              <a:t>Audio Analysis in USA, Sweden and Italy</a:t>
            </a:r>
            <a:endParaRPr sz="2500"/>
          </a:p>
        </p:txBody>
      </p:sp>
      <p:sp>
        <p:nvSpPr>
          <p:cNvPr id="144" name="Google Shape;14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0000"/>
              </a:lnSpc>
              <a:spcBef>
                <a:spcPts val="1000"/>
              </a:spcBef>
              <a:spcAft>
                <a:spcPts val="0"/>
              </a:spcAft>
              <a:buNone/>
            </a:pPr>
            <a:r>
              <a:rPr b="1" lang="en" sz="2000">
                <a:solidFill>
                  <a:srgbClr val="000000"/>
                </a:solidFill>
              </a:rPr>
              <a:t>Valence: </a:t>
            </a:r>
            <a:r>
              <a:rPr lang="en" sz="1400">
                <a:solidFill>
                  <a:srgbClr val="000000"/>
                </a:solidFill>
              </a:rPr>
              <a:t>A measure from 0.0 to 1.0 describing the musical positiveness conveyed by a track. Tracks with high valence sound more positive (e.g. happy, cheerful, euphoric), while tracks with low valence sound more negative(e.g. sad, depressed, angry).</a:t>
            </a:r>
            <a:endParaRPr sz="1400">
              <a:solidFill>
                <a:srgbClr val="000000"/>
              </a:solidFill>
            </a:endParaRPr>
          </a:p>
          <a:p>
            <a:pPr indent="-311150" lvl="0" marL="457200" rtl="0" algn="l">
              <a:lnSpc>
                <a:spcPct val="150000"/>
              </a:lnSpc>
              <a:spcBef>
                <a:spcPts val="1000"/>
              </a:spcBef>
              <a:spcAft>
                <a:spcPts val="0"/>
              </a:spcAft>
              <a:buClr>
                <a:srgbClr val="000000"/>
              </a:buClr>
              <a:buSzPts val="1300"/>
              <a:buChar char="➢"/>
            </a:pPr>
            <a:r>
              <a:rPr lang="en" sz="1300">
                <a:solidFill>
                  <a:srgbClr val="000000"/>
                </a:solidFill>
              </a:rPr>
              <a:t>Acousticness</a:t>
            </a:r>
            <a:endParaRPr sz="1300">
              <a:solidFill>
                <a:srgbClr val="000000"/>
              </a:solidFill>
            </a:endParaRPr>
          </a:p>
          <a:p>
            <a:pPr indent="-311150" lvl="0" marL="457200" rtl="0" algn="l">
              <a:lnSpc>
                <a:spcPct val="150000"/>
              </a:lnSpc>
              <a:spcBef>
                <a:spcPts val="0"/>
              </a:spcBef>
              <a:spcAft>
                <a:spcPts val="0"/>
              </a:spcAft>
              <a:buClr>
                <a:srgbClr val="000000"/>
              </a:buClr>
              <a:buSzPts val="1300"/>
              <a:buChar char="➢"/>
            </a:pPr>
            <a:r>
              <a:rPr lang="en" sz="1300">
                <a:solidFill>
                  <a:srgbClr val="000000"/>
                </a:solidFill>
              </a:rPr>
              <a:t>Danceability</a:t>
            </a:r>
            <a:endParaRPr sz="1300">
              <a:solidFill>
                <a:srgbClr val="000000"/>
              </a:solidFill>
            </a:endParaRPr>
          </a:p>
          <a:p>
            <a:pPr indent="-311150" lvl="0" marL="457200" rtl="0" algn="l">
              <a:lnSpc>
                <a:spcPct val="150000"/>
              </a:lnSpc>
              <a:spcBef>
                <a:spcPts val="0"/>
              </a:spcBef>
              <a:spcAft>
                <a:spcPts val="0"/>
              </a:spcAft>
              <a:buClr>
                <a:srgbClr val="000000"/>
              </a:buClr>
              <a:buSzPts val="1300"/>
              <a:buChar char="➢"/>
            </a:pPr>
            <a:r>
              <a:rPr lang="en" sz="1300">
                <a:solidFill>
                  <a:srgbClr val="000000"/>
                </a:solidFill>
              </a:rPr>
              <a:t>Energy</a:t>
            </a:r>
            <a:endParaRPr sz="1300">
              <a:solidFill>
                <a:srgbClr val="000000"/>
              </a:solidFill>
            </a:endParaRPr>
          </a:p>
          <a:p>
            <a:pPr indent="-311150" lvl="0" marL="457200" rtl="0" algn="l">
              <a:lnSpc>
                <a:spcPct val="150000"/>
              </a:lnSpc>
              <a:spcBef>
                <a:spcPts val="0"/>
              </a:spcBef>
              <a:spcAft>
                <a:spcPts val="0"/>
              </a:spcAft>
              <a:buClr>
                <a:srgbClr val="000000"/>
              </a:buClr>
              <a:buSzPts val="1300"/>
              <a:buChar char="➢"/>
            </a:pPr>
            <a:r>
              <a:rPr lang="en" sz="1300">
                <a:solidFill>
                  <a:srgbClr val="000000"/>
                </a:solidFill>
              </a:rPr>
              <a:t>Instrumentalness</a:t>
            </a:r>
            <a:endParaRPr sz="1300">
              <a:solidFill>
                <a:srgbClr val="000000"/>
              </a:solidFill>
            </a:endParaRPr>
          </a:p>
          <a:p>
            <a:pPr indent="-311150" lvl="0" marL="457200" rtl="0" algn="l">
              <a:lnSpc>
                <a:spcPct val="150000"/>
              </a:lnSpc>
              <a:spcBef>
                <a:spcPts val="0"/>
              </a:spcBef>
              <a:spcAft>
                <a:spcPts val="0"/>
              </a:spcAft>
              <a:buClr>
                <a:srgbClr val="000000"/>
              </a:buClr>
              <a:buSzPts val="1300"/>
              <a:buChar char="➢"/>
            </a:pPr>
            <a:r>
              <a:rPr lang="en" sz="1300">
                <a:solidFill>
                  <a:srgbClr val="000000"/>
                </a:solidFill>
              </a:rPr>
              <a:t>Liveness</a:t>
            </a:r>
            <a:endParaRPr sz="1300">
              <a:solidFill>
                <a:srgbClr val="000000"/>
              </a:solidFill>
            </a:endParaRPr>
          </a:p>
          <a:p>
            <a:pPr indent="-311150" lvl="0" marL="457200" rtl="0" algn="l">
              <a:lnSpc>
                <a:spcPct val="150000"/>
              </a:lnSpc>
              <a:spcBef>
                <a:spcPts val="0"/>
              </a:spcBef>
              <a:spcAft>
                <a:spcPts val="0"/>
              </a:spcAft>
              <a:buClr>
                <a:srgbClr val="000000"/>
              </a:buClr>
              <a:buSzPts val="1300"/>
              <a:buChar char="➢"/>
            </a:pPr>
            <a:r>
              <a:rPr lang="en" sz="1300">
                <a:solidFill>
                  <a:srgbClr val="000000"/>
                </a:solidFill>
              </a:rPr>
              <a:t>Speechiness</a:t>
            </a:r>
            <a:endParaRPr sz="1300">
              <a:solidFill>
                <a:srgbClr val="000000"/>
              </a:solidFill>
            </a:endParaRPr>
          </a:p>
          <a:p>
            <a:pPr indent="0" lvl="0" marL="0" rtl="0" algn="l">
              <a:spcBef>
                <a:spcPts val="0"/>
              </a:spcBef>
              <a:spcAft>
                <a:spcPts val="1200"/>
              </a:spcAft>
              <a:buNone/>
            </a:pPr>
            <a:r>
              <a:t/>
            </a:r>
            <a:endParaRPr/>
          </a:p>
        </p:txBody>
      </p:sp>
      <p:pic>
        <p:nvPicPr>
          <p:cNvPr id="145" name="Google Shape;145;p24"/>
          <p:cNvPicPr preferRelativeResize="0"/>
          <p:nvPr/>
        </p:nvPicPr>
        <p:blipFill>
          <a:blip r:embed="rId3">
            <a:alphaModFix/>
          </a:blip>
          <a:stretch>
            <a:fillRect/>
          </a:stretch>
        </p:blipFill>
        <p:spPr>
          <a:xfrm>
            <a:off x="8057000" y="212301"/>
            <a:ext cx="775303" cy="232726"/>
          </a:xfrm>
          <a:prstGeom prst="rect">
            <a:avLst/>
          </a:prstGeom>
          <a:noFill/>
          <a:ln>
            <a:noFill/>
          </a:ln>
        </p:spPr>
      </p:pic>
      <p:pic>
        <p:nvPicPr>
          <p:cNvPr id="146" name="Google Shape;146;p24"/>
          <p:cNvPicPr preferRelativeResize="0"/>
          <p:nvPr/>
        </p:nvPicPr>
        <p:blipFill rotWithShape="1">
          <a:blip r:embed="rId4">
            <a:alphaModFix/>
          </a:blip>
          <a:srcRect b="24749" l="0" r="0" t="51856"/>
          <a:stretch/>
        </p:blipFill>
        <p:spPr>
          <a:xfrm>
            <a:off x="2451975" y="2893200"/>
            <a:ext cx="5939325" cy="857100"/>
          </a:xfrm>
          <a:prstGeom prst="rect">
            <a:avLst/>
          </a:prstGeom>
          <a:noFill/>
          <a:ln>
            <a:noFill/>
          </a:ln>
        </p:spPr>
      </p:pic>
      <p:sp>
        <p:nvSpPr>
          <p:cNvPr id="147" name="Google Shape;147;p24"/>
          <p:cNvSpPr txBox="1"/>
          <p:nvPr/>
        </p:nvSpPr>
        <p:spPr>
          <a:xfrm>
            <a:off x="8032025" y="4661325"/>
            <a:ext cx="978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999999"/>
                </a:solidFill>
                <a:latin typeface="Proxima Nova"/>
                <a:ea typeface="Proxima Nova"/>
                <a:cs typeface="Proxima Nova"/>
                <a:sym typeface="Proxima Nova"/>
              </a:rPr>
              <a:t>Presenter: Kelvyn</a:t>
            </a:r>
            <a:endParaRPr sz="700">
              <a:solidFill>
                <a:srgbClr val="999999"/>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255075" y="-10080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500">
                <a:solidFill>
                  <a:srgbClr val="000000"/>
                </a:solidFill>
              </a:rPr>
              <a:t>Music Mood 2020 (Sweden, Italy &amp; USA)</a:t>
            </a:r>
            <a:endParaRPr sz="2500">
              <a:solidFill>
                <a:srgbClr val="000000"/>
              </a:solidFill>
            </a:endParaRPr>
          </a:p>
          <a:p>
            <a:pPr indent="0" lvl="0" marL="0" rtl="0" algn="l">
              <a:spcBef>
                <a:spcPts val="0"/>
              </a:spcBef>
              <a:spcAft>
                <a:spcPts val="0"/>
              </a:spcAft>
              <a:buNone/>
            </a:pPr>
            <a:r>
              <a:t/>
            </a:r>
            <a:endParaRPr sz="2500"/>
          </a:p>
        </p:txBody>
      </p:sp>
      <p:pic>
        <p:nvPicPr>
          <p:cNvPr id="153" name="Google Shape;153;p25"/>
          <p:cNvPicPr preferRelativeResize="0"/>
          <p:nvPr/>
        </p:nvPicPr>
        <p:blipFill>
          <a:blip r:embed="rId3">
            <a:alphaModFix/>
          </a:blip>
          <a:stretch>
            <a:fillRect/>
          </a:stretch>
        </p:blipFill>
        <p:spPr>
          <a:xfrm>
            <a:off x="1968974" y="413675"/>
            <a:ext cx="5009299" cy="4599374"/>
          </a:xfrm>
          <a:prstGeom prst="rect">
            <a:avLst/>
          </a:prstGeom>
          <a:noFill/>
          <a:ln>
            <a:noFill/>
          </a:ln>
        </p:spPr>
      </p:pic>
      <p:pic>
        <p:nvPicPr>
          <p:cNvPr id="154" name="Google Shape;154;p25"/>
          <p:cNvPicPr preferRelativeResize="0"/>
          <p:nvPr/>
        </p:nvPicPr>
        <p:blipFill>
          <a:blip r:embed="rId4">
            <a:alphaModFix/>
          </a:blip>
          <a:stretch>
            <a:fillRect/>
          </a:stretch>
        </p:blipFill>
        <p:spPr>
          <a:xfrm>
            <a:off x="8057000" y="212301"/>
            <a:ext cx="775303" cy="232726"/>
          </a:xfrm>
          <a:prstGeom prst="rect">
            <a:avLst/>
          </a:prstGeom>
          <a:noFill/>
          <a:ln>
            <a:noFill/>
          </a:ln>
        </p:spPr>
      </p:pic>
      <p:sp>
        <p:nvSpPr>
          <p:cNvPr id="155" name="Google Shape;155;p25"/>
          <p:cNvSpPr txBox="1"/>
          <p:nvPr/>
        </p:nvSpPr>
        <p:spPr>
          <a:xfrm>
            <a:off x="8032025" y="4661325"/>
            <a:ext cx="978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999999"/>
                </a:solidFill>
                <a:latin typeface="Proxima Nova"/>
                <a:ea typeface="Proxima Nova"/>
                <a:cs typeface="Proxima Nova"/>
                <a:sym typeface="Proxima Nova"/>
              </a:rPr>
              <a:t>Presenter: Kelvyn</a:t>
            </a:r>
            <a:endParaRPr sz="700">
              <a:solidFill>
                <a:srgbClr val="999999"/>
              </a:solidFill>
              <a:latin typeface="Proxima Nova"/>
              <a:ea typeface="Proxima Nova"/>
              <a:cs typeface="Proxima Nova"/>
              <a:sym typeface="Proxima Nova"/>
            </a:endParaRPr>
          </a:p>
        </p:txBody>
      </p:sp>
      <p:sp>
        <p:nvSpPr>
          <p:cNvPr id="156" name="Google Shape;156;p25"/>
          <p:cNvSpPr/>
          <p:nvPr/>
        </p:nvSpPr>
        <p:spPr>
          <a:xfrm>
            <a:off x="175425" y="4840950"/>
            <a:ext cx="421384" cy="88740"/>
          </a:xfrm>
          <a:prstGeom prst="rect">
            <a:avLst/>
          </a:prstGeom>
        </p:spPr>
        <p:txBody>
          <a:bodyPr>
            <a:prstTxWarp prst="textPlain"/>
          </a:bodyPr>
          <a:lstStyle/>
          <a:p>
            <a:pPr lvl="0" algn="ctr"/>
            <a:r>
              <a:rPr b="0" i="0">
                <a:ln>
                  <a:noFill/>
                </a:ln>
                <a:solidFill>
                  <a:srgbClr val="A64D79"/>
                </a:solidFill>
                <a:latin typeface="Arial"/>
              </a:rPr>
              <a:t>Radar Plot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175425" y="42313"/>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500">
                <a:solidFill>
                  <a:srgbClr val="000000"/>
                </a:solidFill>
              </a:rPr>
              <a:t>Density Plot per Month for Sweden, Italy &amp; USA</a:t>
            </a:r>
            <a:endParaRPr sz="2500">
              <a:solidFill>
                <a:srgbClr val="000000"/>
              </a:solidFill>
            </a:endParaRPr>
          </a:p>
          <a:p>
            <a:pPr indent="0" lvl="0" marL="0" rtl="0" algn="ctr">
              <a:spcBef>
                <a:spcPts val="0"/>
              </a:spcBef>
              <a:spcAft>
                <a:spcPts val="0"/>
              </a:spcAft>
              <a:buNone/>
            </a:pPr>
            <a:r>
              <a:t/>
            </a:r>
            <a:endParaRPr sz="2500"/>
          </a:p>
        </p:txBody>
      </p:sp>
      <p:pic>
        <p:nvPicPr>
          <p:cNvPr id="162" name="Google Shape;162;p26"/>
          <p:cNvPicPr preferRelativeResize="0"/>
          <p:nvPr/>
        </p:nvPicPr>
        <p:blipFill>
          <a:blip r:embed="rId3">
            <a:alphaModFix/>
          </a:blip>
          <a:stretch>
            <a:fillRect/>
          </a:stretch>
        </p:blipFill>
        <p:spPr>
          <a:xfrm>
            <a:off x="8057000" y="212301"/>
            <a:ext cx="775303" cy="232726"/>
          </a:xfrm>
          <a:prstGeom prst="rect">
            <a:avLst/>
          </a:prstGeom>
          <a:noFill/>
          <a:ln>
            <a:noFill/>
          </a:ln>
        </p:spPr>
      </p:pic>
      <p:pic>
        <p:nvPicPr>
          <p:cNvPr id="163" name="Google Shape;163;p26"/>
          <p:cNvPicPr preferRelativeResize="0"/>
          <p:nvPr/>
        </p:nvPicPr>
        <p:blipFill>
          <a:blip r:embed="rId4">
            <a:alphaModFix/>
          </a:blip>
          <a:stretch>
            <a:fillRect/>
          </a:stretch>
        </p:blipFill>
        <p:spPr>
          <a:xfrm>
            <a:off x="311700" y="1037750"/>
            <a:ext cx="3196351" cy="2020926"/>
          </a:xfrm>
          <a:prstGeom prst="rect">
            <a:avLst/>
          </a:prstGeom>
          <a:noFill/>
          <a:ln>
            <a:noFill/>
          </a:ln>
        </p:spPr>
      </p:pic>
      <p:pic>
        <p:nvPicPr>
          <p:cNvPr id="164" name="Google Shape;164;p26"/>
          <p:cNvPicPr preferRelativeResize="0"/>
          <p:nvPr/>
        </p:nvPicPr>
        <p:blipFill>
          <a:blip r:embed="rId5">
            <a:alphaModFix/>
          </a:blip>
          <a:stretch>
            <a:fillRect/>
          </a:stretch>
        </p:blipFill>
        <p:spPr>
          <a:xfrm>
            <a:off x="4194600" y="1037750"/>
            <a:ext cx="3140747" cy="2020924"/>
          </a:xfrm>
          <a:prstGeom prst="rect">
            <a:avLst/>
          </a:prstGeom>
          <a:noFill/>
          <a:ln>
            <a:noFill/>
          </a:ln>
        </p:spPr>
      </p:pic>
      <p:pic>
        <p:nvPicPr>
          <p:cNvPr id="165" name="Google Shape;165;p26"/>
          <p:cNvPicPr preferRelativeResize="0"/>
          <p:nvPr/>
        </p:nvPicPr>
        <p:blipFill>
          <a:blip r:embed="rId6">
            <a:alphaModFix/>
          </a:blip>
          <a:stretch>
            <a:fillRect/>
          </a:stretch>
        </p:blipFill>
        <p:spPr>
          <a:xfrm>
            <a:off x="2393475" y="3078700"/>
            <a:ext cx="2951851" cy="1866250"/>
          </a:xfrm>
          <a:prstGeom prst="rect">
            <a:avLst/>
          </a:prstGeom>
          <a:noFill/>
          <a:ln>
            <a:noFill/>
          </a:ln>
        </p:spPr>
      </p:pic>
      <p:sp>
        <p:nvSpPr>
          <p:cNvPr id="166" name="Google Shape;166;p26"/>
          <p:cNvSpPr txBox="1"/>
          <p:nvPr/>
        </p:nvSpPr>
        <p:spPr>
          <a:xfrm>
            <a:off x="8032025" y="4661325"/>
            <a:ext cx="978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999999"/>
                </a:solidFill>
                <a:latin typeface="Proxima Nova"/>
                <a:ea typeface="Proxima Nova"/>
                <a:cs typeface="Proxima Nova"/>
                <a:sym typeface="Proxima Nova"/>
              </a:rPr>
              <a:t>Presenter: Kelvyn</a:t>
            </a:r>
            <a:endParaRPr sz="700">
              <a:solidFill>
                <a:srgbClr val="999999"/>
              </a:solidFill>
              <a:latin typeface="Proxima Nova"/>
              <a:ea typeface="Proxima Nova"/>
              <a:cs typeface="Proxima Nova"/>
              <a:sym typeface="Proxima Nova"/>
            </a:endParaRPr>
          </a:p>
        </p:txBody>
      </p:sp>
      <p:sp>
        <p:nvSpPr>
          <p:cNvPr id="167" name="Google Shape;167;p26"/>
          <p:cNvSpPr/>
          <p:nvPr/>
        </p:nvSpPr>
        <p:spPr>
          <a:xfrm>
            <a:off x="175425" y="4840950"/>
            <a:ext cx="476975" cy="112875"/>
          </a:xfrm>
          <a:prstGeom prst="rect">
            <a:avLst/>
          </a:prstGeom>
        </p:spPr>
        <p:txBody>
          <a:bodyPr>
            <a:prstTxWarp prst="textPlain"/>
          </a:bodyPr>
          <a:lstStyle/>
          <a:p>
            <a:pPr lvl="0" algn="ctr"/>
            <a:r>
              <a:rPr b="0" i="0">
                <a:ln>
                  <a:noFill/>
                </a:ln>
                <a:solidFill>
                  <a:srgbClr val="A64D79"/>
                </a:solidFill>
                <a:latin typeface="Arial"/>
              </a:rPr>
              <a:t>Density Plot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7"/>
          <p:cNvPicPr preferRelativeResize="0"/>
          <p:nvPr/>
        </p:nvPicPr>
        <p:blipFill>
          <a:blip r:embed="rId3">
            <a:alphaModFix/>
          </a:blip>
          <a:stretch>
            <a:fillRect/>
          </a:stretch>
        </p:blipFill>
        <p:spPr>
          <a:xfrm>
            <a:off x="8057000" y="212301"/>
            <a:ext cx="775303" cy="232726"/>
          </a:xfrm>
          <a:prstGeom prst="rect">
            <a:avLst/>
          </a:prstGeom>
          <a:noFill/>
          <a:ln>
            <a:noFill/>
          </a:ln>
        </p:spPr>
      </p:pic>
      <p:sp>
        <p:nvSpPr>
          <p:cNvPr id="173" name="Google Shape;173;p27"/>
          <p:cNvSpPr txBox="1"/>
          <p:nvPr/>
        </p:nvSpPr>
        <p:spPr>
          <a:xfrm>
            <a:off x="8032025" y="4661325"/>
            <a:ext cx="978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999999"/>
                </a:solidFill>
                <a:latin typeface="Proxima Nova"/>
                <a:ea typeface="Proxima Nova"/>
                <a:cs typeface="Proxima Nova"/>
                <a:sym typeface="Proxima Nova"/>
              </a:rPr>
              <a:t>Presenter: Kelvyn</a:t>
            </a:r>
            <a:endParaRPr sz="700">
              <a:solidFill>
                <a:srgbClr val="999999"/>
              </a:solidFill>
              <a:latin typeface="Proxima Nova"/>
              <a:ea typeface="Proxima Nova"/>
              <a:cs typeface="Proxima Nova"/>
              <a:sym typeface="Proxima Nova"/>
            </a:endParaRPr>
          </a:p>
        </p:txBody>
      </p:sp>
      <p:pic>
        <p:nvPicPr>
          <p:cNvPr id="174" name="Google Shape;174;p27"/>
          <p:cNvPicPr preferRelativeResize="0"/>
          <p:nvPr/>
        </p:nvPicPr>
        <p:blipFill>
          <a:blip r:embed="rId4">
            <a:alphaModFix/>
          </a:blip>
          <a:stretch>
            <a:fillRect/>
          </a:stretch>
        </p:blipFill>
        <p:spPr>
          <a:xfrm>
            <a:off x="1199401" y="615025"/>
            <a:ext cx="6424048" cy="4314674"/>
          </a:xfrm>
          <a:prstGeom prst="rect">
            <a:avLst/>
          </a:prstGeom>
          <a:noFill/>
          <a:ln>
            <a:noFill/>
          </a:ln>
        </p:spPr>
      </p:pic>
      <p:sp>
        <p:nvSpPr>
          <p:cNvPr id="175" name="Google Shape;175;p27"/>
          <p:cNvSpPr txBox="1"/>
          <p:nvPr>
            <p:ph type="title"/>
          </p:nvPr>
        </p:nvSpPr>
        <p:spPr>
          <a:xfrm>
            <a:off x="175425" y="42313"/>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en" sz="2500">
                <a:solidFill>
                  <a:srgbClr val="000000"/>
                </a:solidFill>
              </a:rPr>
              <a:t>Valence Mean Difference (Sweden vs Italy)</a:t>
            </a:r>
            <a:endParaRPr sz="2500">
              <a:solidFill>
                <a:srgbClr val="000000"/>
              </a:solidFill>
            </a:endParaRPr>
          </a:p>
        </p:txBody>
      </p:sp>
      <p:sp>
        <p:nvSpPr>
          <p:cNvPr id="176" name="Google Shape;176;p27"/>
          <p:cNvSpPr/>
          <p:nvPr/>
        </p:nvSpPr>
        <p:spPr>
          <a:xfrm>
            <a:off x="175425" y="4840950"/>
            <a:ext cx="315833" cy="88740"/>
          </a:xfrm>
          <a:prstGeom prst="rect">
            <a:avLst/>
          </a:prstGeom>
        </p:spPr>
        <p:txBody>
          <a:bodyPr>
            <a:prstTxWarp prst="textPlain"/>
          </a:bodyPr>
          <a:lstStyle/>
          <a:p>
            <a:pPr lvl="0" algn="ctr"/>
            <a:r>
              <a:rPr b="0" i="0">
                <a:ln>
                  <a:noFill/>
                </a:ln>
                <a:solidFill>
                  <a:srgbClr val="A64D79"/>
                </a:solidFill>
                <a:latin typeface="Arial"/>
              </a:rPr>
              <a:t>Bar Plot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800"/>
              <a:t>A Closer Look: The Weeknd</a:t>
            </a:r>
            <a:endParaRPr b="1"/>
          </a:p>
        </p:txBody>
      </p:sp>
      <p:pic>
        <p:nvPicPr>
          <p:cNvPr id="182" name="Google Shape;182;p28"/>
          <p:cNvPicPr preferRelativeResize="0"/>
          <p:nvPr/>
        </p:nvPicPr>
        <p:blipFill>
          <a:blip r:embed="rId3">
            <a:alphaModFix/>
          </a:blip>
          <a:stretch>
            <a:fillRect/>
          </a:stretch>
        </p:blipFill>
        <p:spPr>
          <a:xfrm>
            <a:off x="8057000" y="212301"/>
            <a:ext cx="775303" cy="2327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249425" y="42313"/>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rPr>
              <a:t>“Blinding Lights” by The Weeknd </a:t>
            </a:r>
            <a:endParaRPr>
              <a:solidFill>
                <a:srgbClr val="000000"/>
              </a:solidFill>
            </a:endParaRPr>
          </a:p>
        </p:txBody>
      </p:sp>
      <p:pic>
        <p:nvPicPr>
          <p:cNvPr id="188" name="Google Shape;188;p29"/>
          <p:cNvPicPr preferRelativeResize="0"/>
          <p:nvPr/>
        </p:nvPicPr>
        <p:blipFill>
          <a:blip r:embed="rId3">
            <a:alphaModFix/>
          </a:blip>
          <a:stretch>
            <a:fillRect/>
          </a:stretch>
        </p:blipFill>
        <p:spPr>
          <a:xfrm>
            <a:off x="131525" y="761975"/>
            <a:ext cx="6982100" cy="3860400"/>
          </a:xfrm>
          <a:prstGeom prst="rect">
            <a:avLst/>
          </a:prstGeom>
          <a:noFill/>
          <a:ln>
            <a:noFill/>
          </a:ln>
        </p:spPr>
      </p:pic>
      <p:sp>
        <p:nvSpPr>
          <p:cNvPr id="189" name="Google Shape;189;p29"/>
          <p:cNvSpPr txBox="1"/>
          <p:nvPr/>
        </p:nvSpPr>
        <p:spPr>
          <a:xfrm>
            <a:off x="7211925" y="1161925"/>
            <a:ext cx="1962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Key Events</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Album Released: March 20th, 2020</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Performed at the AMA’s: November 22nd, 2020</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Super Bowl LV Halftime Performance: February 7th, 2021</a:t>
            </a:r>
            <a:endParaRPr>
              <a:latin typeface="Proxima Nova"/>
              <a:ea typeface="Proxima Nova"/>
              <a:cs typeface="Proxima Nova"/>
              <a:sym typeface="Proxima Nova"/>
            </a:endParaRPr>
          </a:p>
        </p:txBody>
      </p:sp>
      <p:pic>
        <p:nvPicPr>
          <p:cNvPr id="190" name="Google Shape;190;p29"/>
          <p:cNvPicPr preferRelativeResize="0"/>
          <p:nvPr/>
        </p:nvPicPr>
        <p:blipFill>
          <a:blip r:embed="rId4">
            <a:alphaModFix/>
          </a:blip>
          <a:stretch>
            <a:fillRect/>
          </a:stretch>
        </p:blipFill>
        <p:spPr>
          <a:xfrm>
            <a:off x="8057000" y="212301"/>
            <a:ext cx="775303" cy="2327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461200" y="42313"/>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rPr>
              <a:t>“Blinding Lights” by The Weeknd </a:t>
            </a:r>
            <a:endParaRPr>
              <a:solidFill>
                <a:srgbClr val="000000"/>
              </a:solidFill>
            </a:endParaRPr>
          </a:p>
        </p:txBody>
      </p:sp>
      <p:pic>
        <p:nvPicPr>
          <p:cNvPr id="196" name="Google Shape;196;p30"/>
          <p:cNvPicPr preferRelativeResize="0"/>
          <p:nvPr/>
        </p:nvPicPr>
        <p:blipFill>
          <a:blip r:embed="rId3">
            <a:alphaModFix/>
          </a:blip>
          <a:stretch>
            <a:fillRect/>
          </a:stretch>
        </p:blipFill>
        <p:spPr>
          <a:xfrm>
            <a:off x="60075" y="847675"/>
            <a:ext cx="6041375" cy="3828200"/>
          </a:xfrm>
          <a:prstGeom prst="rect">
            <a:avLst/>
          </a:prstGeom>
          <a:noFill/>
          <a:ln>
            <a:noFill/>
          </a:ln>
        </p:spPr>
      </p:pic>
      <p:pic>
        <p:nvPicPr>
          <p:cNvPr id="197" name="Google Shape;197;p30"/>
          <p:cNvPicPr preferRelativeResize="0"/>
          <p:nvPr/>
        </p:nvPicPr>
        <p:blipFill>
          <a:blip r:embed="rId4">
            <a:alphaModFix/>
          </a:blip>
          <a:stretch>
            <a:fillRect/>
          </a:stretch>
        </p:blipFill>
        <p:spPr>
          <a:xfrm>
            <a:off x="6253850" y="1309025"/>
            <a:ext cx="2793049" cy="2909650"/>
          </a:xfrm>
          <a:prstGeom prst="rect">
            <a:avLst/>
          </a:prstGeom>
          <a:noFill/>
          <a:ln>
            <a:noFill/>
          </a:ln>
        </p:spPr>
      </p:pic>
      <p:pic>
        <p:nvPicPr>
          <p:cNvPr id="198" name="Google Shape;198;p30"/>
          <p:cNvPicPr preferRelativeResize="0"/>
          <p:nvPr/>
        </p:nvPicPr>
        <p:blipFill>
          <a:blip r:embed="rId5">
            <a:alphaModFix/>
          </a:blip>
          <a:stretch>
            <a:fillRect/>
          </a:stretch>
        </p:blipFill>
        <p:spPr>
          <a:xfrm>
            <a:off x="8057000" y="212301"/>
            <a:ext cx="775303" cy="2327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pic>
        <p:nvPicPr>
          <p:cNvPr id="204" name="Google Shape;204;p31"/>
          <p:cNvPicPr preferRelativeResize="0"/>
          <p:nvPr/>
        </p:nvPicPr>
        <p:blipFill>
          <a:blip r:embed="rId3">
            <a:alphaModFix/>
          </a:blip>
          <a:stretch>
            <a:fillRect/>
          </a:stretch>
        </p:blipFill>
        <p:spPr>
          <a:xfrm>
            <a:off x="8057000" y="212301"/>
            <a:ext cx="775303" cy="2327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236950" y="42313"/>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rPr>
              <a:t>Agenda</a:t>
            </a:r>
            <a:endParaRPr>
              <a:solidFill>
                <a:srgbClr val="000000"/>
              </a:solidFill>
            </a:endParaRPr>
          </a:p>
        </p:txBody>
      </p:sp>
      <p:sp>
        <p:nvSpPr>
          <p:cNvPr id="67" name="Google Shape;67;p14"/>
          <p:cNvSpPr txBox="1"/>
          <p:nvPr>
            <p:ph idx="1" type="body"/>
          </p:nvPr>
        </p:nvSpPr>
        <p:spPr>
          <a:xfrm>
            <a:off x="311700" y="940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Hypothesis</a:t>
            </a:r>
            <a:endParaRPr>
              <a:solidFill>
                <a:srgbClr val="000000"/>
              </a:solidFill>
            </a:endParaRPr>
          </a:p>
          <a:p>
            <a:pPr indent="0" lvl="0" marL="0" rtl="0" algn="l">
              <a:spcBef>
                <a:spcPts val="1200"/>
              </a:spcBef>
              <a:spcAft>
                <a:spcPts val="0"/>
              </a:spcAft>
              <a:buNone/>
            </a:pPr>
            <a:r>
              <a:rPr lang="en">
                <a:solidFill>
                  <a:srgbClr val="000000"/>
                </a:solidFill>
              </a:rPr>
              <a:t>Big Picture Analysis</a:t>
            </a:r>
            <a:endParaRPr>
              <a:solidFill>
                <a:srgbClr val="000000"/>
              </a:solidFill>
            </a:endParaRPr>
          </a:p>
          <a:p>
            <a:pPr indent="0" lvl="0" marL="0" rtl="0" algn="l">
              <a:spcBef>
                <a:spcPts val="1200"/>
              </a:spcBef>
              <a:spcAft>
                <a:spcPts val="0"/>
              </a:spcAft>
              <a:buNone/>
            </a:pPr>
            <a:r>
              <a:rPr lang="en">
                <a:solidFill>
                  <a:srgbClr val="000000"/>
                </a:solidFill>
              </a:rPr>
              <a:t>Audio Analysis</a:t>
            </a:r>
            <a:endParaRPr>
              <a:solidFill>
                <a:srgbClr val="000000"/>
              </a:solidFill>
            </a:endParaRPr>
          </a:p>
          <a:p>
            <a:pPr indent="0" lvl="0" marL="0" rtl="0" algn="l">
              <a:spcBef>
                <a:spcPts val="1200"/>
              </a:spcBef>
              <a:spcAft>
                <a:spcPts val="0"/>
              </a:spcAft>
              <a:buNone/>
            </a:pPr>
            <a:r>
              <a:rPr lang="en">
                <a:solidFill>
                  <a:srgbClr val="000000"/>
                </a:solidFill>
              </a:rPr>
              <a:t>A Closer Look</a:t>
            </a:r>
            <a:endParaRPr>
              <a:solidFill>
                <a:srgbClr val="000000"/>
              </a:solidFill>
            </a:endParaRPr>
          </a:p>
          <a:p>
            <a:pPr indent="0" lvl="0" marL="0" rtl="0" algn="l">
              <a:spcBef>
                <a:spcPts val="1200"/>
              </a:spcBef>
              <a:spcAft>
                <a:spcPts val="0"/>
              </a:spcAft>
              <a:buNone/>
            </a:pPr>
            <a:r>
              <a:rPr lang="en">
                <a:solidFill>
                  <a:srgbClr val="000000"/>
                </a:solidFill>
              </a:rPr>
              <a:t>Conclusion</a:t>
            </a:r>
            <a:endParaRPr>
              <a:solidFill>
                <a:srgbClr val="000000"/>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68" name="Google Shape;68;p14"/>
          <p:cNvPicPr preferRelativeResize="0"/>
          <p:nvPr/>
        </p:nvPicPr>
        <p:blipFill>
          <a:blip r:embed="rId3">
            <a:alphaModFix/>
          </a:blip>
          <a:stretch>
            <a:fillRect/>
          </a:stretch>
        </p:blipFill>
        <p:spPr>
          <a:xfrm>
            <a:off x="8057000" y="212301"/>
            <a:ext cx="775303" cy="2327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402350" y="42313"/>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a:t>
            </a:r>
            <a:endParaRPr/>
          </a:p>
        </p:txBody>
      </p:sp>
      <p:sp>
        <p:nvSpPr>
          <p:cNvPr id="210" name="Google Shape;210;p32"/>
          <p:cNvSpPr txBox="1"/>
          <p:nvPr>
            <p:ph idx="1" type="body"/>
          </p:nvPr>
        </p:nvSpPr>
        <p:spPr>
          <a:xfrm>
            <a:off x="311700" y="8012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000000"/>
              </a:buClr>
              <a:buSzPts val="1800"/>
              <a:buChar char="➢"/>
            </a:pPr>
            <a:r>
              <a:rPr lang="en">
                <a:solidFill>
                  <a:srgbClr val="000000"/>
                </a:solidFill>
              </a:rPr>
              <a:t>Our analysis indicates inconsistencies between actual results and initial hypothesis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While streaming slightly decreased in 2020, there was an increase in total artists and </a:t>
            </a:r>
            <a:r>
              <a:rPr lang="en">
                <a:solidFill>
                  <a:srgbClr val="000000"/>
                </a:solidFill>
              </a:rPr>
              <a:t>genres appearing on the Weekly Top 200 Chart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There was no major change between certain technical audio elements such as danceability, energy and spechiness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There was no major difference in the “moods” of streams between countries that responded to the pandemic differently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As shown with the deep dive into the Blinding Lights by The Weeknd we see how other events impact streaming volume and streaming behavior more than the pandemic</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Possible Limitation of the Dataset: No visibility beyond the Top 200 Chart </a:t>
            </a:r>
            <a:endParaRPr>
              <a:solidFill>
                <a:srgbClr val="000000"/>
              </a:solidFill>
            </a:endParaRPr>
          </a:p>
        </p:txBody>
      </p:sp>
      <p:pic>
        <p:nvPicPr>
          <p:cNvPr id="211" name="Google Shape;211;p32"/>
          <p:cNvPicPr preferRelativeResize="0"/>
          <p:nvPr/>
        </p:nvPicPr>
        <p:blipFill>
          <a:blip r:embed="rId3">
            <a:alphaModFix/>
          </a:blip>
          <a:stretch>
            <a:fillRect/>
          </a:stretch>
        </p:blipFill>
        <p:spPr>
          <a:xfrm>
            <a:off x="8057000" y="212301"/>
            <a:ext cx="775303" cy="2327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Questions?</a:t>
            </a:r>
            <a:endParaRPr/>
          </a:p>
        </p:txBody>
      </p:sp>
      <p:pic>
        <p:nvPicPr>
          <p:cNvPr id="217" name="Google Shape;217;p33"/>
          <p:cNvPicPr preferRelativeResize="0"/>
          <p:nvPr/>
        </p:nvPicPr>
        <p:blipFill>
          <a:blip r:embed="rId3">
            <a:alphaModFix/>
          </a:blip>
          <a:stretch>
            <a:fillRect/>
          </a:stretch>
        </p:blipFill>
        <p:spPr>
          <a:xfrm>
            <a:off x="8057000" y="212301"/>
            <a:ext cx="775303" cy="2327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Appendix</a:t>
            </a:r>
            <a:endParaRPr/>
          </a:p>
        </p:txBody>
      </p:sp>
      <p:pic>
        <p:nvPicPr>
          <p:cNvPr id="223" name="Google Shape;223;p34"/>
          <p:cNvPicPr preferRelativeResize="0"/>
          <p:nvPr/>
        </p:nvPicPr>
        <p:blipFill>
          <a:blip r:embed="rId3">
            <a:alphaModFix/>
          </a:blip>
          <a:stretch>
            <a:fillRect/>
          </a:stretch>
        </p:blipFill>
        <p:spPr>
          <a:xfrm>
            <a:off x="8057000" y="212301"/>
            <a:ext cx="775303" cy="2327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311700" y="42313"/>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520">
                <a:solidFill>
                  <a:srgbClr val="000000"/>
                </a:solidFill>
              </a:rPr>
              <a:t>Spotify Defined Elements</a:t>
            </a:r>
            <a:endParaRPr sz="2520">
              <a:solidFill>
                <a:srgbClr val="000000"/>
              </a:solidFill>
            </a:endParaRPr>
          </a:p>
        </p:txBody>
      </p:sp>
      <p:sp>
        <p:nvSpPr>
          <p:cNvPr id="229" name="Google Shape;229;p35"/>
          <p:cNvSpPr txBox="1"/>
          <p:nvPr>
            <p:ph idx="1" type="body"/>
          </p:nvPr>
        </p:nvSpPr>
        <p:spPr>
          <a:xfrm>
            <a:off x="311700" y="676650"/>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100">
                <a:solidFill>
                  <a:srgbClr val="000000"/>
                </a:solidFill>
              </a:rPr>
              <a:t>Danceability:</a:t>
            </a:r>
            <a:r>
              <a:rPr lang="en" sz="1100">
                <a:solidFill>
                  <a:srgbClr val="000000"/>
                </a:solidFill>
              </a:rPr>
              <a:t> Danceability describes how suitable a track is for dancing based on a combination of musical elements including tempo, rhythm stability, beat strength, and overall regularity. A value of 0.0 is least danceable and 1.0 is most danceable.</a:t>
            </a:r>
            <a:endParaRPr sz="1100">
              <a:solidFill>
                <a:srgbClr val="000000"/>
              </a:solidFill>
            </a:endParaRPr>
          </a:p>
          <a:p>
            <a:pPr indent="0" lvl="0" marL="0" rtl="0" algn="l">
              <a:spcBef>
                <a:spcPts val="1200"/>
              </a:spcBef>
              <a:spcAft>
                <a:spcPts val="0"/>
              </a:spcAft>
              <a:buNone/>
            </a:pPr>
            <a:r>
              <a:rPr b="1" lang="en" sz="1100">
                <a:solidFill>
                  <a:srgbClr val="000000"/>
                </a:solidFill>
              </a:rPr>
              <a:t>Energy: </a:t>
            </a:r>
            <a:r>
              <a:rPr lang="en" sz="1100">
                <a:solidFill>
                  <a:srgbClr val="000000"/>
                </a:solidFill>
              </a:rPr>
              <a:t>Energy is a measure from 0.0 to 1.0 and represents a perceptual measure of intensity and activity. Typically, energetic tracks feel fast, loud, and noisy. For example, death metal has high energy, while a Bach prelude scores low on the scale. Perceptual features contributing to this attribute include dynamic range, perceived loudness, timbre, onset rate, and general entropy.</a:t>
            </a:r>
            <a:endParaRPr sz="1100">
              <a:solidFill>
                <a:srgbClr val="000000"/>
              </a:solidFill>
            </a:endParaRPr>
          </a:p>
          <a:p>
            <a:pPr indent="0" lvl="0" marL="0" rtl="0" algn="l">
              <a:spcBef>
                <a:spcPts val="1200"/>
              </a:spcBef>
              <a:spcAft>
                <a:spcPts val="0"/>
              </a:spcAft>
              <a:buNone/>
            </a:pPr>
            <a:r>
              <a:rPr b="1" lang="en" sz="1100">
                <a:solidFill>
                  <a:srgbClr val="000000"/>
                </a:solidFill>
              </a:rPr>
              <a:t>Speechiness: </a:t>
            </a:r>
            <a:r>
              <a:rPr lang="en" sz="1100">
                <a:solidFill>
                  <a:srgbClr val="000000"/>
                </a:solidFill>
              </a:rPr>
              <a:t>Speechiness detects the presence of spoken words in a track. The more exclusively speech-like the recording (e.g. talk show, audio book, poetry), the closer to 1.0 the attribute value. Values above 0.66 describe tracks that are probably made entirely of spoken words. Values between 0.33 and 0.66 describe tracks that may contain both music and speech, either in sections or layered, including such cases as rap music. Values below 0.33 most likely represent music and other non-speech-like tracks.</a:t>
            </a:r>
            <a:endParaRPr sz="1100">
              <a:solidFill>
                <a:srgbClr val="000000"/>
              </a:solidFill>
            </a:endParaRPr>
          </a:p>
          <a:p>
            <a:pPr indent="0" lvl="0" marL="0" rtl="0" algn="l">
              <a:spcBef>
                <a:spcPts val="1200"/>
              </a:spcBef>
              <a:spcAft>
                <a:spcPts val="0"/>
              </a:spcAft>
              <a:buNone/>
            </a:pPr>
            <a:r>
              <a:rPr b="1" lang="en" sz="1100">
                <a:solidFill>
                  <a:srgbClr val="000000"/>
                </a:solidFill>
              </a:rPr>
              <a:t>Valence: </a:t>
            </a:r>
            <a:r>
              <a:rPr lang="en" sz="1100">
                <a:solidFill>
                  <a:srgbClr val="000000"/>
                </a:solidFill>
              </a:rPr>
              <a:t>A measure from 0.0 to 1.0 describing the musical positiveness conveyed by a track. Tracks with high valence sound more positive (e.g. happy, cheerful, euphoric), while tracks with low valence sound more negative (e.g. sad, depressed, angry).</a:t>
            </a:r>
            <a:endParaRPr sz="1100">
              <a:solidFill>
                <a:srgbClr val="000000"/>
              </a:solidFill>
            </a:endParaRPr>
          </a:p>
          <a:p>
            <a:pPr indent="0" lvl="0" marL="0" rtl="0" algn="l">
              <a:spcBef>
                <a:spcPts val="1200"/>
              </a:spcBef>
              <a:spcAft>
                <a:spcPts val="0"/>
              </a:spcAft>
              <a:buNone/>
            </a:pPr>
            <a:r>
              <a:rPr b="1" lang="en" sz="1100">
                <a:solidFill>
                  <a:srgbClr val="000000"/>
                </a:solidFill>
              </a:rPr>
              <a:t>Acousticness: </a:t>
            </a:r>
            <a:r>
              <a:rPr lang="en" sz="1100">
                <a:solidFill>
                  <a:srgbClr val="000000"/>
                </a:solidFill>
              </a:rPr>
              <a:t>A confidence measure from 0.0 to 1.0 of whether the track is acoustic. 1.0 represents high confidence the track is acoustic.</a:t>
            </a:r>
            <a:endParaRPr sz="1100">
              <a:solidFill>
                <a:srgbClr val="000000"/>
              </a:solidFill>
            </a:endParaRPr>
          </a:p>
          <a:p>
            <a:pPr indent="0" lvl="0" marL="0" rtl="0" algn="l">
              <a:spcBef>
                <a:spcPts val="1200"/>
              </a:spcBef>
              <a:spcAft>
                <a:spcPts val="0"/>
              </a:spcAft>
              <a:buNone/>
            </a:pPr>
            <a:r>
              <a:rPr b="1" lang="en" sz="1100">
                <a:solidFill>
                  <a:srgbClr val="000000"/>
                </a:solidFill>
              </a:rPr>
              <a:t>Instrumentalness: </a:t>
            </a:r>
            <a:r>
              <a:rPr lang="en" sz="1100">
                <a:solidFill>
                  <a:srgbClr val="000000"/>
                </a:solidFill>
              </a:rPr>
              <a:t>Predicts whether a track contains no vocals. “Ooh” and “aah” sounds are treated as instrumental in this context. Rap or spoken word tracks are clearly “vocal”. The closer the instrumentalness value is to 1.0, the greater likelihood the track contains no vocal content. Values above 0.5 are intended to represent instrumental tracks, but confidence is higher as the value approaches 1.0</a:t>
            </a:r>
            <a:endParaRPr sz="1100">
              <a:solidFill>
                <a:srgbClr val="000000"/>
              </a:solidFill>
            </a:endParaRPr>
          </a:p>
          <a:p>
            <a:pPr indent="0" lvl="0" marL="0" rtl="0" algn="l">
              <a:spcBef>
                <a:spcPts val="1200"/>
              </a:spcBef>
              <a:spcAft>
                <a:spcPts val="1200"/>
              </a:spcAft>
              <a:buNone/>
            </a:pPr>
            <a:r>
              <a:rPr b="1" lang="en" sz="1100">
                <a:solidFill>
                  <a:srgbClr val="000000"/>
                </a:solidFill>
              </a:rPr>
              <a:t>Liveness: </a:t>
            </a:r>
            <a:r>
              <a:rPr lang="en" sz="1100">
                <a:solidFill>
                  <a:srgbClr val="000000"/>
                </a:solidFill>
              </a:rPr>
              <a:t>Detects the presence of an audience in the recording. Higher liveness values represent an increased probability that the track was performed live. A value above 0.8 provides strong likelihood that the track is live.</a:t>
            </a:r>
            <a:endParaRPr sz="1100">
              <a:solidFill>
                <a:srgbClr val="000000"/>
              </a:solidFill>
            </a:endParaRPr>
          </a:p>
        </p:txBody>
      </p:sp>
      <p:pic>
        <p:nvPicPr>
          <p:cNvPr id="230" name="Google Shape;230;p35"/>
          <p:cNvPicPr preferRelativeResize="0"/>
          <p:nvPr/>
        </p:nvPicPr>
        <p:blipFill>
          <a:blip r:embed="rId3">
            <a:alphaModFix/>
          </a:blip>
          <a:stretch>
            <a:fillRect/>
          </a:stretch>
        </p:blipFill>
        <p:spPr>
          <a:xfrm>
            <a:off x="8057000" y="212301"/>
            <a:ext cx="775303" cy="2327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Hypothesis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rPr>
              <a:t>Theme</a:t>
            </a:r>
            <a:endParaRPr>
              <a:solidFill>
                <a:srgbClr val="000000"/>
              </a:solidFill>
            </a:endParaRPr>
          </a:p>
        </p:txBody>
      </p:sp>
      <p:sp>
        <p:nvSpPr>
          <p:cNvPr id="79" name="Google Shape;79;p16"/>
          <p:cNvSpPr txBox="1"/>
          <p:nvPr>
            <p:ph idx="1" type="body"/>
          </p:nvPr>
        </p:nvSpPr>
        <p:spPr>
          <a:xfrm>
            <a:off x="311700" y="9157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a:solidFill>
                  <a:srgbClr val="000000"/>
                </a:solidFill>
              </a:rPr>
              <a:t>Theme: </a:t>
            </a:r>
            <a:r>
              <a:rPr lang="en">
                <a:solidFill>
                  <a:srgbClr val="000000"/>
                </a:solidFill>
              </a:rPr>
              <a:t> We set out to identify any change in trends within Spotify Top 200 music streaming charts from 2019 to 2020 due to world events such as, the Covid-19 pandemic.</a:t>
            </a:r>
            <a:endParaRPr>
              <a:solidFill>
                <a:srgbClr val="000000"/>
              </a:solidFill>
            </a:endParaRPr>
          </a:p>
          <a:p>
            <a:pPr indent="0" lvl="0" marL="0" rtl="0" algn="l">
              <a:spcBef>
                <a:spcPts val="1200"/>
              </a:spcBef>
              <a:spcAft>
                <a:spcPts val="0"/>
              </a:spcAft>
              <a:buNone/>
            </a:pPr>
            <a:r>
              <a:rPr b="1" lang="en">
                <a:solidFill>
                  <a:srgbClr val="000000"/>
                </a:solidFill>
              </a:rPr>
              <a:t>Hypothesis:</a:t>
            </a:r>
            <a:r>
              <a:rPr lang="en">
                <a:solidFill>
                  <a:srgbClr val="000000"/>
                </a:solidFill>
              </a:rPr>
              <a:t> Music streaming volume is likely to increase and patterns in users’ music selection will shift to more tracks that are lower in energy, less dancible, and overall have a more sorrowful mood.</a:t>
            </a:r>
            <a:endParaRPr>
              <a:solidFill>
                <a:srgbClr val="000000"/>
              </a:solidFill>
            </a:endParaRPr>
          </a:p>
          <a:p>
            <a:pPr indent="0" lvl="0" marL="0" rtl="0" algn="l">
              <a:spcBef>
                <a:spcPts val="1200"/>
              </a:spcBef>
              <a:spcAft>
                <a:spcPts val="0"/>
              </a:spcAft>
              <a:buNone/>
            </a:pPr>
            <a:r>
              <a:rPr b="1" lang="en">
                <a:solidFill>
                  <a:srgbClr val="000000"/>
                </a:solidFill>
              </a:rPr>
              <a:t>Approach</a:t>
            </a:r>
            <a:r>
              <a:rPr b="1" lang="en">
                <a:solidFill>
                  <a:srgbClr val="000000"/>
                </a:solidFill>
              </a:rPr>
              <a:t>:</a:t>
            </a:r>
            <a:endParaRPr b="1">
              <a:solidFill>
                <a:srgbClr val="000000"/>
              </a:solidFill>
            </a:endParaRPr>
          </a:p>
          <a:p>
            <a:pPr indent="-299085" lvl="0" marL="457200" rtl="0" algn="l">
              <a:spcBef>
                <a:spcPts val="1200"/>
              </a:spcBef>
              <a:spcAft>
                <a:spcPts val="0"/>
              </a:spcAft>
              <a:buClr>
                <a:srgbClr val="000000"/>
              </a:buClr>
              <a:buSzPct val="75000"/>
              <a:buChar char="➢"/>
            </a:pPr>
            <a:r>
              <a:rPr lang="en" sz="1600">
                <a:solidFill>
                  <a:srgbClr val="000000"/>
                </a:solidFill>
              </a:rPr>
              <a:t>Python</a:t>
            </a:r>
            <a:endParaRPr sz="1600">
              <a:solidFill>
                <a:srgbClr val="000000"/>
              </a:solidFill>
            </a:endParaRPr>
          </a:p>
          <a:p>
            <a:pPr indent="-299085" lvl="0" marL="457200" rtl="0" algn="l">
              <a:spcBef>
                <a:spcPts val="0"/>
              </a:spcBef>
              <a:spcAft>
                <a:spcPts val="0"/>
              </a:spcAft>
              <a:buClr>
                <a:srgbClr val="000000"/>
              </a:buClr>
              <a:buSzPct val="75000"/>
              <a:buChar char="➢"/>
            </a:pPr>
            <a:r>
              <a:rPr lang="en" sz="1600">
                <a:solidFill>
                  <a:srgbClr val="000000"/>
                </a:solidFill>
              </a:rPr>
              <a:t>Pandas</a:t>
            </a:r>
            <a:endParaRPr sz="1600">
              <a:solidFill>
                <a:srgbClr val="000000"/>
              </a:solidFill>
            </a:endParaRPr>
          </a:p>
          <a:p>
            <a:pPr indent="-299085" lvl="0" marL="457200" rtl="0" algn="l">
              <a:spcBef>
                <a:spcPts val="0"/>
              </a:spcBef>
              <a:spcAft>
                <a:spcPts val="0"/>
              </a:spcAft>
              <a:buClr>
                <a:srgbClr val="000000"/>
              </a:buClr>
              <a:buSzPct val="75000"/>
              <a:buChar char="➢"/>
            </a:pPr>
            <a:r>
              <a:rPr lang="en" sz="1600">
                <a:solidFill>
                  <a:srgbClr val="000000"/>
                </a:solidFill>
              </a:rPr>
              <a:t>Matplotlib</a:t>
            </a:r>
            <a:endParaRPr sz="1600">
              <a:solidFill>
                <a:srgbClr val="000000"/>
              </a:solidFill>
            </a:endParaRPr>
          </a:p>
          <a:p>
            <a:pPr indent="-299085" lvl="0" marL="457200" rtl="0" algn="l">
              <a:spcBef>
                <a:spcPts val="0"/>
              </a:spcBef>
              <a:spcAft>
                <a:spcPts val="0"/>
              </a:spcAft>
              <a:buClr>
                <a:srgbClr val="000000"/>
              </a:buClr>
              <a:buSzPct val="75000"/>
              <a:buChar char="➢"/>
            </a:pPr>
            <a:r>
              <a:rPr lang="en" sz="1600">
                <a:solidFill>
                  <a:srgbClr val="000000"/>
                </a:solidFill>
              </a:rPr>
              <a:t>Seaborn</a:t>
            </a:r>
            <a:endParaRPr sz="1600">
              <a:solidFill>
                <a:srgbClr val="000000"/>
              </a:solidFill>
            </a:endParaRPr>
          </a:p>
          <a:p>
            <a:pPr indent="-299085" lvl="0" marL="457200" rtl="0" algn="l">
              <a:spcBef>
                <a:spcPts val="0"/>
              </a:spcBef>
              <a:spcAft>
                <a:spcPts val="0"/>
              </a:spcAft>
              <a:buClr>
                <a:srgbClr val="000000"/>
              </a:buClr>
              <a:buSzPct val="75000"/>
              <a:buChar char="➢"/>
            </a:pPr>
            <a:r>
              <a:rPr lang="en" sz="1600">
                <a:solidFill>
                  <a:srgbClr val="000000"/>
                </a:solidFill>
              </a:rPr>
              <a:t>Spotify API</a:t>
            </a:r>
            <a:endParaRPr sz="1600">
              <a:solidFill>
                <a:srgbClr val="000000"/>
              </a:solidFill>
            </a:endParaRPr>
          </a:p>
        </p:txBody>
      </p:sp>
      <p:pic>
        <p:nvPicPr>
          <p:cNvPr id="80" name="Google Shape;80;p16"/>
          <p:cNvPicPr preferRelativeResize="0"/>
          <p:nvPr/>
        </p:nvPicPr>
        <p:blipFill>
          <a:blip r:embed="rId3">
            <a:alphaModFix/>
          </a:blip>
          <a:stretch>
            <a:fillRect/>
          </a:stretch>
        </p:blipFill>
        <p:spPr>
          <a:xfrm>
            <a:off x="8057000" y="212301"/>
            <a:ext cx="775303" cy="2327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Big Picture Analysis</a:t>
            </a:r>
            <a:endParaRPr/>
          </a:p>
        </p:txBody>
      </p:sp>
      <p:pic>
        <p:nvPicPr>
          <p:cNvPr id="86" name="Google Shape;86;p17"/>
          <p:cNvPicPr preferRelativeResize="0"/>
          <p:nvPr/>
        </p:nvPicPr>
        <p:blipFill>
          <a:blip r:embed="rId3">
            <a:alphaModFix/>
          </a:blip>
          <a:stretch>
            <a:fillRect/>
          </a:stretch>
        </p:blipFill>
        <p:spPr>
          <a:xfrm>
            <a:off x="8057000" y="212301"/>
            <a:ext cx="775303" cy="2327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1085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420">
                <a:solidFill>
                  <a:srgbClr val="000000"/>
                </a:solidFill>
              </a:rPr>
              <a:t>Total Streams by Year</a:t>
            </a:r>
            <a:endParaRPr sz="2420">
              <a:solidFill>
                <a:srgbClr val="000000"/>
              </a:solidFill>
            </a:endParaRPr>
          </a:p>
        </p:txBody>
      </p:sp>
      <p:sp>
        <p:nvSpPr>
          <p:cNvPr id="92" name="Google Shape;92;p18"/>
          <p:cNvSpPr txBox="1"/>
          <p:nvPr>
            <p:ph idx="1" type="body"/>
          </p:nvPr>
        </p:nvSpPr>
        <p:spPr>
          <a:xfrm>
            <a:off x="4572000" y="616825"/>
            <a:ext cx="4260300" cy="3951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solidFill>
                  <a:srgbClr val="000000"/>
                </a:solidFill>
              </a:rPr>
              <a:t>There were 1,916,069,581 less streams in 2020 than in 2019</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This is a decrease of 6.5% YoY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Possible </a:t>
            </a:r>
            <a:r>
              <a:rPr lang="en">
                <a:solidFill>
                  <a:srgbClr val="000000"/>
                </a:solidFill>
              </a:rPr>
              <a:t>explanations</a:t>
            </a:r>
            <a:r>
              <a:rPr lang="en">
                <a:solidFill>
                  <a:srgbClr val="000000"/>
                </a:solidFill>
              </a:rPr>
              <a:t>: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Commuting to work</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Going to the gym</a:t>
            </a:r>
            <a:r>
              <a:rPr lang="en">
                <a:solidFill>
                  <a:srgbClr val="000000"/>
                </a:solidFill>
              </a:rPr>
              <a:t>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Traveling in general</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Concerts/Festivals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Method: combined the US top weekly top 200 streaming data and merged it into a master sheet</a:t>
            </a:r>
            <a:endParaRPr>
              <a:solidFill>
                <a:srgbClr val="000000"/>
              </a:solidFill>
            </a:endParaRPr>
          </a:p>
        </p:txBody>
      </p:sp>
      <p:pic>
        <p:nvPicPr>
          <p:cNvPr id="93" name="Google Shape;93;p18"/>
          <p:cNvPicPr preferRelativeResize="0"/>
          <p:nvPr/>
        </p:nvPicPr>
        <p:blipFill>
          <a:blip r:embed="rId3">
            <a:alphaModFix/>
          </a:blip>
          <a:stretch>
            <a:fillRect/>
          </a:stretch>
        </p:blipFill>
        <p:spPr>
          <a:xfrm>
            <a:off x="8057000" y="212301"/>
            <a:ext cx="775303" cy="232726"/>
          </a:xfrm>
          <a:prstGeom prst="rect">
            <a:avLst/>
          </a:prstGeom>
          <a:noFill/>
          <a:ln>
            <a:noFill/>
          </a:ln>
        </p:spPr>
      </p:pic>
      <p:pic>
        <p:nvPicPr>
          <p:cNvPr id="94" name="Google Shape;94;p18"/>
          <p:cNvPicPr preferRelativeResize="0"/>
          <p:nvPr/>
        </p:nvPicPr>
        <p:blipFill>
          <a:blip r:embed="rId4">
            <a:alphaModFix/>
          </a:blip>
          <a:stretch>
            <a:fillRect/>
          </a:stretch>
        </p:blipFill>
        <p:spPr>
          <a:xfrm>
            <a:off x="487100" y="384050"/>
            <a:ext cx="3574350" cy="4618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191225" y="-24287"/>
            <a:ext cx="8235600" cy="40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320"/>
              <a:t>2019 vs 2020 Monthly Streams</a:t>
            </a:r>
            <a:endParaRPr sz="2320"/>
          </a:p>
        </p:txBody>
      </p:sp>
      <p:sp>
        <p:nvSpPr>
          <p:cNvPr id="100" name="Google Shape;100;p19"/>
          <p:cNvSpPr txBox="1"/>
          <p:nvPr>
            <p:ph idx="1" type="body"/>
          </p:nvPr>
        </p:nvSpPr>
        <p:spPr>
          <a:xfrm>
            <a:off x="191225" y="3266475"/>
            <a:ext cx="4152300" cy="2235000"/>
          </a:xfrm>
          <a:prstGeom prst="rect">
            <a:avLst/>
          </a:prstGeom>
        </p:spPr>
        <p:txBody>
          <a:bodyPr anchorCtr="0" anchor="t" bIns="91425" lIns="91425" spcFirstLastPara="1" rIns="91425" wrap="square" tIns="91425">
            <a:normAutofit/>
          </a:bodyPr>
          <a:lstStyle/>
          <a:p>
            <a:pPr indent="-317500" lvl="0" marL="457200" marR="0" rtl="0" algn="l">
              <a:lnSpc>
                <a:spcPct val="100000"/>
              </a:lnSpc>
              <a:spcBef>
                <a:spcPts val="0"/>
              </a:spcBef>
              <a:spcAft>
                <a:spcPts val="0"/>
              </a:spcAft>
              <a:buClr>
                <a:srgbClr val="000000"/>
              </a:buClr>
              <a:buSzPts val="1400"/>
              <a:buChar char="➢"/>
            </a:pPr>
            <a:r>
              <a:rPr lang="en" sz="1400">
                <a:solidFill>
                  <a:srgbClr val="000000"/>
                </a:solidFill>
              </a:rPr>
              <a:t>California and the northeast had restrictions/lockdowns from March end of 2020</a:t>
            </a:r>
            <a:endParaRPr sz="1400">
              <a:solidFill>
                <a:srgbClr val="000000"/>
              </a:solidFill>
            </a:endParaRPr>
          </a:p>
          <a:p>
            <a:pPr indent="-317500" lvl="0" marL="457200" marR="0" rtl="0" algn="l">
              <a:lnSpc>
                <a:spcPct val="100000"/>
              </a:lnSpc>
              <a:spcBef>
                <a:spcPts val="0"/>
              </a:spcBef>
              <a:spcAft>
                <a:spcPts val="0"/>
              </a:spcAft>
              <a:buClr>
                <a:srgbClr val="000000"/>
              </a:buClr>
              <a:buSzPts val="1400"/>
              <a:buChar char="➢"/>
            </a:pPr>
            <a:r>
              <a:rPr lang="en" sz="1400">
                <a:solidFill>
                  <a:srgbClr val="000000"/>
                </a:solidFill>
              </a:rPr>
              <a:t>Start to see streaming decrease April &amp; May 2020</a:t>
            </a:r>
            <a:endParaRPr sz="1400">
              <a:solidFill>
                <a:srgbClr val="000000"/>
              </a:solidFill>
            </a:endParaRPr>
          </a:p>
          <a:p>
            <a:pPr indent="0" lvl="0" marL="457200" marR="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a:p>
        </p:txBody>
      </p:sp>
      <p:pic>
        <p:nvPicPr>
          <p:cNvPr id="101" name="Google Shape;101;p19"/>
          <p:cNvPicPr preferRelativeResize="0"/>
          <p:nvPr/>
        </p:nvPicPr>
        <p:blipFill>
          <a:blip r:embed="rId3">
            <a:alphaModFix/>
          </a:blip>
          <a:stretch>
            <a:fillRect/>
          </a:stretch>
        </p:blipFill>
        <p:spPr>
          <a:xfrm>
            <a:off x="8057000" y="59901"/>
            <a:ext cx="775303" cy="232726"/>
          </a:xfrm>
          <a:prstGeom prst="rect">
            <a:avLst/>
          </a:prstGeom>
          <a:noFill/>
          <a:ln>
            <a:noFill/>
          </a:ln>
        </p:spPr>
      </p:pic>
      <p:sp>
        <p:nvSpPr>
          <p:cNvPr id="102" name="Google Shape;102;p19"/>
          <p:cNvSpPr txBox="1"/>
          <p:nvPr/>
        </p:nvSpPr>
        <p:spPr>
          <a:xfrm>
            <a:off x="3847500" y="2743825"/>
            <a:ext cx="55416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latin typeface="Proxima Nova"/>
              <a:ea typeface="Proxima Nova"/>
              <a:cs typeface="Proxima Nova"/>
              <a:sym typeface="Proxima Nova"/>
            </a:endParaRPr>
          </a:p>
        </p:txBody>
      </p:sp>
      <p:sp>
        <p:nvSpPr>
          <p:cNvPr id="103" name="Google Shape;103;p19"/>
          <p:cNvSpPr txBox="1"/>
          <p:nvPr/>
        </p:nvSpPr>
        <p:spPr>
          <a:xfrm>
            <a:off x="4343525" y="3266475"/>
            <a:ext cx="4152300" cy="1511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000000"/>
              </a:buClr>
              <a:buSzPts val="1400"/>
              <a:buFont typeface="Proxima Nova"/>
              <a:buChar char="➢"/>
            </a:pPr>
            <a:r>
              <a:rPr lang="en">
                <a:latin typeface="Proxima Nova"/>
                <a:ea typeface="Proxima Nova"/>
                <a:cs typeface="Proxima Nova"/>
                <a:sym typeface="Proxima Nova"/>
              </a:rPr>
              <a:t>April 2020</a:t>
            </a:r>
            <a:endParaRPr>
              <a:latin typeface="Proxima Nova"/>
              <a:ea typeface="Proxima Nova"/>
              <a:cs typeface="Proxima Nova"/>
              <a:sym typeface="Proxima Nova"/>
            </a:endParaRPr>
          </a:p>
          <a:p>
            <a:pPr indent="-336550" lvl="1" marL="914400" rtl="0" algn="l">
              <a:lnSpc>
                <a:spcPct val="115000"/>
              </a:lnSpc>
              <a:spcBef>
                <a:spcPts val="0"/>
              </a:spcBef>
              <a:spcAft>
                <a:spcPts val="0"/>
              </a:spcAft>
              <a:buClr>
                <a:srgbClr val="000000"/>
              </a:buClr>
              <a:buSzPts val="1700"/>
              <a:buFont typeface="Proxima Nova"/>
              <a:buChar char="○"/>
            </a:pPr>
            <a:r>
              <a:rPr lang="en"/>
              <a:t>Drake “Toosie Slide” released</a:t>
            </a:r>
            <a:endParaRPr/>
          </a:p>
          <a:p>
            <a:pPr indent="-336550" lvl="1" marL="914400" rtl="0" algn="l">
              <a:lnSpc>
                <a:spcPct val="115000"/>
              </a:lnSpc>
              <a:spcBef>
                <a:spcPts val="0"/>
              </a:spcBef>
              <a:spcAft>
                <a:spcPts val="0"/>
              </a:spcAft>
              <a:buClr>
                <a:srgbClr val="000000"/>
              </a:buClr>
              <a:buSzPts val="1700"/>
              <a:buFont typeface="Proxima Nova"/>
              <a:buChar char="○"/>
            </a:pPr>
            <a:r>
              <a:rPr lang="en"/>
              <a:t>“The Scotts” by Travis Scott and Kid Cudi released</a:t>
            </a:r>
            <a:endParaRPr/>
          </a:p>
          <a:p>
            <a:pPr indent="-336550" lvl="1" marL="914400" rtl="0" algn="l">
              <a:lnSpc>
                <a:spcPct val="115000"/>
              </a:lnSpc>
              <a:spcBef>
                <a:spcPts val="0"/>
              </a:spcBef>
              <a:spcAft>
                <a:spcPts val="0"/>
              </a:spcAft>
              <a:buClr>
                <a:srgbClr val="000000"/>
              </a:buClr>
              <a:buSzPts val="1700"/>
              <a:buFont typeface="Proxima Nova"/>
              <a:buChar char="○"/>
            </a:pPr>
            <a:r>
              <a:rPr lang="en"/>
              <a:t>~8% of streams in April 2020 </a:t>
            </a:r>
            <a:endParaRPr sz="1700">
              <a:latin typeface="Proxima Nova"/>
              <a:ea typeface="Proxima Nova"/>
              <a:cs typeface="Proxima Nova"/>
              <a:sym typeface="Proxima Nova"/>
            </a:endParaRPr>
          </a:p>
        </p:txBody>
      </p:sp>
      <p:pic>
        <p:nvPicPr>
          <p:cNvPr id="104" name="Google Shape;104;p19"/>
          <p:cNvPicPr preferRelativeResize="0"/>
          <p:nvPr/>
        </p:nvPicPr>
        <p:blipFill>
          <a:blip r:embed="rId4">
            <a:alphaModFix/>
          </a:blip>
          <a:stretch>
            <a:fillRect/>
          </a:stretch>
        </p:blipFill>
        <p:spPr>
          <a:xfrm>
            <a:off x="152400" y="521150"/>
            <a:ext cx="8852075" cy="2782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0"/>
          <p:cNvPicPr preferRelativeResize="0"/>
          <p:nvPr/>
        </p:nvPicPr>
        <p:blipFill rotWithShape="1">
          <a:blip r:embed="rId3">
            <a:alphaModFix/>
          </a:blip>
          <a:srcRect b="10104" l="9292" r="5767" t="7611"/>
          <a:stretch/>
        </p:blipFill>
        <p:spPr>
          <a:xfrm>
            <a:off x="179050" y="848850"/>
            <a:ext cx="6032250" cy="3895703"/>
          </a:xfrm>
          <a:prstGeom prst="rect">
            <a:avLst/>
          </a:prstGeom>
          <a:noFill/>
          <a:ln>
            <a:noFill/>
          </a:ln>
        </p:spPr>
      </p:pic>
      <p:pic>
        <p:nvPicPr>
          <p:cNvPr id="110" name="Google Shape;110;p20"/>
          <p:cNvPicPr preferRelativeResize="0"/>
          <p:nvPr/>
        </p:nvPicPr>
        <p:blipFill>
          <a:blip r:embed="rId4">
            <a:alphaModFix/>
          </a:blip>
          <a:stretch>
            <a:fillRect/>
          </a:stretch>
        </p:blipFill>
        <p:spPr>
          <a:xfrm>
            <a:off x="8057000" y="276151"/>
            <a:ext cx="775303" cy="232726"/>
          </a:xfrm>
          <a:prstGeom prst="rect">
            <a:avLst/>
          </a:prstGeom>
          <a:noFill/>
          <a:ln>
            <a:noFill/>
          </a:ln>
        </p:spPr>
      </p:pic>
      <p:sp>
        <p:nvSpPr>
          <p:cNvPr id="111" name="Google Shape;111;p20"/>
          <p:cNvSpPr txBox="1"/>
          <p:nvPr/>
        </p:nvSpPr>
        <p:spPr>
          <a:xfrm>
            <a:off x="6289875" y="1102025"/>
            <a:ext cx="2542500" cy="23859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Proxima Nova"/>
              <a:buChar char="➢"/>
            </a:pPr>
            <a:r>
              <a:rPr lang="en" sz="1100">
                <a:latin typeface="Proxima Nova"/>
                <a:ea typeface="Proxima Nova"/>
                <a:cs typeface="Proxima Nova"/>
                <a:sym typeface="Proxima Nova"/>
              </a:rPr>
              <a:t>Spotify has over 5,000 distinct genres</a:t>
            </a:r>
            <a:endParaRPr sz="1100">
              <a:latin typeface="Proxima Nova"/>
              <a:ea typeface="Proxima Nova"/>
              <a:cs typeface="Proxima Nova"/>
              <a:sym typeface="Proxima Nova"/>
            </a:endParaRPr>
          </a:p>
          <a:p>
            <a:pPr indent="0" lvl="0" marL="0" rtl="0" algn="l">
              <a:spcBef>
                <a:spcPts val="0"/>
              </a:spcBef>
              <a:spcAft>
                <a:spcPts val="0"/>
              </a:spcAft>
              <a:buNone/>
            </a:pPr>
            <a:r>
              <a:t/>
            </a:r>
            <a:endParaRPr sz="1100">
              <a:latin typeface="Proxima Nova"/>
              <a:ea typeface="Proxima Nova"/>
              <a:cs typeface="Proxima Nova"/>
              <a:sym typeface="Proxima Nova"/>
            </a:endParaRPr>
          </a:p>
          <a:p>
            <a:pPr indent="0" lvl="0" marL="457200" rtl="0" algn="l">
              <a:spcBef>
                <a:spcPts val="0"/>
              </a:spcBef>
              <a:spcAft>
                <a:spcPts val="0"/>
              </a:spcAft>
              <a:buNone/>
            </a:pPr>
            <a:r>
              <a:t/>
            </a:r>
            <a:endParaRPr sz="1100">
              <a:latin typeface="Proxima Nova"/>
              <a:ea typeface="Proxima Nova"/>
              <a:cs typeface="Proxima Nova"/>
              <a:sym typeface="Proxima Nova"/>
            </a:endParaRPr>
          </a:p>
          <a:p>
            <a:pPr indent="-298450" lvl="0" marL="457200" rtl="0" algn="l">
              <a:spcBef>
                <a:spcPts val="0"/>
              </a:spcBef>
              <a:spcAft>
                <a:spcPts val="0"/>
              </a:spcAft>
              <a:buSzPts val="1100"/>
              <a:buFont typeface="Proxima Nova"/>
              <a:buChar char="➢"/>
            </a:pPr>
            <a:r>
              <a:rPr lang="en" sz="1100">
                <a:latin typeface="Proxima Nova"/>
                <a:ea typeface="Proxima Nova"/>
                <a:cs typeface="Proxima Nova"/>
                <a:sym typeface="Proxima Nova"/>
              </a:rPr>
              <a:t>2020 had 19 more total artists and 111 more total tracks than 2019</a:t>
            </a:r>
            <a:endParaRPr sz="1100">
              <a:latin typeface="Proxima Nova"/>
              <a:ea typeface="Proxima Nova"/>
              <a:cs typeface="Proxima Nova"/>
              <a:sym typeface="Proxima Nova"/>
            </a:endParaRPr>
          </a:p>
          <a:p>
            <a:pPr indent="0" lvl="0" marL="457200" rtl="0" algn="l">
              <a:spcBef>
                <a:spcPts val="0"/>
              </a:spcBef>
              <a:spcAft>
                <a:spcPts val="0"/>
              </a:spcAft>
              <a:buNone/>
            </a:pPr>
            <a:r>
              <a:t/>
            </a:r>
            <a:endParaRPr sz="1100">
              <a:latin typeface="Proxima Nova"/>
              <a:ea typeface="Proxima Nova"/>
              <a:cs typeface="Proxima Nova"/>
              <a:sym typeface="Proxima Nova"/>
            </a:endParaRPr>
          </a:p>
          <a:p>
            <a:pPr indent="0" lvl="0" marL="0" rtl="0" algn="l">
              <a:spcBef>
                <a:spcPts val="0"/>
              </a:spcBef>
              <a:spcAft>
                <a:spcPts val="0"/>
              </a:spcAft>
              <a:buNone/>
            </a:pPr>
            <a:r>
              <a:t/>
            </a:r>
            <a:endParaRPr sz="1100">
              <a:latin typeface="Proxima Nova"/>
              <a:ea typeface="Proxima Nova"/>
              <a:cs typeface="Proxima Nova"/>
              <a:sym typeface="Proxima Nova"/>
            </a:endParaRPr>
          </a:p>
          <a:p>
            <a:pPr indent="-298450" lvl="0" marL="457200" rtl="0" algn="l">
              <a:spcBef>
                <a:spcPts val="0"/>
              </a:spcBef>
              <a:spcAft>
                <a:spcPts val="0"/>
              </a:spcAft>
              <a:buSzPts val="1100"/>
              <a:buFont typeface="Proxima Nova"/>
              <a:buChar char="➢"/>
            </a:pPr>
            <a:r>
              <a:rPr lang="en" sz="1100">
                <a:latin typeface="Proxima Nova"/>
                <a:ea typeface="Proxima Nova"/>
                <a:cs typeface="Proxima Nova"/>
                <a:sym typeface="Proxima Nova"/>
              </a:rPr>
              <a:t>70 different genres appeared on the Top 200 charts</a:t>
            </a:r>
            <a:endParaRPr sz="1100">
              <a:latin typeface="Proxima Nova"/>
              <a:ea typeface="Proxima Nova"/>
              <a:cs typeface="Proxima Nova"/>
              <a:sym typeface="Proxima Nova"/>
            </a:endParaRPr>
          </a:p>
          <a:p>
            <a:pPr indent="0" lvl="0" marL="0" rtl="0" algn="l">
              <a:spcBef>
                <a:spcPts val="0"/>
              </a:spcBef>
              <a:spcAft>
                <a:spcPts val="0"/>
              </a:spcAft>
              <a:buNone/>
            </a:pPr>
            <a:r>
              <a:t/>
            </a:r>
            <a:endParaRPr sz="1100">
              <a:latin typeface="Proxima Nova"/>
              <a:ea typeface="Proxima Nova"/>
              <a:cs typeface="Proxima Nova"/>
              <a:sym typeface="Proxima Nova"/>
            </a:endParaRPr>
          </a:p>
          <a:p>
            <a:pPr indent="0" lvl="0" marL="0" rtl="0" algn="l">
              <a:spcBef>
                <a:spcPts val="0"/>
              </a:spcBef>
              <a:spcAft>
                <a:spcPts val="0"/>
              </a:spcAft>
              <a:buNone/>
            </a:pPr>
            <a:r>
              <a:t/>
            </a:r>
            <a:endParaRPr sz="1100">
              <a:latin typeface="Proxima Nova"/>
              <a:ea typeface="Proxima Nova"/>
              <a:cs typeface="Proxima Nova"/>
              <a:sym typeface="Proxima Nova"/>
            </a:endParaRPr>
          </a:p>
        </p:txBody>
      </p:sp>
      <p:sp>
        <p:nvSpPr>
          <p:cNvPr id="112" name="Google Shape;112;p20"/>
          <p:cNvSpPr txBox="1"/>
          <p:nvPr>
            <p:ph type="title"/>
          </p:nvPr>
        </p:nvSpPr>
        <p:spPr>
          <a:xfrm>
            <a:off x="406800" y="276150"/>
            <a:ext cx="4615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Genres of 2020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800"/>
              <a:t>Audio Analysis</a:t>
            </a:r>
            <a:endParaRPr b="1"/>
          </a:p>
        </p:txBody>
      </p:sp>
      <p:pic>
        <p:nvPicPr>
          <p:cNvPr id="118" name="Google Shape;118;p21"/>
          <p:cNvPicPr preferRelativeResize="0"/>
          <p:nvPr/>
        </p:nvPicPr>
        <p:blipFill>
          <a:blip r:embed="rId3">
            <a:alphaModFix/>
          </a:blip>
          <a:stretch>
            <a:fillRect/>
          </a:stretch>
        </p:blipFill>
        <p:spPr>
          <a:xfrm>
            <a:off x="8057000" y="212301"/>
            <a:ext cx="775303" cy="2327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