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69" d="100"/>
          <a:sy n="69"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D237CF4-99AC-44AA-AD04-35238276DF08}" type="datetimeFigureOut">
              <a:rPr lang="en-US" smtClean="0"/>
              <a:t>3/25/2025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26A409F-BEEE-47E8-9FA9-C4F41C312A5B}"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14135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237CF4-99AC-44AA-AD04-35238276DF08}"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A409F-BEEE-47E8-9FA9-C4F41C312A5B}" type="slidenum">
              <a:rPr lang="en-US" smtClean="0"/>
              <a:t>‹#›</a:t>
            </a:fld>
            <a:endParaRPr lang="en-US"/>
          </a:p>
        </p:txBody>
      </p:sp>
    </p:spTree>
    <p:extLst>
      <p:ext uri="{BB962C8B-B14F-4D97-AF65-F5344CB8AC3E}">
        <p14:creationId xmlns:p14="http://schemas.microsoft.com/office/powerpoint/2010/main" val="2774911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237CF4-99AC-44AA-AD04-35238276DF08}"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A409F-BEEE-47E8-9FA9-C4F41C312A5B}" type="slidenum">
              <a:rPr lang="en-US" smtClean="0"/>
              <a:t>‹#›</a:t>
            </a:fld>
            <a:endParaRPr lang="en-US"/>
          </a:p>
        </p:txBody>
      </p:sp>
    </p:spTree>
    <p:extLst>
      <p:ext uri="{BB962C8B-B14F-4D97-AF65-F5344CB8AC3E}">
        <p14:creationId xmlns:p14="http://schemas.microsoft.com/office/powerpoint/2010/main" val="2038220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237CF4-99AC-44AA-AD04-35238276DF08}"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A409F-BEEE-47E8-9FA9-C4F41C312A5B}" type="slidenum">
              <a:rPr lang="en-US" smtClean="0"/>
              <a:t>‹#›</a:t>
            </a:fld>
            <a:endParaRPr lang="en-US"/>
          </a:p>
        </p:txBody>
      </p:sp>
    </p:spTree>
    <p:extLst>
      <p:ext uri="{BB962C8B-B14F-4D97-AF65-F5344CB8AC3E}">
        <p14:creationId xmlns:p14="http://schemas.microsoft.com/office/powerpoint/2010/main" val="1094975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237CF4-99AC-44AA-AD04-35238276DF08}"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A409F-BEEE-47E8-9FA9-C4F41C312A5B}"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9332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237CF4-99AC-44AA-AD04-35238276DF08}"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6A409F-BEEE-47E8-9FA9-C4F41C312A5B}" type="slidenum">
              <a:rPr lang="en-US" smtClean="0"/>
              <a:t>‹#›</a:t>
            </a:fld>
            <a:endParaRPr lang="en-US"/>
          </a:p>
        </p:txBody>
      </p:sp>
    </p:spTree>
    <p:extLst>
      <p:ext uri="{BB962C8B-B14F-4D97-AF65-F5344CB8AC3E}">
        <p14:creationId xmlns:p14="http://schemas.microsoft.com/office/powerpoint/2010/main" val="3564440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237CF4-99AC-44AA-AD04-35238276DF08}" type="datetimeFigureOut">
              <a:rPr lang="en-US" smtClean="0"/>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6A409F-BEEE-47E8-9FA9-C4F41C312A5B}" type="slidenum">
              <a:rPr lang="en-US" smtClean="0"/>
              <a:t>‹#›</a:t>
            </a:fld>
            <a:endParaRPr lang="en-US"/>
          </a:p>
        </p:txBody>
      </p:sp>
    </p:spTree>
    <p:extLst>
      <p:ext uri="{BB962C8B-B14F-4D97-AF65-F5344CB8AC3E}">
        <p14:creationId xmlns:p14="http://schemas.microsoft.com/office/powerpoint/2010/main" val="2964514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237CF4-99AC-44AA-AD04-35238276DF08}" type="datetimeFigureOut">
              <a:rPr lang="en-US" smtClean="0"/>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6A409F-BEEE-47E8-9FA9-C4F41C312A5B}" type="slidenum">
              <a:rPr lang="en-US" smtClean="0"/>
              <a:t>‹#›</a:t>
            </a:fld>
            <a:endParaRPr lang="en-US"/>
          </a:p>
        </p:txBody>
      </p:sp>
    </p:spTree>
    <p:extLst>
      <p:ext uri="{BB962C8B-B14F-4D97-AF65-F5344CB8AC3E}">
        <p14:creationId xmlns:p14="http://schemas.microsoft.com/office/powerpoint/2010/main" val="1737898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37CF4-99AC-44AA-AD04-35238276DF08}" type="datetimeFigureOut">
              <a:rPr lang="en-US" smtClean="0"/>
              <a:t>3/25/2025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6A409F-BEEE-47E8-9FA9-C4F41C312A5B}" type="slidenum">
              <a:rPr lang="en-US" smtClean="0"/>
              <a:t>‹#›</a:t>
            </a:fld>
            <a:endParaRPr lang="en-US"/>
          </a:p>
        </p:txBody>
      </p:sp>
    </p:spTree>
    <p:extLst>
      <p:ext uri="{BB962C8B-B14F-4D97-AF65-F5344CB8AC3E}">
        <p14:creationId xmlns:p14="http://schemas.microsoft.com/office/powerpoint/2010/main" val="237045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37CF4-99AC-44AA-AD04-35238276DF08}"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6A409F-BEEE-47E8-9FA9-C4F41C312A5B}" type="slidenum">
              <a:rPr lang="en-US" smtClean="0"/>
              <a:t>‹#›</a:t>
            </a:fld>
            <a:endParaRPr lang="en-US"/>
          </a:p>
        </p:txBody>
      </p:sp>
    </p:spTree>
    <p:extLst>
      <p:ext uri="{BB962C8B-B14F-4D97-AF65-F5344CB8AC3E}">
        <p14:creationId xmlns:p14="http://schemas.microsoft.com/office/powerpoint/2010/main" val="4287306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37CF4-99AC-44AA-AD04-35238276DF08}"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6A409F-BEEE-47E8-9FA9-C4F41C312A5B}" type="slidenum">
              <a:rPr lang="en-US" smtClean="0"/>
              <a:t>‹#›</a:t>
            </a:fld>
            <a:endParaRPr lang="en-US"/>
          </a:p>
        </p:txBody>
      </p:sp>
    </p:spTree>
    <p:extLst>
      <p:ext uri="{BB962C8B-B14F-4D97-AF65-F5344CB8AC3E}">
        <p14:creationId xmlns:p14="http://schemas.microsoft.com/office/powerpoint/2010/main" val="3221385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D237CF4-99AC-44AA-AD04-35238276DF08}" type="datetimeFigureOut">
              <a:rPr lang="en-US" smtClean="0"/>
              <a:t>3/25/2025</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26A409F-BEEE-47E8-9FA9-C4F41C312A5B}" type="slidenum">
              <a:rPr lang="en-US" smtClean="0"/>
              <a:t>‹#›</a:t>
            </a:fld>
            <a:endParaRPr lang="en-US"/>
          </a:p>
        </p:txBody>
      </p:sp>
    </p:spTree>
    <p:extLst>
      <p:ext uri="{BB962C8B-B14F-4D97-AF65-F5344CB8AC3E}">
        <p14:creationId xmlns:p14="http://schemas.microsoft.com/office/powerpoint/2010/main" val="39402922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EE107E-583C-5B30-2BE4-068C8B76D7D2}"/>
              </a:ext>
            </a:extLst>
          </p:cNvPr>
          <p:cNvSpPr txBox="1"/>
          <p:nvPr/>
        </p:nvSpPr>
        <p:spPr>
          <a:xfrm>
            <a:off x="1975411" y="1932973"/>
            <a:ext cx="7592993" cy="1077218"/>
          </a:xfrm>
          <a:prstGeom prst="rect">
            <a:avLst/>
          </a:prstGeom>
          <a:noFill/>
        </p:spPr>
        <p:txBody>
          <a:bodyPr wrap="square" rtlCol="0">
            <a:spAutoFit/>
          </a:bodyPr>
          <a:lstStyle/>
          <a:p>
            <a:pPr algn="ctr"/>
            <a:r>
              <a:rPr lang="en-US" sz="3200" dirty="0"/>
              <a:t>PHYSICAL VS DIGITAL:</a:t>
            </a:r>
          </a:p>
          <a:p>
            <a:pPr algn="ctr"/>
            <a:r>
              <a:rPr lang="en-US" sz="3200" dirty="0"/>
              <a:t>COMIC BOOKS IN A DIGITAL AGE</a:t>
            </a:r>
          </a:p>
        </p:txBody>
      </p:sp>
      <p:sp>
        <p:nvSpPr>
          <p:cNvPr id="5" name="TextBox 4">
            <a:extLst>
              <a:ext uri="{FF2B5EF4-FFF2-40B4-BE49-F238E27FC236}">
                <a16:creationId xmlns:a16="http://schemas.microsoft.com/office/drawing/2014/main" id="{C9362B60-6C76-7D66-A084-6546E5126D64}"/>
              </a:ext>
            </a:extLst>
          </p:cNvPr>
          <p:cNvSpPr txBox="1"/>
          <p:nvPr/>
        </p:nvSpPr>
        <p:spPr>
          <a:xfrm>
            <a:off x="1365811" y="4687746"/>
            <a:ext cx="1787669" cy="646331"/>
          </a:xfrm>
          <a:prstGeom prst="rect">
            <a:avLst/>
          </a:prstGeom>
          <a:noFill/>
        </p:spPr>
        <p:txBody>
          <a:bodyPr wrap="none" rtlCol="0">
            <a:spAutoFit/>
          </a:bodyPr>
          <a:lstStyle/>
          <a:p>
            <a:r>
              <a:rPr lang="en-US" dirty="0"/>
              <a:t>Cosmic Comics</a:t>
            </a:r>
          </a:p>
          <a:p>
            <a:r>
              <a:rPr lang="en-US" dirty="0"/>
              <a:t>March 2025</a:t>
            </a:r>
          </a:p>
        </p:txBody>
      </p:sp>
    </p:spTree>
    <p:extLst>
      <p:ext uri="{BB962C8B-B14F-4D97-AF65-F5344CB8AC3E}">
        <p14:creationId xmlns:p14="http://schemas.microsoft.com/office/powerpoint/2010/main" val="1370396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286B6-DC8F-CE4B-9FDE-1985D1ECFA9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6F64DE5-80CD-8323-9B7D-7848ADE59949}"/>
              </a:ext>
            </a:extLst>
          </p:cNvPr>
          <p:cNvSpPr txBox="1"/>
          <p:nvPr/>
        </p:nvSpPr>
        <p:spPr>
          <a:xfrm>
            <a:off x="1643606" y="1516284"/>
            <a:ext cx="9271322" cy="1200329"/>
          </a:xfrm>
          <a:prstGeom prst="rect">
            <a:avLst/>
          </a:prstGeom>
          <a:noFill/>
        </p:spPr>
        <p:txBody>
          <a:bodyPr wrap="square" rtlCol="0">
            <a:spAutoFit/>
          </a:bodyPr>
          <a:lstStyle/>
          <a:p>
            <a:r>
              <a:rPr lang="en-US" dirty="0"/>
              <a:t>Question:</a:t>
            </a:r>
          </a:p>
          <a:p>
            <a:endParaRPr lang="en-US" dirty="0"/>
          </a:p>
          <a:p>
            <a:r>
              <a:rPr lang="en-US" dirty="0"/>
              <a:t>Since we live in a digital age and the cost of products and goods continue to rise, will the comic book industry thrive in a 100% digital format?</a:t>
            </a:r>
          </a:p>
        </p:txBody>
      </p:sp>
      <p:pic>
        <p:nvPicPr>
          <p:cNvPr id="7" name="Picture 6">
            <a:extLst>
              <a:ext uri="{FF2B5EF4-FFF2-40B4-BE49-F238E27FC236}">
                <a16:creationId xmlns:a16="http://schemas.microsoft.com/office/drawing/2014/main" id="{336B9C84-7ADD-A956-D886-BD1CCBD59C8B}"/>
              </a:ext>
            </a:extLst>
          </p:cNvPr>
          <p:cNvPicPr>
            <a:picLocks noChangeAspect="1"/>
          </p:cNvPicPr>
          <p:nvPr/>
        </p:nvPicPr>
        <p:blipFill>
          <a:blip r:embed="rId2"/>
          <a:stretch>
            <a:fillRect/>
          </a:stretch>
        </p:blipFill>
        <p:spPr>
          <a:xfrm>
            <a:off x="4293967" y="3735486"/>
            <a:ext cx="3418872" cy="2509011"/>
          </a:xfrm>
          <a:prstGeom prst="rect">
            <a:avLst/>
          </a:prstGeom>
        </p:spPr>
      </p:pic>
    </p:spTree>
    <p:extLst>
      <p:ext uri="{BB962C8B-B14F-4D97-AF65-F5344CB8AC3E}">
        <p14:creationId xmlns:p14="http://schemas.microsoft.com/office/powerpoint/2010/main" val="419619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B09D7-73D2-1CC8-1F88-2B905970556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FFA0468-EC45-18FB-0933-ADA09302981E}"/>
              </a:ext>
            </a:extLst>
          </p:cNvPr>
          <p:cNvSpPr txBox="1"/>
          <p:nvPr/>
        </p:nvSpPr>
        <p:spPr>
          <a:xfrm>
            <a:off x="1481560" y="104172"/>
            <a:ext cx="9734307" cy="7294305"/>
          </a:xfrm>
          <a:prstGeom prst="rect">
            <a:avLst/>
          </a:prstGeom>
          <a:noFill/>
        </p:spPr>
        <p:txBody>
          <a:bodyPr wrap="square" rtlCol="0">
            <a:spAutoFit/>
          </a:bodyPr>
          <a:lstStyle/>
          <a:p>
            <a:r>
              <a:rPr lang="en-US" dirty="0"/>
              <a:t>Answer:</a:t>
            </a:r>
          </a:p>
          <a:p>
            <a:endParaRPr lang="en-US" dirty="0"/>
          </a:p>
          <a:p>
            <a:pPr algn="l">
              <a:buNone/>
            </a:pPr>
            <a:r>
              <a:rPr lang="en-US" b="0" i="0" dirty="0">
                <a:solidFill>
                  <a:srgbClr val="FFFFFF"/>
                </a:solidFill>
                <a:effectLst/>
                <a:latin typeface="Segoe UI" panose="020B0502040204020203" pitchFamily="34" charset="0"/>
              </a:rPr>
              <a:t>The comic book industry has seen significant changes in both physical and digital sales over the years. While digital formats are growing, physical comic books still dominate the market. Here's a timeline of the sales trends for both formats:</a:t>
            </a:r>
          </a:p>
          <a:p>
            <a:pPr algn="l">
              <a:buNone/>
            </a:pPr>
            <a:endParaRPr lang="en-US" b="0" i="0" dirty="0">
              <a:solidFill>
                <a:srgbClr val="FFFFFF"/>
              </a:solidFill>
              <a:effectLst/>
              <a:latin typeface="Segoe UI" panose="020B0502040204020203" pitchFamily="34" charset="0"/>
            </a:endParaRPr>
          </a:p>
          <a:p>
            <a:pPr algn="l">
              <a:buFont typeface="+mj-lt"/>
              <a:buAutoNum type="arabicPeriod"/>
            </a:pPr>
            <a:r>
              <a:rPr lang="en-US" b="1" i="0" dirty="0">
                <a:solidFill>
                  <a:srgbClr val="FFFFFF"/>
                </a:solidFill>
                <a:effectLst/>
                <a:latin typeface="Segoe UI" panose="020B0502040204020203" pitchFamily="34" charset="0"/>
              </a:rPr>
              <a:t> 2018</a:t>
            </a:r>
            <a:r>
              <a:rPr lang="en-US" b="0" i="0" dirty="0">
                <a:solidFill>
                  <a:srgbClr val="FFFFFF"/>
                </a:solidFill>
                <a:effectLst/>
                <a:latin typeface="Segoe UI" panose="020B0502040204020203" pitchFamily="34" charset="0"/>
              </a:rPr>
              <a:t>: Digital comic book sales in North America were estimated at $100 million, while physical comic book stores generated about $510 million, with booksellers adding another $465 million.</a:t>
            </a:r>
          </a:p>
          <a:p>
            <a:pPr algn="l">
              <a:buFont typeface="+mj-lt"/>
              <a:buAutoNum type="arabicPeriod"/>
            </a:pPr>
            <a:endParaRPr lang="en-US" b="0" i="0" dirty="0">
              <a:solidFill>
                <a:srgbClr val="FFFFFF"/>
              </a:solidFill>
              <a:effectLst/>
              <a:latin typeface="Segoe UI" panose="020B0502040204020203" pitchFamily="34" charset="0"/>
            </a:endParaRPr>
          </a:p>
          <a:p>
            <a:pPr algn="l">
              <a:buFont typeface="+mj-lt"/>
              <a:buAutoNum type="arabicPeriod"/>
            </a:pPr>
            <a:r>
              <a:rPr lang="en-US" b="1" i="0" dirty="0">
                <a:solidFill>
                  <a:srgbClr val="FFFFFF"/>
                </a:solidFill>
                <a:effectLst/>
                <a:latin typeface="Segoe UI" panose="020B0502040204020203" pitchFamily="34" charset="0"/>
              </a:rPr>
              <a:t> 2019</a:t>
            </a:r>
            <a:r>
              <a:rPr lang="en-US" b="0" i="0" dirty="0">
                <a:solidFill>
                  <a:srgbClr val="FFFFFF"/>
                </a:solidFill>
                <a:effectLst/>
                <a:latin typeface="Segoe UI" panose="020B0502040204020203" pitchFamily="34" charset="0"/>
              </a:rPr>
              <a:t>: Overall comic book sales rose approximately 4%, with digital sales continuing to grow but still significantly lower than physical sales.</a:t>
            </a:r>
          </a:p>
          <a:p>
            <a:pPr algn="l">
              <a:buFont typeface="+mj-lt"/>
              <a:buAutoNum type="arabicPeriod"/>
            </a:pPr>
            <a:endParaRPr lang="en-US" b="0" i="0" dirty="0">
              <a:solidFill>
                <a:srgbClr val="FFFFFF"/>
              </a:solidFill>
              <a:effectLst/>
              <a:latin typeface="Segoe UI" panose="020B0502040204020203" pitchFamily="34" charset="0"/>
            </a:endParaRPr>
          </a:p>
          <a:p>
            <a:pPr algn="l">
              <a:buFont typeface="+mj-lt"/>
              <a:buAutoNum type="arabicPeriod"/>
            </a:pPr>
            <a:r>
              <a:rPr lang="en-US" b="1" i="0" dirty="0">
                <a:solidFill>
                  <a:srgbClr val="FFFFFF"/>
                </a:solidFill>
                <a:effectLst/>
                <a:latin typeface="Segoe UI" panose="020B0502040204020203" pitchFamily="34" charset="0"/>
              </a:rPr>
              <a:t> 2020</a:t>
            </a:r>
            <a:r>
              <a:rPr lang="en-US" b="0" i="0" dirty="0">
                <a:solidFill>
                  <a:srgbClr val="FFFFFF"/>
                </a:solidFill>
                <a:effectLst/>
                <a:latin typeface="Segoe UI" panose="020B0502040204020203" pitchFamily="34" charset="0"/>
              </a:rPr>
              <a:t>: The COVID-19 pandemic led to a surge in online activity, including digital comic book reading. However, physical comic books remained the preferred format for many readers</a:t>
            </a:r>
            <a:r>
              <a:rPr lang="en-US" dirty="0">
                <a:solidFill>
                  <a:srgbClr val="FFFFFF"/>
                </a:solidFill>
                <a:latin typeface="var(--fontFamilyBase)"/>
              </a:rPr>
              <a:t>.</a:t>
            </a:r>
          </a:p>
          <a:p>
            <a:pPr algn="l">
              <a:buFont typeface="+mj-lt"/>
              <a:buAutoNum type="arabicPeriod"/>
            </a:pPr>
            <a:endParaRPr lang="en-US" b="0" i="0" dirty="0">
              <a:solidFill>
                <a:srgbClr val="FFFFFF"/>
              </a:solidFill>
              <a:effectLst/>
              <a:latin typeface="Segoe UI" panose="020B0502040204020203" pitchFamily="34" charset="0"/>
            </a:endParaRPr>
          </a:p>
          <a:p>
            <a:pPr algn="l">
              <a:buFont typeface="+mj-lt"/>
              <a:buAutoNum type="arabicPeriod"/>
            </a:pPr>
            <a:r>
              <a:rPr lang="en-US" b="1" i="0" dirty="0">
                <a:solidFill>
                  <a:srgbClr val="FFFFFF"/>
                </a:solidFill>
                <a:effectLst/>
                <a:latin typeface="Segoe UI" panose="020B0502040204020203" pitchFamily="34" charset="0"/>
              </a:rPr>
              <a:t> 2024</a:t>
            </a:r>
            <a:r>
              <a:rPr lang="en-US" b="0" i="0" dirty="0">
                <a:solidFill>
                  <a:srgbClr val="FFFFFF"/>
                </a:solidFill>
                <a:effectLst/>
                <a:latin typeface="Segoe UI" panose="020B0502040204020203" pitchFamily="34" charset="0"/>
              </a:rPr>
              <a:t>: The global comic book market was valued at $16.83 billion, with projections to reach $17.69 billion in 2025 and $26.75 billion by 2032. The market includes both physical and digital formats, with physical comics still holding a significant share</a:t>
            </a:r>
            <a:r>
              <a:rPr lang="en-US" dirty="0">
                <a:solidFill>
                  <a:srgbClr val="FFFFFF"/>
                </a:solidFill>
                <a:latin typeface="var(--fontFamilyBase)"/>
              </a:rPr>
              <a:t>.</a:t>
            </a:r>
            <a:endParaRPr lang="en-US" b="0" i="0" dirty="0">
              <a:solidFill>
                <a:srgbClr val="FFFFFF"/>
              </a:solidFill>
              <a:effectLst/>
              <a:latin typeface="Segoe UI" panose="020B0502040204020203" pitchFamily="34" charset="0"/>
            </a:endParaRPr>
          </a:p>
          <a:p>
            <a:pPr algn="l"/>
            <a:endParaRPr lang="en-US" b="0" i="0" dirty="0">
              <a:solidFill>
                <a:srgbClr val="FFFFFF"/>
              </a:solidFill>
              <a:effectLst/>
              <a:latin typeface="Segoe UI" panose="020B0502040204020203" pitchFamily="34" charset="0"/>
            </a:endParaRPr>
          </a:p>
          <a:p>
            <a:pPr algn="l"/>
            <a:r>
              <a:rPr lang="en-US" b="0" i="0" dirty="0">
                <a:solidFill>
                  <a:srgbClr val="FFFFFF"/>
                </a:solidFill>
                <a:effectLst/>
                <a:latin typeface="Segoe UI" panose="020B0502040204020203" pitchFamily="34" charset="0"/>
              </a:rPr>
              <a:t>Despite the growth in digital sales, the emotional attachment to physical comic books and the experience of visiting comic book stores continue to drive physical sales. It seems unlikely that the industry will convert to a 100% digital format in the near future, as both formats have their unique appeal and advantages.</a:t>
            </a:r>
          </a:p>
          <a:p>
            <a:endParaRPr lang="en-US" dirty="0"/>
          </a:p>
        </p:txBody>
      </p:sp>
    </p:spTree>
    <p:extLst>
      <p:ext uri="{BB962C8B-B14F-4D97-AF65-F5344CB8AC3E}">
        <p14:creationId xmlns:p14="http://schemas.microsoft.com/office/powerpoint/2010/main" val="2519599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851AEB-B834-7549-0CDA-3B6A0A005A9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0821D59-1840-2059-37A5-C86B0297B4E0}"/>
              </a:ext>
            </a:extLst>
          </p:cNvPr>
          <p:cNvSpPr txBox="1"/>
          <p:nvPr/>
        </p:nvSpPr>
        <p:spPr>
          <a:xfrm>
            <a:off x="2419110" y="300942"/>
            <a:ext cx="8553690" cy="6186309"/>
          </a:xfrm>
          <a:prstGeom prst="rect">
            <a:avLst/>
          </a:prstGeom>
          <a:noFill/>
        </p:spPr>
        <p:txBody>
          <a:bodyPr wrap="square" rtlCol="0">
            <a:spAutoFit/>
          </a:bodyPr>
          <a:lstStyle/>
          <a:p>
            <a:r>
              <a:rPr lang="en-US" dirty="0"/>
              <a:t>How can a smaller, independent company thrive in this digital age?</a:t>
            </a:r>
          </a:p>
          <a:p>
            <a:endParaRPr lang="en-US" dirty="0"/>
          </a:p>
          <a:p>
            <a:pPr marL="342900" indent="-342900">
              <a:buAutoNum type="arabicPeriod"/>
            </a:pPr>
            <a:r>
              <a:rPr lang="en-US" dirty="0"/>
              <a:t>Utilize Digital Platforms – Use a digital platform such as </a:t>
            </a:r>
            <a:r>
              <a:rPr lang="en-US" dirty="0" err="1"/>
              <a:t>Comixology</a:t>
            </a:r>
            <a:r>
              <a:rPr lang="en-US" dirty="0"/>
              <a:t> to get your work out to the public.  With enough revenue generated from digital sales, then this will provide capital to invest in physical releases.</a:t>
            </a:r>
          </a:p>
          <a:p>
            <a:pPr marL="342900" indent="-342900">
              <a:buAutoNum type="arabicPeriod"/>
            </a:pPr>
            <a:endParaRPr lang="en-US" dirty="0"/>
          </a:p>
          <a:p>
            <a:pPr marL="342900" indent="-342900">
              <a:buAutoNum type="arabicPeriod"/>
            </a:pPr>
            <a:r>
              <a:rPr lang="en-US" dirty="0"/>
              <a:t>Crowdfunding – You can start campaigns with crowdfunding, such as, Kickstarter to have fans help build enough revenue for a comic series that they may be interested in.  This will help cover the cost of printing, distributing, and getting the physical version of your comic in the hands of the fans.</a:t>
            </a:r>
          </a:p>
          <a:p>
            <a:pPr marL="342900" indent="-342900">
              <a:buAutoNum type="arabicPeriod"/>
            </a:pPr>
            <a:endParaRPr lang="en-US" dirty="0"/>
          </a:p>
          <a:p>
            <a:pPr marL="342900" indent="-342900">
              <a:buAutoNum type="arabicPeriod"/>
            </a:pPr>
            <a:r>
              <a:rPr lang="en-US" dirty="0"/>
              <a:t>Comic Cons – Appearing at comic cons is a huge way to engage with your audience.  Not only can you sell your comic there in person, but you can talk to your fans and get any sort of feedback that’s face-to-face.</a:t>
            </a:r>
          </a:p>
          <a:p>
            <a:pPr marL="342900" indent="-342900">
              <a:buAutoNum type="arabicPeriod"/>
            </a:pPr>
            <a:endParaRPr lang="en-US" dirty="0"/>
          </a:p>
          <a:p>
            <a:pPr marL="342900" indent="-342900">
              <a:buAutoNum type="arabicPeriod"/>
            </a:pPr>
            <a:r>
              <a:rPr lang="en-US" dirty="0"/>
              <a:t>Social Media – In order to survive in a digital age, you must have a digital footprint.  The best way to get there is have a social media platform.  Most companies use just about every platform to reach each customer, i.e. Facebook, Instagram, X, </a:t>
            </a:r>
            <a:r>
              <a:rPr lang="en-US" dirty="0" err="1"/>
              <a:t>Tiktok</a:t>
            </a:r>
            <a:r>
              <a:rPr lang="en-US" dirty="0"/>
              <a:t>, etc.</a:t>
            </a:r>
          </a:p>
          <a:p>
            <a:endParaRPr lang="en-US" dirty="0"/>
          </a:p>
          <a:p>
            <a:endParaRPr lang="en-US" dirty="0"/>
          </a:p>
        </p:txBody>
      </p:sp>
    </p:spTree>
    <p:extLst>
      <p:ext uri="{BB962C8B-B14F-4D97-AF65-F5344CB8AC3E}">
        <p14:creationId xmlns:p14="http://schemas.microsoft.com/office/powerpoint/2010/main" val="419878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12EEC-0C26-4C27-637C-BACF8A139759}"/>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F34BFD0-9867-5EDC-7D18-F9512DB5ECFC}"/>
              </a:ext>
            </a:extLst>
          </p:cNvPr>
          <p:cNvGraphicFramePr>
            <a:graphicFrameLocks noGrp="1"/>
          </p:cNvGraphicFramePr>
          <p:nvPr>
            <p:extLst>
              <p:ext uri="{D42A27DB-BD31-4B8C-83A1-F6EECF244321}">
                <p14:modId xmlns:p14="http://schemas.microsoft.com/office/powerpoint/2010/main" val="2799797764"/>
              </p:ext>
            </p:extLst>
          </p:nvPr>
        </p:nvGraphicFramePr>
        <p:xfrm>
          <a:off x="2032000" y="719666"/>
          <a:ext cx="8128000" cy="2021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38992040"/>
                    </a:ext>
                  </a:extLst>
                </a:gridCol>
                <a:gridCol w="4064000">
                  <a:extLst>
                    <a:ext uri="{9D8B030D-6E8A-4147-A177-3AD203B41FA5}">
                      <a16:colId xmlns:a16="http://schemas.microsoft.com/office/drawing/2014/main" val="3330517428"/>
                    </a:ext>
                  </a:extLst>
                </a:gridCol>
              </a:tblGrid>
              <a:tr h="370840">
                <a:tc>
                  <a:txBody>
                    <a:bodyPr/>
                    <a:lstStyle/>
                    <a:p>
                      <a:pPr algn="ctr"/>
                      <a:r>
                        <a:rPr lang="en-US" dirty="0"/>
                        <a:t>Digital Pros</a:t>
                      </a:r>
                    </a:p>
                  </a:txBody>
                  <a:tcPr/>
                </a:tc>
                <a:tc>
                  <a:txBody>
                    <a:bodyPr/>
                    <a:lstStyle/>
                    <a:p>
                      <a:pPr algn="ctr"/>
                      <a:r>
                        <a:rPr lang="en-US" dirty="0"/>
                        <a:t>Digital Cons</a:t>
                      </a:r>
                    </a:p>
                  </a:txBody>
                  <a:tcPr/>
                </a:tc>
                <a:extLst>
                  <a:ext uri="{0D108BD9-81ED-4DB2-BD59-A6C34878D82A}">
                    <a16:rowId xmlns:a16="http://schemas.microsoft.com/office/drawing/2014/main" val="1703902005"/>
                  </a:ext>
                </a:extLst>
              </a:tr>
              <a:tr h="370840">
                <a:tc>
                  <a:txBody>
                    <a:bodyPr/>
                    <a:lstStyle/>
                    <a:p>
                      <a:r>
                        <a:rPr lang="en-US" dirty="0"/>
                        <a:t>Saving on printing and distribution</a:t>
                      </a:r>
                    </a:p>
                  </a:txBody>
                  <a:tcPr/>
                </a:tc>
                <a:tc>
                  <a:txBody>
                    <a:bodyPr/>
                    <a:lstStyle/>
                    <a:p>
                      <a:r>
                        <a:rPr lang="en-US" dirty="0"/>
                        <a:t>Neglecting the physical comic fans</a:t>
                      </a:r>
                    </a:p>
                  </a:txBody>
                  <a:tcPr/>
                </a:tc>
                <a:extLst>
                  <a:ext uri="{0D108BD9-81ED-4DB2-BD59-A6C34878D82A}">
                    <a16:rowId xmlns:a16="http://schemas.microsoft.com/office/drawing/2014/main" val="1630690439"/>
                  </a:ext>
                </a:extLst>
              </a:tr>
              <a:tr h="370840">
                <a:tc>
                  <a:txBody>
                    <a:bodyPr/>
                    <a:lstStyle/>
                    <a:p>
                      <a:r>
                        <a:rPr lang="en-US" dirty="0"/>
                        <a:t>Issues arrive on schedule</a:t>
                      </a:r>
                    </a:p>
                  </a:txBody>
                  <a:tcPr/>
                </a:tc>
                <a:tc>
                  <a:txBody>
                    <a:bodyPr/>
                    <a:lstStyle/>
                    <a:p>
                      <a:r>
                        <a:rPr lang="en-US" dirty="0"/>
                        <a:t>Losing the heartbeat of the comic industry</a:t>
                      </a:r>
                    </a:p>
                  </a:txBody>
                  <a:tcPr/>
                </a:tc>
                <a:extLst>
                  <a:ext uri="{0D108BD9-81ED-4DB2-BD59-A6C34878D82A}">
                    <a16:rowId xmlns:a16="http://schemas.microsoft.com/office/drawing/2014/main" val="828878465"/>
                  </a:ext>
                </a:extLst>
              </a:tr>
              <a:tr h="370840">
                <a:tc>
                  <a:txBody>
                    <a:bodyPr/>
                    <a:lstStyle/>
                    <a:p>
                      <a:r>
                        <a:rPr lang="en-US" dirty="0"/>
                        <a:t>Your sales are distributed by a single source i.e., </a:t>
                      </a:r>
                      <a:r>
                        <a:rPr lang="en-US" dirty="0" err="1"/>
                        <a:t>Comixology</a:t>
                      </a:r>
                      <a:endParaRPr lang="en-US" dirty="0"/>
                    </a:p>
                  </a:txBody>
                  <a:tcPr/>
                </a:tc>
                <a:tc>
                  <a:txBody>
                    <a:bodyPr/>
                    <a:lstStyle/>
                    <a:p>
                      <a:r>
                        <a:rPr lang="en-US" dirty="0"/>
                        <a:t>Less sales when you can obtain sales for both physical and digital</a:t>
                      </a:r>
                    </a:p>
                  </a:txBody>
                  <a:tcPr/>
                </a:tc>
                <a:extLst>
                  <a:ext uri="{0D108BD9-81ED-4DB2-BD59-A6C34878D82A}">
                    <a16:rowId xmlns:a16="http://schemas.microsoft.com/office/drawing/2014/main" val="2111413866"/>
                  </a:ext>
                </a:extLst>
              </a:tr>
            </a:tbl>
          </a:graphicData>
        </a:graphic>
      </p:graphicFrame>
      <p:graphicFrame>
        <p:nvGraphicFramePr>
          <p:cNvPr id="8" name="Table 7">
            <a:extLst>
              <a:ext uri="{FF2B5EF4-FFF2-40B4-BE49-F238E27FC236}">
                <a16:creationId xmlns:a16="http://schemas.microsoft.com/office/drawing/2014/main" id="{CBCB189B-C756-6CF9-F8FD-553EC98DA857}"/>
              </a:ext>
            </a:extLst>
          </p:cNvPr>
          <p:cNvGraphicFramePr>
            <a:graphicFrameLocks noGrp="1"/>
          </p:cNvGraphicFramePr>
          <p:nvPr>
            <p:extLst>
              <p:ext uri="{D42A27DB-BD31-4B8C-83A1-F6EECF244321}">
                <p14:modId xmlns:p14="http://schemas.microsoft.com/office/powerpoint/2010/main" val="3378788364"/>
              </p:ext>
            </p:extLst>
          </p:nvPr>
        </p:nvGraphicFramePr>
        <p:xfrm>
          <a:off x="2032000" y="3578613"/>
          <a:ext cx="8128000" cy="2839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60551692"/>
                    </a:ext>
                  </a:extLst>
                </a:gridCol>
                <a:gridCol w="4064000">
                  <a:extLst>
                    <a:ext uri="{9D8B030D-6E8A-4147-A177-3AD203B41FA5}">
                      <a16:colId xmlns:a16="http://schemas.microsoft.com/office/drawing/2014/main" val="1028811584"/>
                    </a:ext>
                  </a:extLst>
                </a:gridCol>
              </a:tblGrid>
              <a:tr h="370840">
                <a:tc>
                  <a:txBody>
                    <a:bodyPr/>
                    <a:lstStyle/>
                    <a:p>
                      <a:pPr algn="ctr"/>
                      <a:r>
                        <a:rPr lang="en-US" dirty="0"/>
                        <a:t>Physical Pros</a:t>
                      </a:r>
                    </a:p>
                  </a:txBody>
                  <a:tcPr/>
                </a:tc>
                <a:tc>
                  <a:txBody>
                    <a:bodyPr/>
                    <a:lstStyle/>
                    <a:p>
                      <a:pPr algn="ctr"/>
                      <a:r>
                        <a:rPr lang="en-US" dirty="0"/>
                        <a:t>Physical Cons</a:t>
                      </a:r>
                    </a:p>
                  </a:txBody>
                  <a:tcPr/>
                </a:tc>
                <a:extLst>
                  <a:ext uri="{0D108BD9-81ED-4DB2-BD59-A6C34878D82A}">
                    <a16:rowId xmlns:a16="http://schemas.microsoft.com/office/drawing/2014/main" val="2234436727"/>
                  </a:ext>
                </a:extLst>
              </a:tr>
              <a:tr h="370840">
                <a:tc>
                  <a:txBody>
                    <a:bodyPr/>
                    <a:lstStyle/>
                    <a:p>
                      <a:r>
                        <a:rPr lang="en-US" dirty="0"/>
                        <a:t>Getting comics into the hands of collectors and fans</a:t>
                      </a:r>
                    </a:p>
                  </a:txBody>
                  <a:tcPr/>
                </a:tc>
                <a:tc>
                  <a:txBody>
                    <a:bodyPr/>
                    <a:lstStyle/>
                    <a:p>
                      <a:r>
                        <a:rPr lang="en-US" dirty="0"/>
                        <a:t>Rising costs in printing and distribution</a:t>
                      </a:r>
                    </a:p>
                  </a:txBody>
                  <a:tcPr/>
                </a:tc>
                <a:extLst>
                  <a:ext uri="{0D108BD9-81ED-4DB2-BD59-A6C34878D82A}">
                    <a16:rowId xmlns:a16="http://schemas.microsoft.com/office/drawing/2014/main" val="375348033"/>
                  </a:ext>
                </a:extLst>
              </a:tr>
              <a:tr h="370840">
                <a:tc>
                  <a:txBody>
                    <a:bodyPr/>
                    <a:lstStyle/>
                    <a:p>
                      <a:r>
                        <a:rPr lang="en-US" dirty="0"/>
                        <a:t>Adding a physical channel for your revenue</a:t>
                      </a:r>
                    </a:p>
                  </a:txBody>
                  <a:tcPr/>
                </a:tc>
                <a:tc>
                  <a:txBody>
                    <a:bodyPr/>
                    <a:lstStyle/>
                    <a:p>
                      <a:r>
                        <a:rPr lang="en-US" dirty="0"/>
                        <a:t>Distribution scheduling issues causing delays</a:t>
                      </a:r>
                    </a:p>
                  </a:txBody>
                  <a:tcPr/>
                </a:tc>
                <a:extLst>
                  <a:ext uri="{0D108BD9-81ED-4DB2-BD59-A6C34878D82A}">
                    <a16:rowId xmlns:a16="http://schemas.microsoft.com/office/drawing/2014/main" val="3378830631"/>
                  </a:ext>
                </a:extLst>
              </a:tr>
              <a:tr h="370840">
                <a:tc>
                  <a:txBody>
                    <a:bodyPr/>
                    <a:lstStyle/>
                    <a:p>
                      <a:r>
                        <a:rPr lang="en-US" dirty="0"/>
                        <a:t>Able to run a business model that larger companies use i.e., Marvel, DC, Image</a:t>
                      </a:r>
                    </a:p>
                  </a:txBody>
                  <a:tcPr/>
                </a:tc>
                <a:tc>
                  <a:txBody>
                    <a:bodyPr/>
                    <a:lstStyle/>
                    <a:p>
                      <a:r>
                        <a:rPr lang="en-US" dirty="0"/>
                        <a:t>Shipping delays can occur if stores don’t get the comics by Wednesday (New issues are released every Wednesday)</a:t>
                      </a:r>
                    </a:p>
                  </a:txBody>
                  <a:tcPr/>
                </a:tc>
                <a:extLst>
                  <a:ext uri="{0D108BD9-81ED-4DB2-BD59-A6C34878D82A}">
                    <a16:rowId xmlns:a16="http://schemas.microsoft.com/office/drawing/2014/main" val="3456053638"/>
                  </a:ext>
                </a:extLst>
              </a:tr>
            </a:tbl>
          </a:graphicData>
        </a:graphic>
      </p:graphicFrame>
    </p:spTree>
    <p:extLst>
      <p:ext uri="{BB962C8B-B14F-4D97-AF65-F5344CB8AC3E}">
        <p14:creationId xmlns:p14="http://schemas.microsoft.com/office/powerpoint/2010/main" val="2128964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6700B1-7EAF-ADA4-91DE-200A7C7B225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B40FF7E-AFF5-DA87-DA4E-01DBDD863967}"/>
              </a:ext>
            </a:extLst>
          </p:cNvPr>
          <p:cNvPicPr>
            <a:picLocks noChangeAspect="1"/>
          </p:cNvPicPr>
          <p:nvPr/>
        </p:nvPicPr>
        <p:blipFill>
          <a:blip r:embed="rId2"/>
          <a:stretch>
            <a:fillRect/>
          </a:stretch>
        </p:blipFill>
        <p:spPr>
          <a:xfrm>
            <a:off x="1634283" y="612015"/>
            <a:ext cx="8923433" cy="5269629"/>
          </a:xfrm>
          <a:prstGeom prst="rect">
            <a:avLst/>
          </a:prstGeom>
        </p:spPr>
      </p:pic>
      <p:sp>
        <p:nvSpPr>
          <p:cNvPr id="5" name="TextBox 4">
            <a:extLst>
              <a:ext uri="{FF2B5EF4-FFF2-40B4-BE49-F238E27FC236}">
                <a16:creationId xmlns:a16="http://schemas.microsoft.com/office/drawing/2014/main" id="{7DA6C360-B610-F76E-BC61-3E0A9A85D9B2}"/>
              </a:ext>
            </a:extLst>
          </p:cNvPr>
          <p:cNvSpPr txBox="1"/>
          <p:nvPr/>
        </p:nvSpPr>
        <p:spPr>
          <a:xfrm>
            <a:off x="8229600" y="6273478"/>
            <a:ext cx="3520516" cy="369332"/>
          </a:xfrm>
          <a:prstGeom prst="rect">
            <a:avLst/>
          </a:prstGeom>
          <a:noFill/>
        </p:spPr>
        <p:txBody>
          <a:bodyPr wrap="none" rtlCol="0">
            <a:spAutoFit/>
          </a:bodyPr>
          <a:lstStyle/>
          <a:p>
            <a:r>
              <a:rPr lang="en-US" dirty="0"/>
              <a:t>Sources – </a:t>
            </a:r>
            <a:r>
              <a:rPr lang="en-US" dirty="0" err="1"/>
              <a:t>Comichron</a:t>
            </a:r>
            <a:r>
              <a:rPr lang="en-US" dirty="0"/>
              <a:t> and IVC2</a:t>
            </a:r>
          </a:p>
        </p:txBody>
      </p:sp>
    </p:spTree>
    <p:extLst>
      <p:ext uri="{BB962C8B-B14F-4D97-AF65-F5344CB8AC3E}">
        <p14:creationId xmlns:p14="http://schemas.microsoft.com/office/powerpoint/2010/main" val="3852491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9FF545-8066-F3C1-C341-ACF367C85C5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95F4A9E-903B-4176-E29B-94F85BED1D07}"/>
              </a:ext>
            </a:extLst>
          </p:cNvPr>
          <p:cNvSpPr txBox="1"/>
          <p:nvPr/>
        </p:nvSpPr>
        <p:spPr>
          <a:xfrm>
            <a:off x="1199888" y="1099595"/>
            <a:ext cx="9448821" cy="3139321"/>
          </a:xfrm>
          <a:prstGeom prst="rect">
            <a:avLst/>
          </a:prstGeom>
          <a:noFill/>
        </p:spPr>
        <p:txBody>
          <a:bodyPr wrap="square" rtlCol="0">
            <a:spAutoFit/>
          </a:bodyPr>
          <a:lstStyle/>
          <a:p>
            <a:r>
              <a:rPr lang="en-US" dirty="0"/>
              <a:t>How can we generate enough revenue for publication?</a:t>
            </a:r>
          </a:p>
          <a:p>
            <a:endParaRPr lang="en-US" dirty="0"/>
          </a:p>
          <a:p>
            <a:r>
              <a:rPr lang="en-US" dirty="0"/>
              <a:t>Step 1 – Kickstarter/Crowdfunding</a:t>
            </a:r>
          </a:p>
          <a:p>
            <a:endParaRPr lang="en-US" dirty="0"/>
          </a:p>
          <a:p>
            <a:r>
              <a:rPr lang="en-US" dirty="0"/>
              <a:t>Step 2 – Social Media presence to announce and generate interest in crowdfunding</a:t>
            </a:r>
          </a:p>
          <a:p>
            <a:endParaRPr lang="en-US" dirty="0"/>
          </a:p>
          <a:p>
            <a:r>
              <a:rPr lang="en-US" dirty="0"/>
              <a:t>Step 3 – Once Kickstarter ends, then go into production with the number of necessary physical copies</a:t>
            </a:r>
          </a:p>
          <a:p>
            <a:endParaRPr lang="en-US" dirty="0"/>
          </a:p>
          <a:p>
            <a:r>
              <a:rPr lang="en-US" dirty="0"/>
              <a:t>Step 4 – After a successful Kickstarter, then meet with local comic shops to sell issues and do a signing at those locations</a:t>
            </a:r>
          </a:p>
        </p:txBody>
      </p:sp>
    </p:spTree>
    <p:extLst>
      <p:ext uri="{BB962C8B-B14F-4D97-AF65-F5344CB8AC3E}">
        <p14:creationId xmlns:p14="http://schemas.microsoft.com/office/powerpoint/2010/main" val="2642067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B39E1-5433-D311-F547-AF887368F21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19D70A1-2BB1-4D6C-3E49-EB9343EB4D49}"/>
              </a:ext>
            </a:extLst>
          </p:cNvPr>
          <p:cNvSpPr txBox="1"/>
          <p:nvPr/>
        </p:nvSpPr>
        <p:spPr>
          <a:xfrm>
            <a:off x="2059481" y="1551008"/>
            <a:ext cx="8073037" cy="2585323"/>
          </a:xfrm>
          <a:prstGeom prst="rect">
            <a:avLst/>
          </a:prstGeom>
          <a:noFill/>
        </p:spPr>
        <p:txBody>
          <a:bodyPr wrap="square" rtlCol="0">
            <a:spAutoFit/>
          </a:bodyPr>
          <a:lstStyle/>
          <a:p>
            <a:r>
              <a:rPr lang="en-US" dirty="0"/>
              <a:t>Since we live in a digital age and the cost of products and goods continue to rise, will the comic book industry thrive in a 100% digital format?</a:t>
            </a:r>
          </a:p>
          <a:p>
            <a:endParaRPr lang="en-US" dirty="0"/>
          </a:p>
          <a:p>
            <a:endParaRPr lang="en-US" dirty="0"/>
          </a:p>
          <a:p>
            <a:endParaRPr lang="en-US" dirty="0"/>
          </a:p>
          <a:p>
            <a:r>
              <a:rPr lang="en-US" dirty="0"/>
              <a:t>A majority of the comic industry publications come from physical copies.  Even though there is revenue for a digital format, the industry is thriving enough to generate plenty of revenue for both physical and digital.  Even with rising costs, the physical side of the industry is still in demand.</a:t>
            </a:r>
          </a:p>
        </p:txBody>
      </p:sp>
    </p:spTree>
    <p:extLst>
      <p:ext uri="{BB962C8B-B14F-4D97-AF65-F5344CB8AC3E}">
        <p14:creationId xmlns:p14="http://schemas.microsoft.com/office/powerpoint/2010/main" val="286569792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100</TotalTime>
  <Words>783</Words>
  <Application>Microsoft Office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Century Schoolbook</vt:lpstr>
      <vt:lpstr>Segoe UI</vt:lpstr>
      <vt:lpstr>var(--fontFamilyBase)</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Fields, Ryan</dc:creator>
  <cp:lastModifiedBy>Fields, Ryan</cp:lastModifiedBy>
  <cp:revision>1</cp:revision>
  <dcterms:created xsi:type="dcterms:W3CDTF">2025-03-25T12:42:47Z</dcterms:created>
  <dcterms:modified xsi:type="dcterms:W3CDTF">2025-03-25T14:23:40Z</dcterms:modified>
</cp:coreProperties>
</file>