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3c71be746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3c71be746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3c7d31acc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c7d31acc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2db2395d0_1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2db2395d0_1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2db2395d0_1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2db2395d0_1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d94932e4d_1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d94932e4d_1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3d94932e4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3d94932e4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8af456ad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8af456ad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3c71be746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3c71be746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3c7d31acc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c7d31acc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c76aa02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c76aa02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3d94932e4d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d94932e4d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c7d31acc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c7d31acc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3c71be746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c71be746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c7d31acc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c7d31acc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2c69259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32c69259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c7d31acc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c7d31acc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d94932e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d94932e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KNN Implementation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Ryan Gallagher, Austin Snyder, Sean Gallaway, Matt Hansen, Vandan Amin, Chaker B</a:t>
            </a:r>
            <a:r>
              <a:rPr lang="en"/>
              <a:t>aloch</a:t>
            </a:r>
            <a:r>
              <a:rPr lang="en"/>
              <a:t>, Aaron Snyder, Bobi Vladimirov, Alex Buckley, Noah Rodal </a:t>
            </a:r>
            <a:endParaRPr/>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OpenCL Approach (Distances)</a:t>
            </a:r>
            <a:endParaRPr/>
          </a:p>
        </p:txBody>
      </p:sp>
      <p:sp>
        <p:nvSpPr>
          <p:cNvPr id="123" name="Google Shape;123;p22"/>
          <p:cNvSpPr txBox="1"/>
          <p:nvPr>
            <p:ph idx="1" type="body"/>
          </p:nvPr>
        </p:nvSpPr>
        <p:spPr>
          <a:xfrm>
            <a:off x="311700" y="1152475"/>
            <a:ext cx="8520600" cy="375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Analyzing on the existing codebase, we see that we are performing a KNN computation on each group of x values corresponding to a unique y value. So, our algorithm as follows is performed on each subset of x values that we find. </a:t>
            </a:r>
            <a:endParaRPr/>
          </a:p>
          <a:p>
            <a:pPr indent="-317500" lvl="1" marL="914400" rtl="0" algn="l">
              <a:spcBef>
                <a:spcPts val="0"/>
              </a:spcBef>
              <a:spcAft>
                <a:spcPts val="0"/>
              </a:spcAft>
              <a:buSzPts val="1400"/>
              <a:buChar char="○"/>
            </a:pPr>
            <a:r>
              <a:rPr lang="en"/>
              <a:t>This KNN computation entails generating the distances from each particular x value in this subset to x0, then x1, and so on. We take the Kth largest distance of each of these computations.</a:t>
            </a:r>
            <a:endParaRPr/>
          </a:p>
          <a:p>
            <a:pPr indent="-317500" lvl="1" marL="914400" rtl="0" algn="l">
              <a:spcBef>
                <a:spcPts val="0"/>
              </a:spcBef>
              <a:spcAft>
                <a:spcPts val="0"/>
              </a:spcAft>
              <a:buSzPts val="1400"/>
              <a:buChar char="○"/>
            </a:pPr>
            <a:r>
              <a:rPr lang="en"/>
              <a:t>This can be generated in parallel of </a:t>
            </a:r>
            <a:r>
              <a:rPr lang="en"/>
              <a:t>course</a:t>
            </a:r>
            <a:r>
              <a:rPr lang="en"/>
              <a:t>, where we instead generate the distance matrix of each pair of x’s and store that value. </a:t>
            </a:r>
            <a:endParaRPr/>
          </a:p>
          <a:p>
            <a:pPr indent="-317500" lvl="1" marL="914400" rtl="0" algn="l">
              <a:spcBef>
                <a:spcPts val="0"/>
              </a:spcBef>
              <a:spcAft>
                <a:spcPts val="0"/>
              </a:spcAft>
              <a:buSzPts val="1400"/>
              <a:buChar char="○"/>
            </a:pPr>
            <a:r>
              <a:rPr lang="en"/>
              <a:t>Rather than, N times generating N distances all sequentially, we are going to instead generate N</a:t>
            </a:r>
            <a:r>
              <a:rPr baseline="30000" lang="en"/>
              <a:t>2</a:t>
            </a:r>
            <a:r>
              <a:rPr lang="en"/>
              <a:t> distances in parallel. This sounds like a small optimization, but allows for a large reduction in time.</a:t>
            </a:r>
            <a:endParaRPr/>
          </a:p>
        </p:txBody>
      </p:sp>
      <p:sp>
        <p:nvSpPr>
          <p:cNvPr id="124" name="Google Shape;12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OpenCL Approach (Kth Element)</a:t>
            </a:r>
            <a:endParaRPr/>
          </a:p>
        </p:txBody>
      </p:sp>
      <p:sp>
        <p:nvSpPr>
          <p:cNvPr id="130" name="Google Shape;130;p23"/>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we have obtained the distance matrix, our task is to find the Kth largest element. We implemented a commonly found quickselect algorithm for this task (similar to quicksort, but runs in linear time on average, compared to O(N log N).</a:t>
            </a:r>
            <a:endParaRPr/>
          </a:p>
          <a:p>
            <a:pPr indent="-342900" lvl="0" marL="457200" rtl="0" algn="l">
              <a:spcBef>
                <a:spcPts val="0"/>
              </a:spcBef>
              <a:spcAft>
                <a:spcPts val="0"/>
              </a:spcAft>
              <a:buSzPts val="1800"/>
              <a:buChar char="●"/>
            </a:pPr>
            <a:r>
              <a:rPr lang="en"/>
              <a:t>Once we have obtained our N number of Kth elements, those are stored in a separate vector, equal in length to our number of x’s.</a:t>
            </a:r>
            <a:endParaRPr/>
          </a:p>
          <a:p>
            <a:pPr indent="-342900" lvl="0" marL="457200" rtl="0" algn="l">
              <a:spcBef>
                <a:spcPts val="0"/>
              </a:spcBef>
              <a:spcAft>
                <a:spcPts val="0"/>
              </a:spcAft>
              <a:buSzPts val="1800"/>
              <a:buChar char="●"/>
            </a:pPr>
            <a:r>
              <a:rPr lang="en"/>
              <a:t>These values are simply copied back to the CPU, where we use standard library functions to perform mean computation.</a:t>
            </a:r>
            <a:endParaRPr sz="1000"/>
          </a:p>
          <a:p>
            <a:pPr indent="-298450" lvl="1" marL="914400" rtl="0" algn="l">
              <a:spcBef>
                <a:spcPts val="0"/>
              </a:spcBef>
              <a:spcAft>
                <a:spcPts val="0"/>
              </a:spcAft>
              <a:buSzPts val="1100"/>
              <a:buChar char="○"/>
            </a:pPr>
            <a:r>
              <a:rPr lang="en" sz="1100"/>
              <a:t>While theoretically it would be faster not to copy all the memory back, and instead calculate mean with a kernel reduction using the existing memory on the GPU, we found this was actually slower. This is likely due to the number of elements in a single group being too small to gain any increase in execution time.</a:t>
            </a:r>
            <a:endParaRPr sz="1100"/>
          </a:p>
        </p:txBody>
      </p:sp>
      <p:sp>
        <p:nvSpPr>
          <p:cNvPr id="131" name="Google Shape;13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OpenCL Distance Kernel</a:t>
            </a:r>
            <a:endParaRPr/>
          </a:p>
        </p:txBody>
      </p:sp>
      <p:sp>
        <p:nvSpPr>
          <p:cNvPr id="137" name="Google Shape;137;p24"/>
          <p:cNvSpPr txBox="1"/>
          <p:nvPr>
            <p:ph idx="1" type="body"/>
          </p:nvPr>
        </p:nvSpPr>
        <p:spPr>
          <a:xfrm>
            <a:off x="5274225" y="1017725"/>
            <a:ext cx="3781200" cy="38211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Populates the NxN distance matrix one element at a time.</a:t>
            </a:r>
            <a:endParaRPr/>
          </a:p>
          <a:p>
            <a:pPr indent="-342900" lvl="0" marL="457200" rtl="0" algn="l">
              <a:spcBef>
                <a:spcPts val="0"/>
              </a:spcBef>
              <a:spcAft>
                <a:spcPts val="0"/>
              </a:spcAft>
              <a:buSzPts val="1800"/>
              <a:buChar char="●"/>
            </a:pPr>
            <a:r>
              <a:rPr lang="en"/>
              <a:t>Each thread gets their row by the global ID (group ID). And then their individual index is the localID in that group.</a:t>
            </a:r>
            <a:endParaRPr/>
          </a:p>
          <a:p>
            <a:pPr indent="-342900" lvl="0" marL="457200" rtl="0" algn="l">
              <a:spcBef>
                <a:spcPts val="0"/>
              </a:spcBef>
              <a:spcAft>
                <a:spcPts val="0"/>
              </a:spcAft>
              <a:buSzPts val="1800"/>
              <a:buChar char="●"/>
            </a:pPr>
            <a:r>
              <a:rPr lang="en"/>
              <a:t>A thread populates one single element. </a:t>
            </a:r>
            <a:endParaRPr/>
          </a:p>
          <a:p>
            <a:pPr indent="-317500" lvl="1" marL="914400" rtl="0" algn="l">
              <a:spcBef>
                <a:spcPts val="0"/>
              </a:spcBef>
              <a:spcAft>
                <a:spcPts val="0"/>
              </a:spcAft>
              <a:buSzPts val="1400"/>
              <a:buChar char="○"/>
            </a:pPr>
            <a:r>
              <a:rPr lang="en"/>
              <a:t>A future optimization would be to have a thread write that value to both indexes i,j and j,i as they are the same value.</a:t>
            </a:r>
            <a:endParaRPr/>
          </a:p>
        </p:txBody>
      </p:sp>
      <p:sp>
        <p:nvSpPr>
          <p:cNvPr id="138" name="Google Shape;13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4"/>
          <p:cNvPicPr preferRelativeResize="0"/>
          <p:nvPr/>
        </p:nvPicPr>
        <p:blipFill>
          <a:blip r:embed="rId3">
            <a:alphaModFix/>
          </a:blip>
          <a:stretch>
            <a:fillRect/>
          </a:stretch>
        </p:blipFill>
        <p:spPr>
          <a:xfrm>
            <a:off x="135677" y="1017725"/>
            <a:ext cx="4999475" cy="382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198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OpenCL Kth Element Kernel</a:t>
            </a:r>
            <a:endParaRPr/>
          </a:p>
        </p:txBody>
      </p:sp>
      <p:sp>
        <p:nvSpPr>
          <p:cNvPr id="145" name="Google Shape;145;p25"/>
          <p:cNvSpPr txBox="1"/>
          <p:nvPr>
            <p:ph idx="1" type="body"/>
          </p:nvPr>
        </p:nvSpPr>
        <p:spPr>
          <a:xfrm>
            <a:off x="5038475" y="883400"/>
            <a:ext cx="3793800" cy="39909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Replaces the std::nth_element calculation for each column.</a:t>
            </a:r>
            <a:endParaRPr/>
          </a:p>
          <a:p>
            <a:pPr indent="-342900" lvl="0" marL="457200" rtl="0" algn="l">
              <a:spcBef>
                <a:spcPts val="0"/>
              </a:spcBef>
              <a:spcAft>
                <a:spcPts val="0"/>
              </a:spcAft>
              <a:buSzPts val="1800"/>
              <a:buChar char="●"/>
            </a:pPr>
            <a:r>
              <a:rPr lang="en"/>
              <a:t>The distance kernel </a:t>
            </a:r>
            <a:r>
              <a:rPr lang="en"/>
              <a:t>result memory is operated on, to avoid passing the memory back to the C++ code.</a:t>
            </a:r>
            <a:endParaRPr/>
          </a:p>
          <a:p>
            <a:pPr indent="-342900" lvl="0" marL="457200" rtl="0" algn="l">
              <a:spcBef>
                <a:spcPts val="0"/>
              </a:spcBef>
              <a:spcAft>
                <a:spcPts val="0"/>
              </a:spcAft>
              <a:buSzPts val="1800"/>
              <a:buChar char="●"/>
            </a:pPr>
            <a:r>
              <a:rPr lang="en"/>
              <a:t>Uses an in-place quickselect algorithm, using Lomuto’s partitioning.</a:t>
            </a:r>
            <a:endParaRPr/>
          </a:p>
        </p:txBody>
      </p:sp>
      <p:sp>
        <p:nvSpPr>
          <p:cNvPr id="146" name="Google Shape;14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5"/>
          <p:cNvPicPr preferRelativeResize="0"/>
          <p:nvPr/>
        </p:nvPicPr>
        <p:blipFill>
          <a:blip r:embed="rId3">
            <a:alphaModFix/>
          </a:blip>
          <a:stretch>
            <a:fillRect/>
          </a:stretch>
        </p:blipFill>
        <p:spPr>
          <a:xfrm>
            <a:off x="152400" y="923675"/>
            <a:ext cx="4733675" cy="352685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198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OpenCL Kth Element Kernel</a:t>
            </a:r>
            <a:endParaRPr/>
          </a:p>
        </p:txBody>
      </p:sp>
      <p:sp>
        <p:nvSpPr>
          <p:cNvPr id="153" name="Google Shape;15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54" name="Google Shape;154;p26"/>
          <p:cNvPicPr preferRelativeResize="0"/>
          <p:nvPr/>
        </p:nvPicPr>
        <p:blipFill>
          <a:blip r:embed="rId3">
            <a:alphaModFix/>
          </a:blip>
          <a:stretch>
            <a:fillRect/>
          </a:stretch>
        </p:blipFill>
        <p:spPr>
          <a:xfrm>
            <a:off x="540300" y="845138"/>
            <a:ext cx="3873968" cy="4067425"/>
          </a:xfrm>
          <a:prstGeom prst="rect">
            <a:avLst/>
          </a:prstGeom>
          <a:noFill/>
          <a:ln>
            <a:noFill/>
          </a:ln>
        </p:spPr>
      </p:pic>
      <p:pic>
        <p:nvPicPr>
          <p:cNvPr id="155" name="Google Shape;155;p26"/>
          <p:cNvPicPr preferRelativeResize="0"/>
          <p:nvPr/>
        </p:nvPicPr>
        <p:blipFill>
          <a:blip r:embed="rId4">
            <a:alphaModFix/>
          </a:blip>
          <a:stretch>
            <a:fillRect/>
          </a:stretch>
        </p:blipFill>
        <p:spPr>
          <a:xfrm>
            <a:off x="4402362" y="1073738"/>
            <a:ext cx="4247631" cy="35871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OpenCL Results</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NVIDIA GeForce GTX 2080ti and Ryzen 5 5600x</a:t>
            </a:r>
            <a:endParaRPr b="1"/>
          </a:p>
          <a:p>
            <a:pPr indent="-342900" lvl="0" marL="457200" rtl="0" algn="l">
              <a:spcBef>
                <a:spcPts val="1200"/>
              </a:spcBef>
              <a:spcAft>
                <a:spcPts val="0"/>
              </a:spcAft>
              <a:buSzPts val="1800"/>
              <a:buChar char="●"/>
            </a:pPr>
            <a:r>
              <a:rPr lang="en"/>
              <a:t>Pre-optimization CPU code</a:t>
            </a:r>
            <a:r>
              <a:rPr lang="en"/>
              <a:t> : 30.78 seconds</a:t>
            </a:r>
            <a:endParaRPr/>
          </a:p>
          <a:p>
            <a:pPr indent="-342900" lvl="0" marL="457200" rtl="0" algn="l">
              <a:spcBef>
                <a:spcPts val="0"/>
              </a:spcBef>
              <a:spcAft>
                <a:spcPts val="0"/>
              </a:spcAft>
              <a:buSzPts val="1800"/>
              <a:buChar char="●"/>
            </a:pPr>
            <a:r>
              <a:rPr lang="en"/>
              <a:t>GPU Double: 3.36 seconds</a:t>
            </a:r>
            <a:endParaRPr/>
          </a:p>
          <a:p>
            <a:pPr indent="-342900" lvl="0" marL="457200" rtl="0" algn="l">
              <a:spcBef>
                <a:spcPts val="0"/>
              </a:spcBef>
              <a:spcAft>
                <a:spcPts val="0"/>
              </a:spcAft>
              <a:buSzPts val="1800"/>
              <a:buChar char="●"/>
            </a:pPr>
            <a:r>
              <a:rPr lang="en"/>
              <a:t>GPU Float: 2.81 seconds</a:t>
            </a:r>
            <a:endParaRPr/>
          </a:p>
          <a:p>
            <a:pPr indent="0" lvl="0" marL="0" rtl="0" algn="l">
              <a:spcBef>
                <a:spcPts val="1200"/>
              </a:spcBef>
              <a:spcAft>
                <a:spcPts val="0"/>
              </a:spcAft>
              <a:buNone/>
            </a:pPr>
            <a:r>
              <a:rPr b="1" lang="en"/>
              <a:t>NVIDIA GeForce RTX 4070 and Intel i7 13th Generation  (Laptop) </a:t>
            </a:r>
            <a:endParaRPr b="1"/>
          </a:p>
          <a:p>
            <a:pPr indent="-342900" lvl="0" marL="457200" rtl="0" algn="l">
              <a:spcBef>
                <a:spcPts val="1200"/>
              </a:spcBef>
              <a:spcAft>
                <a:spcPts val="0"/>
              </a:spcAft>
              <a:buSzPts val="1800"/>
              <a:buChar char="●"/>
            </a:pPr>
            <a:r>
              <a:rPr lang="en"/>
              <a:t>Pre-optimization CPU code : 56.42 seconds</a:t>
            </a:r>
            <a:endParaRPr/>
          </a:p>
          <a:p>
            <a:pPr indent="-342900" lvl="0" marL="457200" rtl="0" algn="l">
              <a:spcBef>
                <a:spcPts val="0"/>
              </a:spcBef>
              <a:spcAft>
                <a:spcPts val="0"/>
              </a:spcAft>
              <a:buSzPts val="1800"/>
              <a:buChar char="●"/>
            </a:pPr>
            <a:r>
              <a:rPr lang="en"/>
              <a:t>GPU Double:  3.90 seconds </a:t>
            </a:r>
            <a:endParaRPr/>
          </a:p>
          <a:p>
            <a:pPr indent="-342900" lvl="0" marL="457200" rtl="0" algn="l">
              <a:spcBef>
                <a:spcPts val="0"/>
              </a:spcBef>
              <a:spcAft>
                <a:spcPts val="0"/>
              </a:spcAft>
              <a:buSzPts val="1800"/>
              <a:buChar char="●"/>
            </a:pPr>
            <a:r>
              <a:rPr lang="en"/>
              <a:t>GPU Float: 3.38 seconds</a:t>
            </a:r>
            <a:endParaRPr/>
          </a:p>
          <a:p>
            <a:pPr indent="0" lvl="0" marL="0" rtl="0" algn="l">
              <a:spcBef>
                <a:spcPts val="1200"/>
              </a:spcBef>
              <a:spcAft>
                <a:spcPts val="1200"/>
              </a:spcAft>
              <a:buNone/>
            </a:pPr>
            <a:r>
              <a:t/>
            </a:r>
            <a:endParaRPr/>
          </a:p>
        </p:txBody>
      </p:sp>
      <p:sp>
        <p:nvSpPr>
          <p:cNvPr id="162" name="Google Shape;16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3" name="Google Shape;163;p27"/>
          <p:cNvSpPr txBox="1"/>
          <p:nvPr/>
        </p:nvSpPr>
        <p:spPr>
          <a:xfrm>
            <a:off x="311700" y="4471000"/>
            <a:ext cx="8383800" cy="35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latin typeface="Proxima Nova"/>
                <a:ea typeface="Proxima Nova"/>
                <a:cs typeface="Proxima Nova"/>
                <a:sym typeface="Proxima Nova"/>
              </a:rPr>
              <a:t>N = 50,000 , K values: {5000, 10000, 15000, 20000}                </a:t>
            </a:r>
            <a:endParaRPr sz="1800">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t/>
            </a:r>
            <a:endParaRPr sz="1800">
              <a:solidFill>
                <a:schemeClr val="accent3"/>
              </a:solidFill>
              <a:latin typeface="Proxima Nova"/>
              <a:ea typeface="Proxima Nova"/>
              <a:cs typeface="Proxima Nova"/>
              <a:sym typeface="Proxima Nova"/>
            </a:endParaRPr>
          </a:p>
        </p:txBody>
      </p:sp>
      <p:sp>
        <p:nvSpPr>
          <p:cNvPr id="164" name="Google Shape;164;p27"/>
          <p:cNvSpPr txBox="1"/>
          <p:nvPr/>
        </p:nvSpPr>
        <p:spPr>
          <a:xfrm>
            <a:off x="3852025" y="208225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55900" y="258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Benchmarking Cont.</a:t>
            </a:r>
            <a:endParaRPr/>
          </a:p>
        </p:txBody>
      </p:sp>
      <p:sp>
        <p:nvSpPr>
          <p:cNvPr id="170" name="Google Shape;17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 = 140,000 </a:t>
            </a:r>
            <a:endParaRPr/>
          </a:p>
          <a:p>
            <a:pPr indent="-342900" lvl="0" marL="457200" rtl="0" algn="l">
              <a:spcBef>
                <a:spcPts val="0"/>
              </a:spcBef>
              <a:spcAft>
                <a:spcPts val="0"/>
              </a:spcAft>
              <a:buSzPts val="1800"/>
              <a:buChar char="●"/>
            </a:pPr>
            <a:r>
              <a:rPr lang="en"/>
              <a:t>K = 5,000</a:t>
            </a:r>
            <a:endParaRPr/>
          </a:p>
          <a:p>
            <a:pPr indent="-342900" lvl="0" marL="457200" rtl="0" algn="l">
              <a:spcBef>
                <a:spcPts val="0"/>
              </a:spcBef>
              <a:spcAft>
                <a:spcPts val="0"/>
              </a:spcAft>
              <a:buSzPts val="1800"/>
              <a:buChar char="●"/>
            </a:pPr>
            <a:r>
              <a:rPr lang="en"/>
              <a:t>Precision : double</a:t>
            </a:r>
            <a:endParaRPr/>
          </a:p>
          <a:p>
            <a:pPr indent="0" lvl="0" marL="0" rtl="0" algn="l">
              <a:spcBef>
                <a:spcPts val="1200"/>
              </a:spcBef>
              <a:spcAft>
                <a:spcPts val="1200"/>
              </a:spcAft>
              <a:buNone/>
            </a:pPr>
            <a:r>
              <a:t/>
            </a:r>
            <a:endParaRPr/>
          </a:p>
        </p:txBody>
      </p:sp>
      <p:sp>
        <p:nvSpPr>
          <p:cNvPr id="171" name="Google Shape;17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28"/>
          <p:cNvPicPr preferRelativeResize="0"/>
          <p:nvPr/>
        </p:nvPicPr>
        <p:blipFill>
          <a:blip r:embed="rId3">
            <a:alphaModFix/>
          </a:blip>
          <a:stretch>
            <a:fillRect/>
          </a:stretch>
        </p:blipFill>
        <p:spPr>
          <a:xfrm>
            <a:off x="4179550" y="-12"/>
            <a:ext cx="4447750" cy="5038275"/>
          </a:xfrm>
          <a:prstGeom prst="rect">
            <a:avLst/>
          </a:prstGeom>
          <a:noFill/>
          <a:ln>
            <a:noFill/>
          </a:ln>
        </p:spPr>
      </p:pic>
      <p:sp>
        <p:nvSpPr>
          <p:cNvPr id="173" name="Google Shape;173;p28"/>
          <p:cNvSpPr txBox="1"/>
          <p:nvPr/>
        </p:nvSpPr>
        <p:spPr>
          <a:xfrm>
            <a:off x="102500" y="4174425"/>
            <a:ext cx="4077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800">
                <a:solidFill>
                  <a:schemeClr val="accent3"/>
                </a:solidFill>
                <a:latin typeface="Proxima Nova"/>
                <a:ea typeface="Proxima Nova"/>
                <a:cs typeface="Proxima Nova"/>
                <a:sym typeface="Proxima Nova"/>
              </a:rPr>
              <a:t>NVIDIA GeForce GTX 2080ti and Ryzen 5 5600x</a:t>
            </a:r>
            <a:endParaRPr b="1" sz="1800">
              <a:solidFill>
                <a:schemeClr val="accent3"/>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Multithreading</a:t>
            </a:r>
            <a:endParaRPr/>
          </a:p>
        </p:txBody>
      </p:sp>
      <p:sp>
        <p:nvSpPr>
          <p:cNvPr id="179" name="Google Shape;17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Among the changes, parallelization had the biggest effect</a:t>
            </a:r>
            <a:endParaRPr/>
          </a:p>
          <a:p>
            <a:pPr indent="-334327" lvl="0" marL="457200" rtl="0" algn="l">
              <a:spcBef>
                <a:spcPts val="0"/>
              </a:spcBef>
              <a:spcAft>
                <a:spcPts val="0"/>
              </a:spcAft>
              <a:buSzPct val="100000"/>
              <a:buChar char="●"/>
            </a:pPr>
            <a:r>
              <a:rPr lang="en"/>
              <a:t>Several attempts were made at multithreading the C++ code, with different Implementations including:</a:t>
            </a:r>
            <a:endParaRPr/>
          </a:p>
          <a:p>
            <a:pPr indent="-310832" lvl="1" marL="914400" rtl="0" algn="l">
              <a:spcBef>
                <a:spcPts val="0"/>
              </a:spcBef>
              <a:spcAft>
                <a:spcPts val="0"/>
              </a:spcAft>
              <a:buSzPct val="100000"/>
              <a:buChar char="○"/>
            </a:pPr>
            <a:r>
              <a:rPr lang="en"/>
              <a:t>OpenMP</a:t>
            </a:r>
            <a:endParaRPr/>
          </a:p>
          <a:p>
            <a:pPr indent="-310832" lvl="1" marL="914400" rtl="0" algn="l">
              <a:spcBef>
                <a:spcPts val="0"/>
              </a:spcBef>
              <a:spcAft>
                <a:spcPts val="0"/>
              </a:spcAft>
              <a:buSzPct val="100000"/>
              <a:buChar char="○"/>
            </a:pPr>
            <a:r>
              <a:rPr lang="en"/>
              <a:t>Manual Thread Usage</a:t>
            </a:r>
            <a:endParaRPr/>
          </a:p>
          <a:p>
            <a:pPr indent="-310832" lvl="1" marL="914400" rtl="0" algn="l">
              <a:spcBef>
                <a:spcPts val="0"/>
              </a:spcBef>
              <a:spcAft>
                <a:spcPts val="0"/>
              </a:spcAft>
              <a:buSzPct val="100000"/>
              <a:buChar char="○"/>
            </a:pPr>
            <a:r>
              <a:rPr lang="en"/>
              <a:t>Thread Pooling</a:t>
            </a:r>
            <a:endParaRPr/>
          </a:p>
          <a:p>
            <a:pPr indent="-334327" lvl="0" marL="457200" rtl="0" algn="l">
              <a:spcBef>
                <a:spcPts val="0"/>
              </a:spcBef>
              <a:spcAft>
                <a:spcPts val="0"/>
              </a:spcAft>
              <a:buSzPct val="100000"/>
              <a:buChar char="●"/>
            </a:pPr>
            <a:r>
              <a:rPr lang="en"/>
              <a:t>The OpenMP implementation was the most successful, with two different version tested, parallelization in the kNN function and parallelization in the IE_xy function.</a:t>
            </a:r>
            <a:endParaRPr/>
          </a:p>
          <a:p>
            <a:pPr indent="-334327" lvl="0" marL="457200" rtl="0" algn="l">
              <a:spcBef>
                <a:spcPts val="0"/>
              </a:spcBef>
              <a:spcAft>
                <a:spcPts val="0"/>
              </a:spcAft>
              <a:buSzPct val="100000"/>
              <a:buChar char="●"/>
            </a:pPr>
            <a:r>
              <a:rPr lang="en"/>
              <a:t>Manual t</a:t>
            </a:r>
            <a:r>
              <a:rPr lang="en"/>
              <a:t>hread pooling</a:t>
            </a:r>
            <a:r>
              <a:rPr lang="en"/>
              <a:t> was scrapped, due to its similarities to OpenMP</a:t>
            </a:r>
            <a:endParaRPr/>
          </a:p>
          <a:p>
            <a:pPr indent="-334327" lvl="0" marL="457200" rtl="0" algn="l">
              <a:spcBef>
                <a:spcPts val="0"/>
              </a:spcBef>
              <a:spcAft>
                <a:spcPts val="0"/>
              </a:spcAft>
              <a:buSzPct val="100000"/>
              <a:buChar char="●"/>
            </a:pPr>
            <a:r>
              <a:rPr lang="en"/>
              <a:t>Manual Thread Usage was successful, and </a:t>
            </a:r>
            <a:r>
              <a:rPr lang="en"/>
              <a:t>followed</a:t>
            </a:r>
            <a:r>
              <a:rPr lang="en"/>
              <a:t> parallelizing one of the functions</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80" name="Google Shape;18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Times and Results</a:t>
            </a:r>
            <a:endParaRPr/>
          </a:p>
        </p:txBody>
      </p:sp>
      <p:sp>
        <p:nvSpPr>
          <p:cNvPr id="186" name="Google Shape;186;p30"/>
          <p:cNvSpPr txBox="1"/>
          <p:nvPr>
            <p:ph idx="1" type="body"/>
          </p:nvPr>
        </p:nvSpPr>
        <p:spPr>
          <a:xfrm>
            <a:off x="311700" y="939525"/>
            <a:ext cx="8520600" cy="4117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Times for each test using 12 cores over 50,000 data points:</a:t>
            </a:r>
            <a:endParaRPr/>
          </a:p>
          <a:p>
            <a:pPr indent="-317500" lvl="1" marL="914400" rtl="0" algn="l">
              <a:spcBef>
                <a:spcPts val="0"/>
              </a:spcBef>
              <a:spcAft>
                <a:spcPts val="0"/>
              </a:spcAft>
              <a:buSzPts val="1400"/>
              <a:buChar char="○"/>
            </a:pPr>
            <a:r>
              <a:rPr lang="en"/>
              <a:t>OpenMP in kNN: </a:t>
            </a:r>
            <a:r>
              <a:rPr lang="en"/>
              <a:t>0.6192086 seconds</a:t>
            </a:r>
            <a:endParaRPr/>
          </a:p>
          <a:p>
            <a:pPr indent="-317500" lvl="1" marL="914400" rtl="0" algn="l">
              <a:spcBef>
                <a:spcPts val="0"/>
              </a:spcBef>
              <a:spcAft>
                <a:spcPts val="0"/>
              </a:spcAft>
              <a:buSzPts val="1400"/>
              <a:buChar char="○"/>
            </a:pPr>
            <a:r>
              <a:rPr lang="en"/>
              <a:t>OpenMP in IE_xy:  0.644455 seconds</a:t>
            </a:r>
            <a:endParaRPr/>
          </a:p>
          <a:p>
            <a:pPr indent="-317500" lvl="1" marL="914400" rtl="0" algn="l">
              <a:spcBef>
                <a:spcPts val="0"/>
              </a:spcBef>
              <a:spcAft>
                <a:spcPts val="0"/>
              </a:spcAft>
              <a:buSzPts val="1400"/>
              <a:buChar char="○"/>
            </a:pPr>
            <a:r>
              <a:rPr lang="en"/>
              <a:t>Manual Thread Usage in kNN: 1.160404 seconds</a:t>
            </a:r>
            <a:endParaRPr/>
          </a:p>
          <a:p>
            <a:pPr indent="-317500" lvl="1" marL="914400" rtl="0" algn="l">
              <a:spcBef>
                <a:spcPts val="0"/>
              </a:spcBef>
              <a:spcAft>
                <a:spcPts val="0"/>
              </a:spcAft>
              <a:buSzPts val="1400"/>
              <a:buChar char="○"/>
            </a:pPr>
            <a:r>
              <a:rPr lang="en"/>
              <a:t>Manual Thread Usage in both: 3.285736 seconds</a:t>
            </a:r>
            <a:endParaRPr/>
          </a:p>
          <a:p>
            <a:pPr indent="-342900" lvl="0" marL="457200" rtl="0" algn="l">
              <a:spcBef>
                <a:spcPts val="0"/>
              </a:spcBef>
              <a:spcAft>
                <a:spcPts val="0"/>
              </a:spcAft>
              <a:buSzPts val="1800"/>
              <a:buChar char="●"/>
            </a:pPr>
            <a:r>
              <a:rPr lang="en"/>
              <a:t>Times for each test using 12 cores over 100,000 data points:</a:t>
            </a:r>
            <a:endParaRPr/>
          </a:p>
          <a:p>
            <a:pPr indent="-317500" lvl="1" marL="914400" rtl="0" algn="l">
              <a:spcBef>
                <a:spcPts val="0"/>
              </a:spcBef>
              <a:spcAft>
                <a:spcPts val="0"/>
              </a:spcAft>
              <a:buSzPts val="1400"/>
              <a:buChar char="○"/>
            </a:pPr>
            <a:r>
              <a:rPr lang="en"/>
              <a:t>OpenMP in kNN: 2.123394 seconds</a:t>
            </a:r>
            <a:endParaRPr/>
          </a:p>
          <a:p>
            <a:pPr indent="-317500" lvl="1" marL="914400" rtl="0" algn="l">
              <a:spcBef>
                <a:spcPts val="0"/>
              </a:spcBef>
              <a:spcAft>
                <a:spcPts val="0"/>
              </a:spcAft>
              <a:buSzPts val="1400"/>
              <a:buChar char="○"/>
            </a:pPr>
            <a:r>
              <a:rPr lang="en"/>
              <a:t>OpenMP in IE_xy:  2.903357 seconds</a:t>
            </a:r>
            <a:endParaRPr/>
          </a:p>
          <a:p>
            <a:pPr indent="-317500" lvl="1" marL="914400" rtl="0" algn="l">
              <a:spcBef>
                <a:spcPts val="0"/>
              </a:spcBef>
              <a:spcAft>
                <a:spcPts val="0"/>
              </a:spcAft>
              <a:buSzPts val="1400"/>
              <a:buChar char="○"/>
            </a:pPr>
            <a:r>
              <a:rPr lang="en"/>
              <a:t>Manual Thread Usage in kNN: 2.848945 seconds</a:t>
            </a:r>
            <a:endParaRPr/>
          </a:p>
          <a:p>
            <a:pPr indent="-317500" lvl="1" marL="914400" rtl="0" algn="l">
              <a:spcBef>
                <a:spcPts val="0"/>
              </a:spcBef>
              <a:spcAft>
                <a:spcPts val="0"/>
              </a:spcAft>
              <a:buSzPts val="1400"/>
              <a:buChar char="○"/>
            </a:pPr>
            <a:r>
              <a:rPr lang="en"/>
              <a:t>Manual Thread Usage in both: 9.038733 seconds</a:t>
            </a:r>
            <a:endParaRPr/>
          </a:p>
          <a:p>
            <a:pPr indent="-342900" lvl="0" marL="457200" rtl="0" algn="l">
              <a:spcBef>
                <a:spcPts val="0"/>
              </a:spcBef>
              <a:spcAft>
                <a:spcPts val="0"/>
              </a:spcAft>
              <a:buSzPts val="1800"/>
              <a:buChar char="●"/>
            </a:pPr>
            <a:r>
              <a:rPr lang="en"/>
              <a:t>Additionally, each file was tested on computers with with a different amount of threads changing which was faster</a:t>
            </a:r>
            <a:endParaRPr/>
          </a:p>
          <a:p>
            <a:pPr indent="-317500" lvl="1" marL="914400" rtl="0" algn="l">
              <a:spcBef>
                <a:spcPts val="0"/>
              </a:spcBef>
              <a:spcAft>
                <a:spcPts val="0"/>
              </a:spcAft>
              <a:buSzPts val="1400"/>
              <a:buChar char="○"/>
            </a:pPr>
            <a:r>
              <a:rPr lang="en"/>
              <a:t>Computer with 4 cores: Manual Thread Usage in kNN was the fastest</a:t>
            </a:r>
            <a:endParaRPr/>
          </a:p>
          <a:p>
            <a:pPr indent="-317500" lvl="1" marL="914400" rtl="0" algn="l">
              <a:spcBef>
                <a:spcPts val="0"/>
              </a:spcBef>
              <a:spcAft>
                <a:spcPts val="0"/>
              </a:spcAft>
              <a:buSzPts val="1400"/>
              <a:buChar char="○"/>
            </a:pPr>
            <a:r>
              <a:rPr lang="en"/>
              <a:t>Computer with 6 cores: OpenMP in IE_xy was the fastest</a:t>
            </a:r>
            <a:endParaRPr/>
          </a:p>
        </p:txBody>
      </p:sp>
      <p:sp>
        <p:nvSpPr>
          <p:cNvPr id="187" name="Google Shape;18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KNN Problem</a:t>
            </a:r>
            <a:endParaRPr/>
          </a:p>
        </p:txBody>
      </p:sp>
      <p:sp>
        <p:nvSpPr>
          <p:cNvPr id="67" name="Google Shape;67;p14"/>
          <p:cNvSpPr txBox="1"/>
          <p:nvPr>
            <p:ph idx="1" type="body"/>
          </p:nvPr>
        </p:nvSpPr>
        <p:spPr>
          <a:xfrm>
            <a:off x="311700" y="897900"/>
            <a:ext cx="8520600" cy="4245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We were tasked with further optimizing a K Nearest Neighbors based Information Energy computation to use as an R package</a:t>
            </a:r>
            <a:r>
              <a:rPr lang="en"/>
              <a: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Our task was to take existing code created by previous students, and further optimize it for speed.</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Approach</a:t>
            </a:r>
            <a:endParaRPr/>
          </a:p>
          <a:p>
            <a:pPr indent="-317500" lvl="1" marL="914400" rtl="0" algn="l">
              <a:spcBef>
                <a:spcPts val="0"/>
              </a:spcBef>
              <a:spcAft>
                <a:spcPts val="0"/>
              </a:spcAft>
              <a:buSzPts val="1400"/>
              <a:buChar char="○"/>
            </a:pPr>
            <a:r>
              <a:rPr lang="en"/>
              <a:t>Standard C++ </a:t>
            </a:r>
            <a:endParaRPr/>
          </a:p>
          <a:p>
            <a:pPr indent="-317500" lvl="1" marL="914400" rtl="0" algn="l">
              <a:spcBef>
                <a:spcPts val="0"/>
              </a:spcBef>
              <a:spcAft>
                <a:spcPts val="0"/>
              </a:spcAft>
              <a:buSzPts val="1400"/>
              <a:buChar char="○"/>
            </a:pPr>
            <a:r>
              <a:rPr lang="en"/>
              <a:t>CUDA </a:t>
            </a:r>
            <a:endParaRPr/>
          </a:p>
          <a:p>
            <a:pPr indent="-317500" lvl="1" marL="914400" rtl="0" algn="l">
              <a:spcBef>
                <a:spcPts val="0"/>
              </a:spcBef>
              <a:spcAft>
                <a:spcPts val="0"/>
              </a:spcAft>
              <a:buSzPts val="1400"/>
              <a:buChar char="○"/>
            </a:pPr>
            <a:r>
              <a:rPr lang="en"/>
              <a:t>OpenCL </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lang="en"/>
              <a:t>Goal: Maintain results, and decrease execution time</a:t>
            </a:r>
            <a:endParaRPr/>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Requirements</a:t>
            </a:r>
            <a:endParaRPr/>
          </a:p>
        </p:txBody>
      </p:sp>
      <p:sp>
        <p:nvSpPr>
          <p:cNvPr id="74" name="Google Shape;74;p15"/>
          <p:cNvSpPr txBox="1"/>
          <p:nvPr>
            <p:ph idx="1" type="body"/>
          </p:nvPr>
        </p:nvSpPr>
        <p:spPr>
          <a:xfrm>
            <a:off x="63250" y="1017725"/>
            <a:ext cx="9392400" cy="3925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C++ 11 or higher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Rcpp library installed. Needed because of the use of NumericVector.</a:t>
            </a:r>
            <a:endParaRPr/>
          </a:p>
          <a:p>
            <a:pPr indent="-317500" lvl="1" marL="914400" rtl="0" algn="l">
              <a:spcBef>
                <a:spcPts val="0"/>
              </a:spcBef>
              <a:spcAft>
                <a:spcPts val="0"/>
              </a:spcAft>
              <a:buSzPts val="1400"/>
              <a:buChar char="○"/>
            </a:pPr>
            <a:r>
              <a:rPr lang="en"/>
              <a:t>Depending on the machine, this may need to be manually added to your compiler’s include path. </a:t>
            </a:r>
            <a:endParaRPr/>
          </a:p>
          <a:p>
            <a:pPr indent="0" lvl="0" marL="914400" rtl="0" algn="l">
              <a:spcBef>
                <a:spcPts val="1200"/>
              </a:spcBef>
              <a:spcAft>
                <a:spcPts val="0"/>
              </a:spcAft>
              <a:buNone/>
            </a:pPr>
            <a:r>
              <a:t/>
            </a:r>
            <a:endParaRPr/>
          </a:p>
          <a:p>
            <a:pPr indent="-342900" lvl="0" marL="457200" rtl="0" algn="l">
              <a:spcBef>
                <a:spcPts val="1200"/>
              </a:spcBef>
              <a:spcAft>
                <a:spcPts val="0"/>
              </a:spcAft>
              <a:buSzPts val="1800"/>
              <a:buChar char="●"/>
            </a:pPr>
            <a:r>
              <a:rPr b="1" lang="en"/>
              <a:t>Cuda</a:t>
            </a:r>
            <a:r>
              <a:rPr lang="en"/>
              <a:t> or </a:t>
            </a:r>
            <a:r>
              <a:rPr b="1" lang="en"/>
              <a:t>OpenCL</a:t>
            </a:r>
            <a:r>
              <a:rPr lang="en"/>
              <a:t> </a:t>
            </a:r>
            <a:r>
              <a:rPr b="1" lang="en"/>
              <a:t>runtime</a:t>
            </a:r>
            <a:r>
              <a:rPr lang="en"/>
              <a:t> if the user wishes to run using the “openCL” or “cuda” parameters to the KNN function. The package installation will automatically detect support for these options and compile with the </a:t>
            </a:r>
            <a:r>
              <a:rPr lang="en"/>
              <a:t>necessary</a:t>
            </a:r>
            <a:r>
              <a:rPr lang="en"/>
              <a:t> flags.</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R must also be installed, and </a:t>
            </a:r>
            <a:r>
              <a:rPr lang="en"/>
              <a:t>before</a:t>
            </a:r>
            <a:r>
              <a:rPr lang="en"/>
              <a:t> running the code, the user must install our package.</a:t>
            </a:r>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Setting up the package is quite simple.</a:t>
            </a:r>
            <a:endParaRPr/>
          </a:p>
          <a:p>
            <a:pPr indent="-317500" lvl="1" marL="914400" rtl="0" algn="l">
              <a:spcBef>
                <a:spcPts val="0"/>
              </a:spcBef>
              <a:spcAft>
                <a:spcPts val="0"/>
              </a:spcAft>
              <a:buSzPts val="1400"/>
              <a:buChar char="○"/>
            </a:pPr>
            <a:r>
              <a:rPr lang="en"/>
              <a:t>A user needs R installed, and on PATH.</a:t>
            </a:r>
            <a:endParaRPr/>
          </a:p>
          <a:p>
            <a:pPr indent="-342900" lvl="0" marL="457200" rtl="0" algn="l">
              <a:spcBef>
                <a:spcPts val="0"/>
              </a:spcBef>
              <a:spcAft>
                <a:spcPts val="0"/>
              </a:spcAft>
              <a:buSzPts val="1800"/>
              <a:buChar char="●"/>
            </a:pPr>
            <a:r>
              <a:rPr lang="en"/>
              <a:t>After this, navigate into the KNN_PACKAGE directory, and in powershell or your command prompt, run the command “R CMD INSTALL .” this installs it as a library for R to use.</a:t>
            </a:r>
            <a:endParaRPr/>
          </a:p>
          <a:p>
            <a:pPr indent="-342900" lvl="0" marL="457200" rtl="0" algn="l">
              <a:spcBef>
                <a:spcPts val="0"/>
              </a:spcBef>
              <a:spcAft>
                <a:spcPts val="0"/>
              </a:spcAft>
              <a:buSzPts val="1800"/>
              <a:buChar char="●"/>
            </a:pPr>
            <a:r>
              <a:rPr lang="en"/>
              <a:t>Once this is done, in R, the command library(CWUKNN) allows you access to our functionality, just as you do with typical R libraries.</a:t>
            </a:r>
            <a:endParaRPr/>
          </a:p>
          <a:p>
            <a:pPr indent="-342900" lvl="0" marL="457200" rtl="0" algn="l">
              <a:spcBef>
                <a:spcPts val="0"/>
              </a:spcBef>
              <a:spcAft>
                <a:spcPts val="0"/>
              </a:spcAft>
              <a:buSzPts val="1800"/>
              <a:buChar char="●"/>
            </a:pPr>
            <a:r>
              <a:rPr lang="en"/>
              <a:t>If published on CRAN, a user should be able to simply use R’s “install.packages(CWUKNN)” to install our package, and then use “library(CWUKNN)” to call our functionality.</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CUDA</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CUDA is a platform specific language that takes advantage of NVidia graphics cards specifically.</a:t>
            </a:r>
            <a:endParaRPr/>
          </a:p>
          <a:p>
            <a:pPr indent="-342900" lvl="0" marL="457200" rtl="0" algn="l">
              <a:spcBef>
                <a:spcPts val="0"/>
              </a:spcBef>
              <a:spcAft>
                <a:spcPts val="0"/>
              </a:spcAft>
              <a:buSzPts val="1800"/>
              <a:buChar char="-"/>
            </a:pPr>
            <a:r>
              <a:rPr lang="en"/>
              <a:t>Some speedups won’t be seen if the data size is too small, as there is a bit of overhead copying data back and forth from the GPU and CPU.</a:t>
            </a:r>
            <a:endParaRPr/>
          </a:p>
          <a:p>
            <a:pPr indent="-342900" lvl="0" marL="457200" rtl="0" algn="l">
              <a:spcBef>
                <a:spcPts val="0"/>
              </a:spcBef>
              <a:spcAft>
                <a:spcPts val="0"/>
              </a:spcAft>
              <a:buSzPts val="1800"/>
              <a:buChar char="-"/>
            </a:pPr>
            <a:r>
              <a:rPr lang="en"/>
              <a:t>Code takes into account a max heap size of 2gb, if the process would require more than 2gb then it splits up the computation into chunks.</a:t>
            </a:r>
            <a:endParaRPr/>
          </a:p>
          <a:p>
            <a:pPr indent="0" lvl="0" marL="0" rtl="0" algn="l">
              <a:spcBef>
                <a:spcPts val="1200"/>
              </a:spcBef>
              <a:spcAft>
                <a:spcPts val="1200"/>
              </a:spcAft>
              <a:buNone/>
            </a:pPr>
            <a:r>
              <a:t/>
            </a:r>
            <a:endParaRPr/>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CUDA Approach</a:t>
            </a:r>
            <a:endParaRPr/>
          </a:p>
        </p:txBody>
      </p:sp>
      <p:sp>
        <p:nvSpPr>
          <p:cNvPr id="95" name="Google Shape;95;p18"/>
          <p:cNvSpPr txBox="1"/>
          <p:nvPr>
            <p:ph idx="1" type="body"/>
          </p:nvPr>
        </p:nvSpPr>
        <p:spPr>
          <a:xfrm>
            <a:off x="311700" y="1152475"/>
            <a:ext cx="8520600" cy="3845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first crack at optimization was started with the kNN() function from the original codebase. There is a for-loop of N size that can easily be unwrapped into a kernel function.</a:t>
            </a:r>
            <a:endParaRPr/>
          </a:p>
          <a:p>
            <a:pPr indent="-317500" lvl="1" marL="914400" rtl="0" algn="l">
              <a:spcBef>
                <a:spcPts val="0"/>
              </a:spcBef>
              <a:spcAft>
                <a:spcPts val="0"/>
              </a:spcAft>
              <a:buSzPts val="1400"/>
              <a:buChar char="-"/>
            </a:pPr>
            <a:r>
              <a:rPr lang="en"/>
              <a:t>Specifically, the Distance Vector that is calculated can be sped up by allocating a flattened 2d array, and launching a kernel to memcpy the data in </a:t>
            </a:r>
            <a:r>
              <a:rPr lang="en"/>
              <a:t>parallel</a:t>
            </a:r>
            <a:r>
              <a:rPr lang="en"/>
              <a:t> to the flattened array.</a:t>
            </a:r>
            <a:endParaRPr/>
          </a:p>
          <a:p>
            <a:pPr indent="-342900" lvl="0" marL="457200" rtl="0" algn="l">
              <a:spcBef>
                <a:spcPts val="0"/>
              </a:spcBef>
              <a:spcAft>
                <a:spcPts val="0"/>
              </a:spcAft>
              <a:buSzPts val="1800"/>
              <a:buChar char="-"/>
            </a:pPr>
            <a:r>
              <a:rPr lang="en"/>
              <a:t>Multithreaded CUDA Streams were an avenue explored, to try to use as much of the hardware as possible, but they were either not optimized enough or added overhead to the process. The release version uses 1 thread, but maintainers will see that the code still supports multithreaded streams if the threadCount define is changed.</a:t>
            </a:r>
            <a:endParaRPr/>
          </a:p>
          <a:p>
            <a:pPr indent="0" lvl="0" marL="457200" rtl="0" algn="l">
              <a:spcBef>
                <a:spcPts val="1200"/>
              </a:spcBef>
              <a:spcAft>
                <a:spcPts val="1200"/>
              </a:spcAft>
              <a:buNone/>
            </a:pPr>
            <a:r>
              <a:t/>
            </a:r>
            <a:endParaRPr/>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CUDA Approach</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of writing, Quick Select could be implemented to help with speedup, as the current sorting method on the average case is slower than Quick Select.</a:t>
            </a:r>
            <a:endParaRPr/>
          </a:p>
          <a:p>
            <a:pPr indent="-342900" lvl="0" marL="457200" rtl="0" algn="l">
              <a:spcBef>
                <a:spcPts val="0"/>
              </a:spcBef>
              <a:spcAft>
                <a:spcPts val="0"/>
              </a:spcAft>
              <a:buSzPts val="1800"/>
              <a:buChar char="-"/>
            </a:pPr>
            <a:r>
              <a:rPr lang="en"/>
              <a:t>Additional speedup was found in finding opportunities to reuse allocated space before calling cudaFree(). This saved some API calls that help in the long run.</a:t>
            </a:r>
            <a:endParaRPr/>
          </a:p>
          <a:p>
            <a:pPr indent="-342900" lvl="0" marL="457200" rtl="0" algn="l">
              <a:spcBef>
                <a:spcPts val="0"/>
              </a:spcBef>
              <a:spcAft>
                <a:spcPts val="0"/>
              </a:spcAft>
              <a:buSzPts val="1800"/>
              <a:buChar char="-"/>
            </a:pPr>
            <a:r>
              <a:rPr lang="en"/>
              <a:t>Future maintainers can probably figure more dynamic ways of figuring blocks per grid and threads per block to get better efficiency.</a:t>
            </a:r>
            <a:endParaRPr>
              <a:solidFill>
                <a:srgbClr val="666666"/>
              </a:solidFill>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OpenCL Intro</a:t>
            </a:r>
            <a:endParaRPr/>
          </a:p>
        </p:txBody>
      </p:sp>
      <p:sp>
        <p:nvSpPr>
          <p:cNvPr id="109" name="Google Shape;109;p20"/>
          <p:cNvSpPr txBox="1"/>
          <p:nvPr>
            <p:ph idx="1" type="body"/>
          </p:nvPr>
        </p:nvSpPr>
        <p:spPr>
          <a:xfrm>
            <a:off x="311700" y="928925"/>
            <a:ext cx="8520600" cy="363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OpenCL is a cross platform GPU programming API.</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Users who have integrated graphics can use the OpenCL version, but are encouraged to use their CPU. This is because the overhead of kernel data-loading will not be worth it when using a very slow GPU</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The OpenCL code is built for very large datasets, in with small datasets, users should opt for CPU execution.</a:t>
            </a:r>
            <a:endParaRPr/>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OpenCL Approach</a:t>
            </a:r>
            <a:endParaRPr/>
          </a:p>
        </p:txBody>
      </p:sp>
      <p:sp>
        <p:nvSpPr>
          <p:cNvPr id="116" name="Google Shape;116;p21"/>
          <p:cNvSpPr txBox="1"/>
          <p:nvPr>
            <p:ph idx="1" type="body"/>
          </p:nvPr>
        </p:nvSpPr>
        <p:spPr>
          <a:xfrm>
            <a:off x="311700" y="1152475"/>
            <a:ext cx="8520600" cy="3748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Distance Matrix Calculation</a:t>
            </a:r>
            <a:endParaRPr/>
          </a:p>
          <a:p>
            <a:pPr indent="-317500" lvl="1" marL="914400" rtl="0" algn="l">
              <a:spcBef>
                <a:spcPts val="0"/>
              </a:spcBef>
              <a:spcAft>
                <a:spcPts val="0"/>
              </a:spcAft>
              <a:buSzPts val="1400"/>
              <a:buChar char="○"/>
            </a:pPr>
            <a:r>
              <a:rPr lang="en"/>
              <a:t>Replacing the NxN nested loop structure with a parallelized version </a:t>
            </a:r>
            <a:endParaRPr/>
          </a:p>
          <a:p>
            <a:pPr indent="-342900" lvl="0" marL="457200" rtl="0" algn="l">
              <a:spcBef>
                <a:spcPts val="0"/>
              </a:spcBef>
              <a:spcAft>
                <a:spcPts val="0"/>
              </a:spcAft>
              <a:buSzPts val="1800"/>
              <a:buChar char="●"/>
            </a:pPr>
            <a:r>
              <a:rPr lang="en"/>
              <a:t>Kth Element (and result calculation)</a:t>
            </a:r>
            <a:endParaRPr/>
          </a:p>
          <a:p>
            <a:pPr indent="-317500" lvl="1" marL="914400" rtl="0" algn="l">
              <a:spcBef>
                <a:spcPts val="0"/>
              </a:spcBef>
              <a:spcAft>
                <a:spcPts val="0"/>
              </a:spcAft>
              <a:buSzPts val="1400"/>
              <a:buChar char="○"/>
            </a:pPr>
            <a:r>
              <a:rPr lang="en"/>
              <a:t>In the previous groups implementation of the code, the Rcpp::kth_element function is used to find the kth element for each column iteratively. By running a similar operation using OpenCL, each column of data is operated on simultaneously, reducing the execution time significantly.</a:t>
            </a:r>
            <a:endParaRPr/>
          </a:p>
          <a:p>
            <a:pPr indent="-317500" lvl="1" marL="914400" rtl="0" algn="l">
              <a:spcBef>
                <a:spcPts val="0"/>
              </a:spcBef>
              <a:spcAft>
                <a:spcPts val="0"/>
              </a:spcAft>
              <a:buSzPts val="1400"/>
              <a:buChar char="○"/>
            </a:pPr>
            <a:r>
              <a:rPr lang="en"/>
              <a:t>A single result value is provided for each column, using a formula provided by the original code author,</a:t>
            </a:r>
            <a:endParaRPr/>
          </a:p>
          <a:p>
            <a:pPr indent="-342900" lvl="0" marL="457200" rtl="0" algn="l">
              <a:spcBef>
                <a:spcPts val="0"/>
              </a:spcBef>
              <a:spcAft>
                <a:spcPts val="0"/>
              </a:spcAft>
              <a:buSzPts val="1800"/>
              <a:buChar char="●"/>
            </a:pPr>
            <a:r>
              <a:rPr lang="en"/>
              <a:t>Result Averages</a:t>
            </a:r>
            <a:endParaRPr/>
          </a:p>
          <a:p>
            <a:pPr indent="-317500" lvl="1" marL="914400" rtl="0" algn="l">
              <a:spcBef>
                <a:spcPts val="0"/>
              </a:spcBef>
              <a:spcAft>
                <a:spcPts val="0"/>
              </a:spcAft>
              <a:buSzPts val="1400"/>
              <a:buChar char="○"/>
            </a:pPr>
            <a:r>
              <a:rPr lang="en"/>
              <a:t>During initial observation, we identified the average of the results to be an operation capable of parallelization, however upon timing each operation, we observed little to no impact on overall time, and determined that parallelizing would hinder the program with overhead.</a:t>
            </a:r>
            <a:endParaRPr/>
          </a:p>
        </p:txBody>
      </p:sp>
      <p:sp>
        <p:nvSpPr>
          <p:cNvPr id="117" name="Google Shape;11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