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Manipulating CSS Class Properties Using 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69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 smtClean="0"/>
              <a:t>getElementById</a:t>
            </a:r>
            <a:endParaRPr lang="en-US" cap="non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188" y="685799"/>
            <a:ext cx="5680181" cy="3293209"/>
          </a:xfrm>
        </p:spPr>
      </p:pic>
      <p:sp>
        <p:nvSpPr>
          <p:cNvPr id="5" name="TextBox 4"/>
          <p:cNvSpPr txBox="1"/>
          <p:nvPr/>
        </p:nvSpPr>
        <p:spPr>
          <a:xfrm>
            <a:off x="684212" y="685799"/>
            <a:ext cx="469097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&lt;html&gt;</a:t>
            </a:r>
          </a:p>
          <a:p>
            <a:r>
              <a:rPr lang="en-US" sz="1600" dirty="0">
                <a:latin typeface="Calibri" panose="020F0502020204030204" pitchFamily="34" charset="0"/>
              </a:rPr>
              <a:t>&lt;body&gt;</a:t>
            </a:r>
          </a:p>
          <a:p>
            <a:endParaRPr lang="en-US" sz="1600" dirty="0">
              <a:latin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</a:rPr>
              <a:t>&lt;p id="p2"&gt;Hello World!&lt;/p&gt;</a:t>
            </a:r>
          </a:p>
          <a:p>
            <a:endParaRPr lang="en-US" sz="1600" dirty="0">
              <a:latin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</a:rPr>
              <a:t>&lt;script&gt;</a:t>
            </a:r>
          </a:p>
          <a:p>
            <a:r>
              <a:rPr lang="en-US" sz="1600" dirty="0" err="1">
                <a:latin typeface="Calibri" panose="020F0502020204030204" pitchFamily="34" charset="0"/>
              </a:rPr>
              <a:t>document.</a:t>
            </a:r>
            <a:r>
              <a:rPr lang="en-US" sz="1600" dirty="0" err="1">
                <a:solidFill>
                  <a:srgbClr val="FFFF00"/>
                </a:solidFill>
                <a:latin typeface="Calibri" panose="020F0502020204030204" pitchFamily="34" charset="0"/>
              </a:rPr>
              <a:t>getElementById</a:t>
            </a:r>
            <a:r>
              <a:rPr lang="en-US" sz="1600" dirty="0">
                <a:latin typeface="Calibri" panose="020F0502020204030204" pitchFamily="34" charset="0"/>
              </a:rPr>
              <a:t>("p2").</a:t>
            </a:r>
            <a:r>
              <a:rPr lang="en-US" sz="1600" dirty="0" err="1">
                <a:latin typeface="Calibri" panose="020F0502020204030204" pitchFamily="34" charset="0"/>
              </a:rPr>
              <a:t>style.color</a:t>
            </a:r>
            <a:r>
              <a:rPr lang="en-US" sz="1600" dirty="0">
                <a:latin typeface="Calibri" panose="020F0502020204030204" pitchFamily="34" charset="0"/>
              </a:rPr>
              <a:t> = "blue";</a:t>
            </a:r>
          </a:p>
          <a:p>
            <a:r>
              <a:rPr lang="en-US" sz="1600" dirty="0">
                <a:latin typeface="Calibri" panose="020F0502020204030204" pitchFamily="34" charset="0"/>
              </a:rPr>
              <a:t>&lt;/script&gt;</a:t>
            </a:r>
          </a:p>
          <a:p>
            <a:endParaRPr lang="en-US" sz="1600" dirty="0">
              <a:latin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</a:rPr>
              <a:t>&lt;p&gt;The paragraph above was changed by a script.&lt;/p&gt;</a:t>
            </a:r>
          </a:p>
          <a:p>
            <a:endParaRPr lang="en-US" sz="1600" dirty="0">
              <a:latin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</a:rPr>
              <a:t>&lt;/body&gt;</a:t>
            </a:r>
          </a:p>
          <a:p>
            <a:r>
              <a:rPr lang="en-US" sz="1600" dirty="0">
                <a:latin typeface="Calibri" panose="020F0502020204030204" pitchFamily="34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95388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Event Listening</a:t>
            </a:r>
            <a:endParaRPr lang="en-US" cap="none" dirty="0"/>
          </a:p>
        </p:txBody>
      </p:sp>
      <p:sp>
        <p:nvSpPr>
          <p:cNvPr id="5" name="TextBox 4"/>
          <p:cNvSpPr txBox="1"/>
          <p:nvPr/>
        </p:nvSpPr>
        <p:spPr>
          <a:xfrm>
            <a:off x="684212" y="685799"/>
            <a:ext cx="469097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&lt;!DOCTYPE html&gt;</a:t>
            </a:r>
          </a:p>
          <a:p>
            <a:r>
              <a:rPr lang="en-US" sz="1600" dirty="0">
                <a:latin typeface="Calibri" panose="020F0502020204030204" pitchFamily="34" charset="0"/>
              </a:rPr>
              <a:t>&lt;html&gt;</a:t>
            </a:r>
          </a:p>
          <a:p>
            <a:r>
              <a:rPr lang="en-US" sz="1600" dirty="0">
                <a:latin typeface="Calibri" panose="020F0502020204030204" pitchFamily="34" charset="0"/>
              </a:rPr>
              <a:t>&lt;body&gt;</a:t>
            </a:r>
          </a:p>
          <a:p>
            <a:endParaRPr lang="en-US" sz="1600" dirty="0">
              <a:latin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</a:rPr>
              <a:t>&lt;h1 id="id1"&gt;My Heading 1&lt;/h1&gt;</a:t>
            </a:r>
          </a:p>
          <a:p>
            <a:endParaRPr lang="en-US" sz="1600" dirty="0">
              <a:latin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</a:rPr>
              <a:t>&lt;button type="button" </a:t>
            </a:r>
          </a:p>
          <a:p>
            <a:r>
              <a:rPr lang="en-US" sz="1600" dirty="0" err="1">
                <a:solidFill>
                  <a:srgbClr val="FFFF00"/>
                </a:solidFill>
                <a:latin typeface="Calibri" panose="020F0502020204030204" pitchFamily="34" charset="0"/>
              </a:rPr>
              <a:t>onclick</a:t>
            </a:r>
            <a:r>
              <a:rPr lang="en-US" sz="1600" dirty="0">
                <a:latin typeface="Calibri" panose="020F0502020204030204" pitchFamily="34" charset="0"/>
              </a:rPr>
              <a:t>="</a:t>
            </a:r>
            <a:r>
              <a:rPr lang="en-US" sz="1600" dirty="0" err="1">
                <a:latin typeface="Calibri" panose="020F0502020204030204" pitchFamily="34" charset="0"/>
              </a:rPr>
              <a:t>document.getElementById</a:t>
            </a:r>
            <a:r>
              <a:rPr lang="en-US" sz="1600" dirty="0">
                <a:latin typeface="Calibri" panose="020F0502020204030204" pitchFamily="34" charset="0"/>
              </a:rPr>
              <a:t>('id1').</a:t>
            </a:r>
            <a:r>
              <a:rPr lang="en-US" sz="1600" dirty="0" err="1">
                <a:latin typeface="Calibri" panose="020F0502020204030204" pitchFamily="34" charset="0"/>
              </a:rPr>
              <a:t>style.color</a:t>
            </a:r>
            <a:r>
              <a:rPr lang="en-US" sz="1600" dirty="0">
                <a:latin typeface="Calibri" panose="020F0502020204030204" pitchFamily="34" charset="0"/>
              </a:rPr>
              <a:t> = 'red'"&gt;</a:t>
            </a:r>
          </a:p>
          <a:p>
            <a:r>
              <a:rPr lang="en-US" sz="1600" dirty="0">
                <a:latin typeface="Calibri" panose="020F0502020204030204" pitchFamily="34" charset="0"/>
              </a:rPr>
              <a:t>Click Me!&lt;/button&gt;</a:t>
            </a:r>
          </a:p>
          <a:p>
            <a:endParaRPr lang="en-US" sz="1600" dirty="0">
              <a:latin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</a:rPr>
              <a:t>&lt;/body&gt;</a:t>
            </a:r>
          </a:p>
          <a:p>
            <a:r>
              <a:rPr lang="en-US" sz="1600" dirty="0">
                <a:latin typeface="Calibri" panose="020F0502020204030204" pitchFamily="34" charset="0"/>
              </a:rPr>
              <a:t>&lt;/html&gt;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685" y="685799"/>
            <a:ext cx="6345195" cy="19091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685" y="2706130"/>
            <a:ext cx="6345195" cy="219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202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New Kids on the Block</a:t>
            </a:r>
            <a:endParaRPr lang="en-US" cap="none" dirty="0"/>
          </a:p>
        </p:txBody>
      </p:sp>
      <p:sp>
        <p:nvSpPr>
          <p:cNvPr id="5" name="TextBox 4"/>
          <p:cNvSpPr txBox="1"/>
          <p:nvPr/>
        </p:nvSpPr>
        <p:spPr>
          <a:xfrm>
            <a:off x="684212" y="685799"/>
            <a:ext cx="429556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</a:rPr>
              <a:t>querySelector:</a:t>
            </a:r>
          </a:p>
          <a:p>
            <a:endParaRPr lang="en-US" sz="2000" dirty="0">
              <a:latin typeface="Calibri" panose="020F0502020204030204" pitchFamily="34" charset="0"/>
            </a:endParaRPr>
          </a:p>
          <a:p>
            <a:r>
              <a:rPr lang="en-US" sz="1600" dirty="0" err="1">
                <a:latin typeface="Calibri" panose="020F0502020204030204" pitchFamily="34" charset="0"/>
              </a:rPr>
              <a:t>var</a:t>
            </a:r>
            <a:r>
              <a:rPr lang="en-US" sz="1600" dirty="0">
                <a:latin typeface="Calibri" panose="020F0502020204030204" pitchFamily="34" charset="0"/>
              </a:rPr>
              <a:t> element = </a:t>
            </a:r>
            <a:r>
              <a:rPr lang="en-US" sz="1600" dirty="0" err="1">
                <a:latin typeface="Calibri" panose="020F0502020204030204" pitchFamily="34" charset="0"/>
              </a:rPr>
              <a:t>document.querySelector</a:t>
            </a:r>
            <a:r>
              <a:rPr lang="en-US" sz="1600" dirty="0">
                <a:latin typeface="Calibri" panose="020F0502020204030204" pitchFamily="34" charset="0"/>
              </a:rPr>
              <a:t>("&lt; CSS selector </a:t>
            </a:r>
            <a:r>
              <a:rPr lang="en-US" sz="1600" dirty="0" smtClean="0">
                <a:latin typeface="Calibri" panose="020F0502020204030204" pitchFamily="34" charset="0"/>
              </a:rPr>
              <a:t>&gt;");</a:t>
            </a:r>
          </a:p>
          <a:p>
            <a:endParaRPr lang="en-US" sz="1600" dirty="0" smtClean="0">
              <a:latin typeface="Calibri" panose="020F0502020204030204" pitchFamily="34" charset="0"/>
            </a:endParaRPr>
          </a:p>
          <a:p>
            <a:r>
              <a:rPr lang="en-US" sz="1600" dirty="0" smtClean="0">
                <a:latin typeface="Calibri" panose="020F0502020204030204" pitchFamily="34" charset="0"/>
              </a:rPr>
              <a:t>Example</a:t>
            </a:r>
            <a:endParaRPr lang="en-US" sz="1600" dirty="0">
              <a:latin typeface="Calibri" panose="020F0502020204030204" pitchFamily="34" charset="0"/>
            </a:endParaRPr>
          </a:p>
          <a:p>
            <a:r>
              <a:rPr lang="en-US" sz="1600" dirty="0" err="1">
                <a:latin typeface="Calibri" panose="020F0502020204030204" pitchFamily="34" charset="0"/>
              </a:rPr>
              <a:t>var</a:t>
            </a:r>
            <a:r>
              <a:rPr lang="en-US" sz="1600" dirty="0">
                <a:latin typeface="Calibri" panose="020F0502020204030204" pitchFamily="34" charset="0"/>
              </a:rPr>
              <a:t> element = </a:t>
            </a:r>
            <a:r>
              <a:rPr lang="en-US" sz="1600" dirty="0" err="1">
                <a:latin typeface="Calibri" panose="020F0502020204030204" pitchFamily="34" charset="0"/>
              </a:rPr>
              <a:t>document.querySelector</a:t>
            </a:r>
            <a:r>
              <a:rPr lang="en-US" sz="1600" dirty="0">
                <a:latin typeface="Calibri" panose="020F0502020204030204" pitchFamily="34" charset="0"/>
              </a:rPr>
              <a:t>("#main</a:t>
            </a:r>
            <a:r>
              <a:rPr lang="en-US" sz="1600" dirty="0" smtClean="0">
                <a:latin typeface="Calibri" panose="020F0502020204030204" pitchFamily="34" charset="0"/>
              </a:rPr>
              <a:t>");</a:t>
            </a:r>
          </a:p>
          <a:p>
            <a:r>
              <a:rPr lang="en-US" sz="1600" dirty="0" smtClean="0">
                <a:latin typeface="Calibri" panose="020F0502020204030204" pitchFamily="34" charset="0"/>
              </a:rPr>
              <a:t>	</a:t>
            </a:r>
            <a:r>
              <a:rPr lang="en-US" sz="1600" dirty="0" smtClean="0">
                <a:solidFill>
                  <a:srgbClr val="FFFF00"/>
                </a:solidFill>
                <a:latin typeface="Calibri" panose="020F0502020204030204" pitchFamily="34" charset="0"/>
              </a:rPr>
              <a:t>selects the element with the Id of main</a:t>
            </a:r>
            <a:endParaRPr lang="en-US" sz="1600" dirty="0">
              <a:solidFill>
                <a:srgbClr val="FFFF00"/>
              </a:solidFill>
              <a:latin typeface="Calibri" panose="020F0502020204030204" pitchFamily="34" charset="0"/>
            </a:endParaRPr>
          </a:p>
          <a:p>
            <a:r>
              <a:rPr lang="en-US" sz="1600" dirty="0" err="1">
                <a:latin typeface="Calibri" panose="020F0502020204030204" pitchFamily="34" charset="0"/>
              </a:rPr>
              <a:t>var</a:t>
            </a:r>
            <a:r>
              <a:rPr lang="en-US" sz="1600" dirty="0">
                <a:latin typeface="Calibri" panose="020F0502020204030204" pitchFamily="34" charset="0"/>
              </a:rPr>
              <a:t> element = </a:t>
            </a:r>
            <a:r>
              <a:rPr lang="en-US" sz="1600" dirty="0" err="1">
                <a:latin typeface="Calibri" panose="020F0502020204030204" pitchFamily="34" charset="0"/>
              </a:rPr>
              <a:t>document.querySelector</a:t>
            </a:r>
            <a:r>
              <a:rPr lang="en-US" sz="1600" dirty="0">
                <a:latin typeface="Calibri" panose="020F0502020204030204" pitchFamily="34" charset="0"/>
              </a:rPr>
              <a:t>(".</a:t>
            </a:r>
            <a:r>
              <a:rPr lang="en-US" sz="1600" dirty="0" err="1">
                <a:latin typeface="Calibri" panose="020F0502020204030204" pitchFamily="34" charset="0"/>
              </a:rPr>
              <a:t>pictureContainer</a:t>
            </a:r>
            <a:r>
              <a:rPr lang="en-US" sz="1600" dirty="0" smtClean="0">
                <a:latin typeface="Calibri" panose="020F0502020204030204" pitchFamily="34" charset="0"/>
              </a:rPr>
              <a:t>");</a:t>
            </a:r>
          </a:p>
          <a:p>
            <a:r>
              <a:rPr lang="en-US" sz="1600" dirty="0">
                <a:latin typeface="Calibri" panose="020F0502020204030204" pitchFamily="34" charset="0"/>
              </a:rPr>
              <a:t>	</a:t>
            </a:r>
            <a:r>
              <a:rPr lang="en-US" sz="1600" dirty="0">
                <a:solidFill>
                  <a:srgbClr val="FFFF00"/>
                </a:solidFill>
                <a:latin typeface="Calibri" panose="020F0502020204030204" pitchFamily="34" charset="0"/>
              </a:rPr>
              <a:t>selects the element with the </a:t>
            </a:r>
            <a:r>
              <a:rPr lang="en-US" sz="1600" dirty="0" smtClean="0">
                <a:solidFill>
                  <a:srgbClr val="FFFF00"/>
                </a:solidFill>
                <a:latin typeface="Calibri" panose="020F0502020204030204" pitchFamily="34" charset="0"/>
              </a:rPr>
              <a:t>Class </a:t>
            </a:r>
            <a:r>
              <a:rPr lang="en-US" sz="1600" dirty="0">
                <a:solidFill>
                  <a:srgbClr val="FFFF00"/>
                </a:solidFill>
                <a:latin typeface="Calibri" panose="020F0502020204030204" pitchFamily="34" charset="0"/>
              </a:rPr>
              <a:t>of </a:t>
            </a:r>
            <a:r>
              <a:rPr lang="en-US" sz="1600" dirty="0" err="1" smtClean="0">
                <a:solidFill>
                  <a:srgbClr val="FFFF00"/>
                </a:solidFill>
                <a:latin typeface="Calibri" panose="020F0502020204030204" pitchFamily="34" charset="0"/>
              </a:rPr>
              <a:t>pictureContainer</a:t>
            </a:r>
            <a:endParaRPr lang="en-US" sz="1600" dirty="0">
              <a:solidFill>
                <a:srgbClr val="FFFF00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35630" y="714629"/>
            <a:ext cx="469097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alibri" panose="020F0502020204030204" pitchFamily="34" charset="0"/>
              </a:rPr>
              <a:t>querySelectorALL</a:t>
            </a:r>
            <a:r>
              <a:rPr lang="en-US" sz="2000" dirty="0" smtClean="0">
                <a:latin typeface="Calibri" panose="020F0502020204030204" pitchFamily="34" charset="0"/>
              </a:rPr>
              <a:t>:</a:t>
            </a:r>
          </a:p>
          <a:p>
            <a:endParaRPr lang="en-US" sz="2000" dirty="0">
              <a:latin typeface="Calibri" panose="020F0502020204030204" pitchFamily="34" charset="0"/>
            </a:endParaRPr>
          </a:p>
          <a:p>
            <a:r>
              <a:rPr lang="en-US" sz="1600" dirty="0" err="1">
                <a:latin typeface="Calibri" panose="020F0502020204030204" pitchFamily="34" charset="0"/>
              </a:rPr>
              <a:t>var</a:t>
            </a:r>
            <a:r>
              <a:rPr lang="en-US" sz="1600" dirty="0">
                <a:latin typeface="Calibri" panose="020F0502020204030204" pitchFamily="34" charset="0"/>
              </a:rPr>
              <a:t> element = </a:t>
            </a:r>
            <a:r>
              <a:rPr lang="en-US" sz="1600" dirty="0" err="1" smtClean="0">
                <a:latin typeface="Calibri" panose="020F0502020204030204" pitchFamily="34" charset="0"/>
              </a:rPr>
              <a:t>document.querySelectorAll</a:t>
            </a:r>
            <a:r>
              <a:rPr lang="en-US" sz="1600" dirty="0" smtClean="0">
                <a:latin typeface="Calibri" panose="020F0502020204030204" pitchFamily="34" charset="0"/>
              </a:rPr>
              <a:t>("&lt; </a:t>
            </a:r>
            <a:r>
              <a:rPr lang="en-US" sz="1600" dirty="0">
                <a:latin typeface="Calibri" panose="020F0502020204030204" pitchFamily="34" charset="0"/>
              </a:rPr>
              <a:t>CSS selector </a:t>
            </a:r>
            <a:r>
              <a:rPr lang="en-US" sz="1600" dirty="0" smtClean="0">
                <a:latin typeface="Calibri" panose="020F0502020204030204" pitchFamily="34" charset="0"/>
              </a:rPr>
              <a:t>&gt;");</a:t>
            </a:r>
          </a:p>
          <a:p>
            <a:endParaRPr lang="en-US" sz="1600" dirty="0" smtClean="0">
              <a:latin typeface="Calibri" panose="020F0502020204030204" pitchFamily="34" charset="0"/>
            </a:endParaRPr>
          </a:p>
          <a:p>
            <a:r>
              <a:rPr lang="en-US" sz="1600" dirty="0" smtClean="0">
                <a:latin typeface="Calibri" panose="020F0502020204030204" pitchFamily="34" charset="0"/>
              </a:rPr>
              <a:t>Example</a:t>
            </a:r>
            <a:endParaRPr lang="en-US" sz="1600" dirty="0">
              <a:latin typeface="Calibri" panose="020F0502020204030204" pitchFamily="34" charset="0"/>
            </a:endParaRPr>
          </a:p>
          <a:p>
            <a:r>
              <a:rPr lang="en-US" sz="1600" dirty="0" err="1">
                <a:latin typeface="Calibri" panose="020F0502020204030204" pitchFamily="34" charset="0"/>
              </a:rPr>
              <a:t>var</a:t>
            </a:r>
            <a:r>
              <a:rPr lang="en-US" sz="1600" dirty="0">
                <a:latin typeface="Calibri" panose="020F0502020204030204" pitchFamily="34" charset="0"/>
              </a:rPr>
              <a:t> images = </a:t>
            </a:r>
            <a:r>
              <a:rPr lang="en-US" sz="1600" dirty="0" err="1">
                <a:latin typeface="Calibri" panose="020F0502020204030204" pitchFamily="34" charset="0"/>
              </a:rPr>
              <a:t>document.querySelectorAll</a:t>
            </a:r>
            <a:r>
              <a:rPr lang="en-US" sz="1600" dirty="0">
                <a:latin typeface="Calibri" panose="020F0502020204030204" pitchFamily="34" charset="0"/>
              </a:rPr>
              <a:t>("</a:t>
            </a:r>
            <a:r>
              <a:rPr lang="en-US" sz="1600" dirty="0" err="1">
                <a:latin typeface="Calibri" panose="020F0502020204030204" pitchFamily="34" charset="0"/>
              </a:rPr>
              <a:t>img</a:t>
            </a:r>
            <a:r>
              <a:rPr lang="en-US" sz="1600" dirty="0" smtClean="0">
                <a:latin typeface="Calibri" panose="020F0502020204030204" pitchFamily="34" charset="0"/>
              </a:rPr>
              <a:t>");</a:t>
            </a:r>
          </a:p>
          <a:p>
            <a:r>
              <a:rPr lang="en-US" sz="1600" dirty="0">
                <a:latin typeface="Calibri" panose="020F0502020204030204" pitchFamily="34" charset="0"/>
              </a:rPr>
              <a:t>	</a:t>
            </a:r>
            <a:r>
              <a:rPr lang="en-US" sz="1600" dirty="0">
                <a:solidFill>
                  <a:srgbClr val="FFFF00"/>
                </a:solidFill>
                <a:latin typeface="Calibri" panose="020F0502020204030204" pitchFamily="34" charset="0"/>
              </a:rPr>
              <a:t>selects </a:t>
            </a:r>
            <a:r>
              <a:rPr lang="en-US" sz="1600" dirty="0" smtClean="0">
                <a:solidFill>
                  <a:srgbClr val="FFFF00"/>
                </a:solidFill>
                <a:latin typeface="Calibri" panose="020F0502020204030204" pitchFamily="34" charset="0"/>
              </a:rPr>
              <a:t>ALL the </a:t>
            </a:r>
            <a:r>
              <a:rPr lang="en-US" sz="1600" dirty="0">
                <a:solidFill>
                  <a:srgbClr val="FFFF00"/>
                </a:solidFill>
                <a:latin typeface="Calibri" panose="020F0502020204030204" pitchFamily="34" charset="0"/>
              </a:rPr>
              <a:t>element with </a:t>
            </a:r>
            <a:r>
              <a:rPr lang="en-US" sz="1600" dirty="0" smtClean="0">
                <a:solidFill>
                  <a:srgbClr val="FFFF00"/>
                </a:solidFill>
                <a:latin typeface="Calibri" panose="020F0502020204030204" pitchFamily="34" charset="0"/>
              </a:rPr>
              <a:t>an </a:t>
            </a:r>
            <a:r>
              <a:rPr lang="en-US" sz="1600" dirty="0" err="1" smtClean="0">
                <a:solidFill>
                  <a:srgbClr val="FFFF00"/>
                </a:solidFill>
                <a:latin typeface="Calibri" panose="020F0502020204030204" pitchFamily="34" charset="0"/>
              </a:rPr>
              <a:t>img</a:t>
            </a:r>
            <a:r>
              <a:rPr lang="en-US" sz="1600" dirty="0" smtClean="0">
                <a:solidFill>
                  <a:srgbClr val="FFFF00"/>
                </a:solidFill>
                <a:latin typeface="Calibri" panose="020F0502020204030204" pitchFamily="34" charset="0"/>
              </a:rPr>
              <a:t> tag</a:t>
            </a:r>
          </a:p>
          <a:p>
            <a:endParaRPr lang="en-US" sz="1600" dirty="0">
              <a:solidFill>
                <a:srgbClr val="FFFF00"/>
              </a:solidFill>
              <a:latin typeface="Calibri" panose="020F0502020204030204" pitchFamily="34" charset="0"/>
            </a:endParaRPr>
          </a:p>
          <a:p>
            <a:endParaRPr lang="en-US" sz="1600" dirty="0">
              <a:solidFill>
                <a:srgbClr val="FFFF00"/>
              </a:solidFill>
              <a:latin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636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Two Ways to set CSS</a:t>
            </a:r>
            <a:endParaRPr lang="en-US" cap="none" dirty="0"/>
          </a:p>
        </p:txBody>
      </p:sp>
      <p:sp>
        <p:nvSpPr>
          <p:cNvPr id="5" name="TextBox 4"/>
          <p:cNvSpPr txBox="1"/>
          <p:nvPr/>
        </p:nvSpPr>
        <p:spPr>
          <a:xfrm>
            <a:off x="684212" y="685799"/>
            <a:ext cx="469097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</a:rPr>
              <a:t>Style Directly:</a:t>
            </a:r>
          </a:p>
          <a:p>
            <a:endParaRPr lang="en-US" sz="2000" dirty="0" smtClean="0">
              <a:latin typeface="Calibri" panose="020F0502020204030204" pitchFamily="34" charset="0"/>
            </a:endParaRPr>
          </a:p>
          <a:p>
            <a:r>
              <a:rPr lang="en-US" sz="1400" dirty="0" err="1">
                <a:latin typeface="Calibri" panose="020F0502020204030204" pitchFamily="34" charset="0"/>
              </a:rPr>
              <a:t>var</a:t>
            </a:r>
            <a:r>
              <a:rPr lang="en-US" sz="1400" dirty="0">
                <a:latin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</a:rPr>
              <a:t>myElement</a:t>
            </a:r>
            <a:r>
              <a:rPr lang="en-US" sz="1400" dirty="0">
                <a:latin typeface="Calibri" panose="020F0502020204030204" pitchFamily="34" charset="0"/>
              </a:rPr>
              <a:t> = </a:t>
            </a:r>
            <a:r>
              <a:rPr lang="en-US" sz="1400" dirty="0" err="1">
                <a:latin typeface="Calibri" panose="020F0502020204030204" pitchFamily="34" charset="0"/>
              </a:rPr>
              <a:t>document.querySelector</a:t>
            </a:r>
            <a:r>
              <a:rPr lang="en-US" sz="1400" dirty="0">
                <a:latin typeface="Calibri" panose="020F0502020204030204" pitchFamily="34" charset="0"/>
              </a:rPr>
              <a:t>("#superman");</a:t>
            </a:r>
          </a:p>
          <a:p>
            <a:r>
              <a:rPr lang="en-US" sz="1400" dirty="0" err="1">
                <a:latin typeface="Calibri" panose="020F0502020204030204" pitchFamily="34" charset="0"/>
              </a:rPr>
              <a:t>myElement.style.backgroundColor</a:t>
            </a:r>
            <a:r>
              <a:rPr lang="en-US" sz="1400" dirty="0">
                <a:latin typeface="Calibri" panose="020F0502020204030204" pitchFamily="34" charset="0"/>
              </a:rPr>
              <a:t> = "#D93600";</a:t>
            </a:r>
            <a:endParaRPr lang="en-US" sz="1100" dirty="0"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75189" y="685799"/>
            <a:ext cx="469097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</a:rPr>
              <a:t>Adding/Removing Classes:</a:t>
            </a:r>
          </a:p>
          <a:p>
            <a:endParaRPr lang="en-US" sz="2000" dirty="0" smtClean="0">
              <a:latin typeface="Calibri" panose="020F0502020204030204" pitchFamily="34" charset="0"/>
            </a:endParaRPr>
          </a:p>
          <a:p>
            <a:r>
              <a:rPr lang="en-US" sz="1600" dirty="0" err="1">
                <a:latin typeface="Calibri" panose="020F0502020204030204" pitchFamily="34" charset="0"/>
              </a:rPr>
              <a:t>var</a:t>
            </a:r>
            <a:r>
              <a:rPr lang="en-US" sz="1600" dirty="0">
                <a:latin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</a:rPr>
              <a:t>theDropDown</a:t>
            </a:r>
            <a:r>
              <a:rPr lang="en-US" sz="1600" dirty="0">
                <a:latin typeface="Calibri" panose="020F0502020204030204" pitchFamily="34" charset="0"/>
              </a:rPr>
              <a:t> = </a:t>
            </a:r>
            <a:r>
              <a:rPr lang="en-US" sz="1600" dirty="0" err="1">
                <a:latin typeface="Calibri" panose="020F0502020204030204" pitchFamily="34" charset="0"/>
              </a:rPr>
              <a:t>document.querySelector</a:t>
            </a:r>
            <a:r>
              <a:rPr lang="en-US" sz="1600" dirty="0">
                <a:latin typeface="Calibri" panose="020F0502020204030204" pitchFamily="34" charset="0"/>
              </a:rPr>
              <a:t>("#</a:t>
            </a:r>
            <a:r>
              <a:rPr lang="en-US" sz="1600" dirty="0" err="1">
                <a:latin typeface="Calibri" panose="020F0502020204030204" pitchFamily="34" charset="0"/>
              </a:rPr>
              <a:t>dropDown</a:t>
            </a:r>
            <a:r>
              <a:rPr lang="en-US" sz="1600" dirty="0">
                <a:latin typeface="Calibri" panose="020F0502020204030204" pitchFamily="34" charset="0"/>
              </a:rPr>
              <a:t>");</a:t>
            </a:r>
          </a:p>
          <a:p>
            <a:r>
              <a:rPr lang="en-US" sz="1600" dirty="0" err="1">
                <a:latin typeface="Calibri" panose="020F0502020204030204" pitchFamily="34" charset="0"/>
              </a:rPr>
              <a:t>theDropDown.classList.</a:t>
            </a:r>
            <a:r>
              <a:rPr lang="en-US" sz="1600" dirty="0" err="1">
                <a:solidFill>
                  <a:srgbClr val="FFFF00"/>
                </a:solidFill>
                <a:latin typeface="Calibri" panose="020F0502020204030204" pitchFamily="34" charset="0"/>
              </a:rPr>
              <a:t>add</a:t>
            </a:r>
            <a:r>
              <a:rPr lang="en-US" sz="1600" dirty="0">
                <a:latin typeface="Calibri" panose="020F0502020204030204" pitchFamily="34" charset="0"/>
              </a:rPr>
              <a:t>("</a:t>
            </a:r>
            <a:r>
              <a:rPr lang="en-US" sz="1600" dirty="0" err="1">
                <a:latin typeface="Calibri" panose="020F0502020204030204" pitchFamily="34" charset="0"/>
              </a:rPr>
              <a:t>disableMenu</a:t>
            </a:r>
            <a:r>
              <a:rPr lang="en-US" sz="1600" dirty="0" smtClean="0">
                <a:latin typeface="Calibri" panose="020F0502020204030204" pitchFamily="34" charset="0"/>
              </a:rPr>
              <a:t>");</a:t>
            </a:r>
          </a:p>
          <a:p>
            <a:endParaRPr lang="en-US" sz="1600" dirty="0">
              <a:latin typeface="Calibri" panose="020F0502020204030204" pitchFamily="34" charset="0"/>
            </a:endParaRPr>
          </a:p>
          <a:p>
            <a:r>
              <a:rPr lang="en-US" sz="1600" dirty="0" err="1">
                <a:latin typeface="Calibri" panose="020F0502020204030204" pitchFamily="34" charset="0"/>
              </a:rPr>
              <a:t>var</a:t>
            </a:r>
            <a:r>
              <a:rPr lang="en-US" sz="1600" dirty="0">
                <a:latin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</a:rPr>
              <a:t>theDropDown</a:t>
            </a:r>
            <a:r>
              <a:rPr lang="en-US" sz="1600" dirty="0">
                <a:latin typeface="Calibri" panose="020F0502020204030204" pitchFamily="34" charset="0"/>
              </a:rPr>
              <a:t> = </a:t>
            </a:r>
            <a:r>
              <a:rPr lang="en-US" sz="1600" dirty="0" err="1">
                <a:latin typeface="Calibri" panose="020F0502020204030204" pitchFamily="34" charset="0"/>
              </a:rPr>
              <a:t>document.querySelector</a:t>
            </a:r>
            <a:r>
              <a:rPr lang="en-US" sz="1600" dirty="0">
                <a:latin typeface="Calibri" panose="020F0502020204030204" pitchFamily="34" charset="0"/>
              </a:rPr>
              <a:t>("#</a:t>
            </a:r>
            <a:r>
              <a:rPr lang="en-US" sz="1600" dirty="0" err="1">
                <a:latin typeface="Calibri" panose="020F0502020204030204" pitchFamily="34" charset="0"/>
              </a:rPr>
              <a:t>dropDown</a:t>
            </a:r>
            <a:r>
              <a:rPr lang="en-US" sz="1600" dirty="0">
                <a:latin typeface="Calibri" panose="020F0502020204030204" pitchFamily="34" charset="0"/>
              </a:rPr>
              <a:t>");</a:t>
            </a:r>
          </a:p>
          <a:p>
            <a:r>
              <a:rPr lang="en-US" sz="1600" dirty="0" err="1">
                <a:latin typeface="Calibri" panose="020F0502020204030204" pitchFamily="34" charset="0"/>
              </a:rPr>
              <a:t>theDropDown.classList.</a:t>
            </a:r>
            <a:r>
              <a:rPr lang="en-US" sz="1600" dirty="0" err="1">
                <a:solidFill>
                  <a:srgbClr val="FFFF00"/>
                </a:solidFill>
                <a:latin typeface="Calibri" panose="020F0502020204030204" pitchFamily="34" charset="0"/>
              </a:rPr>
              <a:t>remove</a:t>
            </a:r>
            <a:r>
              <a:rPr lang="en-US" sz="1600" dirty="0">
                <a:latin typeface="Calibri" panose="020F0502020204030204" pitchFamily="34" charset="0"/>
              </a:rPr>
              <a:t>("</a:t>
            </a:r>
            <a:r>
              <a:rPr lang="en-US" sz="1600" dirty="0" err="1">
                <a:latin typeface="Calibri" panose="020F0502020204030204" pitchFamily="34" charset="0"/>
              </a:rPr>
              <a:t>disableMenu</a:t>
            </a:r>
            <a:r>
              <a:rPr lang="en-US" sz="1600" dirty="0">
                <a:latin typeface="Calibri" panose="020F0502020204030204" pitchFamily="34" charset="0"/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3745505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Example – Slide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0755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50</TotalTime>
  <Words>199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Slice</vt:lpstr>
      <vt:lpstr>Manipulating CSS Class Properties Using JavaScript</vt:lpstr>
      <vt:lpstr>getElementById</vt:lpstr>
      <vt:lpstr>Event Listening</vt:lpstr>
      <vt:lpstr>New Kids on the Block</vt:lpstr>
      <vt:lpstr>Two Ways to set CSS</vt:lpstr>
      <vt:lpstr>Live Example – Slide Menu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Manipulating CSS Class Properties Using JavaScript</dc:title>
  <dc:creator>Ryan Hafen</dc:creator>
  <cp:lastModifiedBy>Ryan Hafen</cp:lastModifiedBy>
  <cp:revision>6</cp:revision>
  <dcterms:created xsi:type="dcterms:W3CDTF">2017-09-25T22:19:42Z</dcterms:created>
  <dcterms:modified xsi:type="dcterms:W3CDTF">2017-09-25T23:10:38Z</dcterms:modified>
</cp:coreProperties>
</file>