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DEEBF7"/>
    <a:srgbClr val="B6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917D-03FA-872A-57D1-56491F3C5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B98E6-7ECD-2D4D-C0C0-2B154D81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48FF-6AA9-D7B9-E85B-A4BB704B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6F4B-2340-06AF-A5F2-8F89357F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F19E-9CDC-C364-C636-A59099C2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CDC-259B-02F9-5BF0-E5EEA0F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9A34E-0E15-4BD3-9636-FD34BA253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4B40-563D-FF3A-0756-3603CC9B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8E80-2717-FD59-1B5E-D2CCD5E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3D34-CAAA-D53F-A9D6-FCFA4AA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D4724-141A-23FE-6C8A-62E8F6CF0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83963-A396-DB8D-7B18-4DE67982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F89FC-AEF6-E3AF-B1E3-90CF91AE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4D23-2BFF-52EB-2B71-73BC3E1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B930-9599-D57E-EA77-43434E8C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E29F-CD4C-7C85-BEF2-A4912A83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2B36-F1D7-D30A-8FE4-2D1E6F7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E0B-4BD7-46AD-A2E3-9CA629E3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AE14-AECB-A7BB-CCDD-E129111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53-A3A2-50F0-F11B-D27F67CD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B41D-CDF5-42A0-4157-02501B95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F322-C4D1-EAA3-736B-4CB13B58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05EC-FE50-AB08-0DA2-20474559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EDE2-DF3C-AF1C-6322-1227A3A7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6C64-FC31-B68C-3803-621BB499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8C56-3A3F-97A9-D60D-DE990BF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201-EEF7-BAB7-F860-D978BDFD3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9475E-96B3-19D5-9D37-DC460C41E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0371-74FF-C26B-82D2-FE42C22A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F11-144B-14BD-6C07-AC1F33CC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9159-D1B8-4418-5E41-995E4232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0F23-5A9F-4702-9550-0E2E459B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360E-5CE5-E3D2-1BAB-76EA0B63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38D16-1F2D-F58D-F424-66570D56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96D4F-605C-50EF-4C6C-DDA97A41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79E6-DB7E-04B2-6224-5EE0ACC4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2BCD-E0AD-1333-E348-2DC25FCD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8B26E-F017-1615-E07D-74F44127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01033-0162-C982-1E68-07C424C9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D28-EA81-A9FB-15D0-7DAD758F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58489-D089-8CC0-4111-00F0F766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F390F-749E-6BE7-17CD-5EA36159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5253-9AA4-81F6-BD6A-2DC0E950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0EC2-69F4-D186-F835-43CE180D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CC6EC-16DD-160F-7151-0F0BA02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3EDC-7531-38FF-E7F8-A267C146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D0-F8BE-4174-8F1E-E921FB3A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5704-8587-D631-436D-7B198CBE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1EE56-137F-D31C-33FD-EB0BD076C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356E-5703-2C4F-DBA0-6CF6751D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2D2A-348C-1C36-1D3F-C8C77963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D417-F4B0-4307-5C32-04D6DA1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CAB2-89B5-795A-7077-AAA6CD26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B5691-5B56-4A1D-C816-0AF015F1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4780-3E09-2BCF-9FC4-7F7771D5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BC29F-AF77-55EA-79AC-2143E68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B589-2DD6-5FD5-ED4A-B2273F05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4F05-9DED-4CB6-F370-0921AF9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8E5FD-DF70-EC70-3704-229E5E37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8235-65D0-38E2-EB5B-61B109E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F7F1-4F38-2873-7F62-BE0E2DD9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551-8A21-4A55-80B6-EA2025C6CD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973-8388-B212-A6CE-F3A7EBDE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6477-9A0D-1BBD-5F71-2C3A737B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FCFB-57F2-4FD1-8BC7-AD2DA983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80EED-23DF-22B6-7A60-E86D9615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6" y="0"/>
            <a:ext cx="72900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CCA36-84B7-2211-D2ED-62508F9BDEEA}"/>
              </a:ext>
            </a:extLst>
          </p:cNvPr>
          <p:cNvSpPr txBox="1"/>
          <p:nvPr/>
        </p:nvSpPr>
        <p:spPr>
          <a:xfrm>
            <a:off x="4977442" y="189783"/>
            <a:ext cx="2139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2  Badr" panose="00000400000000000000" pitchFamily="2" charset="-78"/>
              </a:rPr>
              <a:t>مشکلات اخلاقی </a:t>
            </a:r>
            <a:r>
              <a:rPr lang="en-US" dirty="0">
                <a:cs typeface="2  Badr" panose="00000400000000000000" pitchFamily="2" charset="-78"/>
              </a:rPr>
              <a:t>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F27E4-0300-AE72-ADF0-514E233BE2E5}"/>
              </a:ext>
            </a:extLst>
          </p:cNvPr>
          <p:cNvSpPr/>
          <p:nvPr/>
        </p:nvSpPr>
        <p:spPr>
          <a:xfrm>
            <a:off x="7254815" y="983411"/>
            <a:ext cx="2070340" cy="48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مشکلات سطح محیط زیست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84044-3CD7-E0E6-6EB8-4382C024A212}"/>
              </a:ext>
            </a:extLst>
          </p:cNvPr>
          <p:cNvSpPr/>
          <p:nvPr/>
        </p:nvSpPr>
        <p:spPr>
          <a:xfrm>
            <a:off x="5011947" y="983411"/>
            <a:ext cx="2070340" cy="48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مشکلات سطح اجتماع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B9F60-87DA-2930-6CE5-1A480261BDBE}"/>
              </a:ext>
            </a:extLst>
          </p:cNvPr>
          <p:cNvSpPr/>
          <p:nvPr/>
        </p:nvSpPr>
        <p:spPr>
          <a:xfrm>
            <a:off x="2751827" y="983411"/>
            <a:ext cx="2070340" cy="48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مشکلات سطح فردی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E37851-9EF8-A69B-7898-88A0C0F79F4F}"/>
              </a:ext>
            </a:extLst>
          </p:cNvPr>
          <p:cNvSpPr/>
          <p:nvPr/>
        </p:nvSpPr>
        <p:spPr>
          <a:xfrm>
            <a:off x="3338423" y="1768415"/>
            <a:ext cx="1483744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امنیت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149B5-7045-FFDE-BA09-A41676DB06AC}"/>
              </a:ext>
            </a:extLst>
          </p:cNvPr>
          <p:cNvSpPr/>
          <p:nvPr/>
        </p:nvSpPr>
        <p:spPr>
          <a:xfrm>
            <a:off x="3338423" y="2449901"/>
            <a:ext cx="1483744" cy="41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حریم خصوصی و حفاظت از داده‌ها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E3798-433F-BACB-EB69-8A9ECD2763D3}"/>
              </a:ext>
            </a:extLst>
          </p:cNvPr>
          <p:cNvSpPr/>
          <p:nvPr/>
        </p:nvSpPr>
        <p:spPr>
          <a:xfrm>
            <a:off x="3338423" y="3221965"/>
            <a:ext cx="1483744" cy="41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آزادی و خودمختاری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48951-29D8-D9A2-E79D-FB60A23434D3}"/>
              </a:ext>
            </a:extLst>
          </p:cNvPr>
          <p:cNvSpPr/>
          <p:nvPr/>
        </p:nvSpPr>
        <p:spPr>
          <a:xfrm>
            <a:off x="3338423" y="3994029"/>
            <a:ext cx="1483744" cy="31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کرامت انسانی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1CB8D1-D943-CE7C-6505-4655B0256FFC}"/>
              </a:ext>
            </a:extLst>
          </p:cNvPr>
          <p:cNvSpPr/>
          <p:nvPr/>
        </p:nvSpPr>
        <p:spPr>
          <a:xfrm>
            <a:off x="5434641" y="1615187"/>
            <a:ext cx="1630394" cy="394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انصاف و عدالت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C4287-1A95-A929-7D72-FE401786FBAF}"/>
              </a:ext>
            </a:extLst>
          </p:cNvPr>
          <p:cNvSpPr/>
          <p:nvPr/>
        </p:nvSpPr>
        <p:spPr>
          <a:xfrm>
            <a:off x="5434641" y="2188398"/>
            <a:ext cx="1630394" cy="44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مسئولیت و </a:t>
            </a:r>
          </a:p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قابل اعتماد بودن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4698E8-F95F-92F1-D8A3-83A56B312C05}"/>
              </a:ext>
            </a:extLst>
          </p:cNvPr>
          <p:cNvSpPr/>
          <p:nvPr/>
        </p:nvSpPr>
        <p:spPr>
          <a:xfrm>
            <a:off x="5434641" y="2790435"/>
            <a:ext cx="1630394" cy="33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شفافیت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818A01-ECC7-6F71-42A1-24BA9B17F3D6}"/>
              </a:ext>
            </a:extLst>
          </p:cNvPr>
          <p:cNvSpPr/>
          <p:nvPr/>
        </p:nvSpPr>
        <p:spPr>
          <a:xfrm>
            <a:off x="5434641" y="3299093"/>
            <a:ext cx="1630394" cy="41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نظارت و تخیل داده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9F345D-EC71-AED1-7735-B5B400B7B7E3}"/>
              </a:ext>
            </a:extLst>
          </p:cNvPr>
          <p:cNvSpPr/>
          <p:nvPr/>
        </p:nvSpPr>
        <p:spPr>
          <a:xfrm>
            <a:off x="5434641" y="3884880"/>
            <a:ext cx="1630394" cy="41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قابل کنترل بودن</a:t>
            </a:r>
            <a:r>
              <a:rPr lang="en-US" sz="1600" dirty="0">
                <a:solidFill>
                  <a:schemeClr val="tx1"/>
                </a:solidFill>
                <a:cs typeface="2  Badr" panose="00000400000000000000" pitchFamily="2" charset="-78"/>
              </a:rPr>
              <a:t>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3DC829-848B-948C-21B3-6D92E9AD1594}"/>
              </a:ext>
            </a:extLst>
          </p:cNvPr>
          <p:cNvSpPr/>
          <p:nvPr/>
        </p:nvSpPr>
        <p:spPr>
          <a:xfrm>
            <a:off x="5434641" y="4480191"/>
            <a:ext cx="1630394" cy="43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دموکراسی و </a:t>
            </a:r>
          </a:p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حقوق شهروندی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422-8F68-2642-0422-35D758152A41}"/>
              </a:ext>
            </a:extLst>
          </p:cNvPr>
          <p:cNvSpPr/>
          <p:nvPr/>
        </p:nvSpPr>
        <p:spPr>
          <a:xfrm>
            <a:off x="5434641" y="5068360"/>
            <a:ext cx="1630394" cy="41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جایگزینی شغلی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9F6DF-B80E-3392-62FD-CB213086BBC5}"/>
              </a:ext>
            </a:extLst>
          </p:cNvPr>
          <p:cNvSpPr/>
          <p:nvPr/>
        </p:nvSpPr>
        <p:spPr>
          <a:xfrm>
            <a:off x="5434641" y="5665569"/>
            <a:ext cx="1630394" cy="41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ارتباطات انسانی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4A5B0-FB94-D2AD-BA85-29389774F6DF}"/>
              </a:ext>
            </a:extLst>
          </p:cNvPr>
          <p:cNvSpPr/>
          <p:nvPr/>
        </p:nvSpPr>
        <p:spPr>
          <a:xfrm>
            <a:off x="7901796" y="1772968"/>
            <a:ext cx="1423359" cy="44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منابع طبیعی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A0A23-3832-269A-4A55-60B12F5BD4BC}"/>
              </a:ext>
            </a:extLst>
          </p:cNvPr>
          <p:cNvSpPr/>
          <p:nvPr/>
        </p:nvSpPr>
        <p:spPr>
          <a:xfrm>
            <a:off x="7901796" y="2519947"/>
            <a:ext cx="1423359" cy="329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انرژی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53172-7BA5-CA60-E95B-1BB96DF58CF7}"/>
              </a:ext>
            </a:extLst>
          </p:cNvPr>
          <p:cNvSpPr/>
          <p:nvPr/>
        </p:nvSpPr>
        <p:spPr>
          <a:xfrm>
            <a:off x="7901796" y="3148061"/>
            <a:ext cx="1423359" cy="44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آلودگی محیطی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F2DC2-D1A8-4CA5-E6F1-F2F7442D9C54}"/>
              </a:ext>
            </a:extLst>
          </p:cNvPr>
          <p:cNvSpPr/>
          <p:nvPr/>
        </p:nvSpPr>
        <p:spPr>
          <a:xfrm>
            <a:off x="7901796" y="3884880"/>
            <a:ext cx="1423359" cy="421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2  Badr" panose="00000400000000000000" pitchFamily="2" charset="-78"/>
              </a:rPr>
              <a:t>پایداری</a:t>
            </a:r>
            <a:endParaRPr lang="en-US" sz="16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58BA01-545F-66B2-CAB8-29955A0C0B23}"/>
              </a:ext>
            </a:extLst>
          </p:cNvPr>
          <p:cNvSpPr txBox="1"/>
          <p:nvPr/>
        </p:nvSpPr>
        <p:spPr>
          <a:xfrm>
            <a:off x="2450966" y="6378351"/>
            <a:ext cx="7054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2  Badr" panose="00000400000000000000" pitchFamily="2" charset="-78"/>
              </a:rPr>
              <a:t>شکل 2. دسته بندی ارائه شده برای مشکلات اخلاقی </a:t>
            </a:r>
            <a:r>
              <a:rPr lang="en-US" dirty="0">
                <a:cs typeface="2  Badr" panose="00000400000000000000" pitchFamily="2" charset="-78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8958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937E0-6D0E-2792-D871-D987C95D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" y="123826"/>
            <a:ext cx="11341830" cy="66103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C277C2-B1D0-6AF1-DAAA-B29F4ABD223E}"/>
              </a:ext>
            </a:extLst>
          </p:cNvPr>
          <p:cNvSpPr/>
          <p:nvPr/>
        </p:nvSpPr>
        <p:spPr>
          <a:xfrm>
            <a:off x="4201063" y="278093"/>
            <a:ext cx="3717986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نظریه‌های اخلاقی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73E71-F777-CA66-F264-84D32143364D}"/>
              </a:ext>
            </a:extLst>
          </p:cNvPr>
          <p:cNvSpPr/>
          <p:nvPr/>
        </p:nvSpPr>
        <p:spPr>
          <a:xfrm>
            <a:off x="621101" y="1606561"/>
            <a:ext cx="3209028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فرااخلاق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1156A-7FED-7FA3-A42D-1AC67B383CB0}"/>
              </a:ext>
            </a:extLst>
          </p:cNvPr>
          <p:cNvSpPr/>
          <p:nvPr/>
        </p:nvSpPr>
        <p:spPr>
          <a:xfrm>
            <a:off x="4455542" y="1606561"/>
            <a:ext cx="3209028" cy="49828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اخلاق هنجاری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7702-A1A7-78DF-9BA6-0D5255E952A0}"/>
              </a:ext>
            </a:extLst>
          </p:cNvPr>
          <p:cNvSpPr/>
          <p:nvPr/>
        </p:nvSpPr>
        <p:spPr>
          <a:xfrm>
            <a:off x="8361871" y="1606561"/>
            <a:ext cx="3209028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اخلاق کاربردی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7DB73-6BDE-7A4E-E015-5E1BAF564EA6}"/>
              </a:ext>
            </a:extLst>
          </p:cNvPr>
          <p:cNvSpPr/>
          <p:nvPr/>
        </p:nvSpPr>
        <p:spPr>
          <a:xfrm>
            <a:off x="4701396" y="2685887"/>
            <a:ext cx="2820838" cy="81643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اخلاق وظیفه‌گرا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DB466-01C8-8B48-2D59-B6268CD9332B}"/>
              </a:ext>
            </a:extLst>
          </p:cNvPr>
          <p:cNvSpPr/>
          <p:nvPr/>
        </p:nvSpPr>
        <p:spPr>
          <a:xfrm>
            <a:off x="715991" y="2722456"/>
            <a:ext cx="2820838" cy="81643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اخلاق فضیلت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C1806-61BC-AB97-1041-726DBD01487A}"/>
              </a:ext>
            </a:extLst>
          </p:cNvPr>
          <p:cNvSpPr/>
          <p:nvPr/>
        </p:nvSpPr>
        <p:spPr>
          <a:xfrm>
            <a:off x="8655171" y="2703139"/>
            <a:ext cx="2820838" cy="81643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اخلاق پیامدگرا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B3F9A-BD1A-D20F-B585-62E0A9CA1CE7}"/>
              </a:ext>
            </a:extLst>
          </p:cNvPr>
          <p:cNvSpPr/>
          <p:nvPr/>
        </p:nvSpPr>
        <p:spPr>
          <a:xfrm>
            <a:off x="5305244" y="3837522"/>
            <a:ext cx="2216989" cy="8164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متمرکز بر عامل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3143D-6A91-ED21-0F32-D7BB8A84BAEA}"/>
              </a:ext>
            </a:extLst>
          </p:cNvPr>
          <p:cNvSpPr/>
          <p:nvPr/>
        </p:nvSpPr>
        <p:spPr>
          <a:xfrm>
            <a:off x="5313870" y="4955265"/>
            <a:ext cx="2216989" cy="8164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متمرکز بر مخاطب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19442-E696-98AB-1CB6-DC315DFF3739}"/>
              </a:ext>
            </a:extLst>
          </p:cNvPr>
          <p:cNvSpPr/>
          <p:nvPr/>
        </p:nvSpPr>
        <p:spPr>
          <a:xfrm>
            <a:off x="5305244" y="6106899"/>
            <a:ext cx="2252844" cy="52898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قراردادی‌گرا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C09A2-6F59-4E66-69FF-A27F5D341EDF}"/>
              </a:ext>
            </a:extLst>
          </p:cNvPr>
          <p:cNvSpPr/>
          <p:nvPr/>
        </p:nvSpPr>
        <p:spPr>
          <a:xfrm>
            <a:off x="9259020" y="3837522"/>
            <a:ext cx="2216989" cy="8164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خودگرایی اخلاقی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076D0-332A-356D-FA26-989D2E9D9066}"/>
              </a:ext>
            </a:extLst>
          </p:cNvPr>
          <p:cNvSpPr/>
          <p:nvPr/>
        </p:nvSpPr>
        <p:spPr>
          <a:xfrm>
            <a:off x="9259019" y="4955265"/>
            <a:ext cx="2216989" cy="8164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نوع‌دوستی اخلاقی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A9472-EEB3-4024-756B-153A4508CE3A}"/>
              </a:ext>
            </a:extLst>
          </p:cNvPr>
          <p:cNvSpPr/>
          <p:nvPr/>
        </p:nvSpPr>
        <p:spPr>
          <a:xfrm>
            <a:off x="9259018" y="6106899"/>
            <a:ext cx="2216989" cy="52898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فایده‌گرایی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753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65B62-389E-B5CA-516D-69B7B0A34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4" y="1085851"/>
            <a:ext cx="11140012" cy="46863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64685B-352B-4635-465C-8F9D6C9DD2D0}"/>
              </a:ext>
            </a:extLst>
          </p:cNvPr>
          <p:cNvSpPr/>
          <p:nvPr/>
        </p:nvSpPr>
        <p:spPr>
          <a:xfrm>
            <a:off x="230576" y="1085849"/>
            <a:ext cx="3209028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ویژگی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DDE98-0F68-BB74-A857-E1BDAE6CCF54}"/>
              </a:ext>
            </a:extLst>
          </p:cNvPr>
          <p:cNvSpPr/>
          <p:nvPr/>
        </p:nvSpPr>
        <p:spPr>
          <a:xfrm>
            <a:off x="230576" y="2419349"/>
            <a:ext cx="2322124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سیستم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0F924-2B07-0897-2E52-C219EEE7149A}"/>
              </a:ext>
            </a:extLst>
          </p:cNvPr>
          <p:cNvSpPr/>
          <p:nvPr/>
        </p:nvSpPr>
        <p:spPr>
          <a:xfrm>
            <a:off x="316301" y="3784407"/>
            <a:ext cx="2322124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محیط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75D07-482A-940C-361D-40C76302C895}"/>
              </a:ext>
            </a:extLst>
          </p:cNvPr>
          <p:cNvSpPr/>
          <p:nvPr/>
        </p:nvSpPr>
        <p:spPr>
          <a:xfrm>
            <a:off x="3458654" y="3612957"/>
            <a:ext cx="1789621" cy="49828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ترکیب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3658C-2278-AFFE-A673-7C436D38223D}"/>
              </a:ext>
            </a:extLst>
          </p:cNvPr>
          <p:cNvSpPr/>
          <p:nvPr/>
        </p:nvSpPr>
        <p:spPr>
          <a:xfrm>
            <a:off x="6334125" y="3612957"/>
            <a:ext cx="1504412" cy="49828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بررسی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B7627-E4AF-CF67-EB7C-22B41E921730}"/>
              </a:ext>
            </a:extLst>
          </p:cNvPr>
          <p:cNvSpPr/>
          <p:nvPr/>
        </p:nvSpPr>
        <p:spPr>
          <a:xfrm>
            <a:off x="9869876" y="2419349"/>
            <a:ext cx="2322124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بله 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1A6BD-9349-F025-18E9-1BCB846DD47C}"/>
              </a:ext>
            </a:extLst>
          </p:cNvPr>
          <p:cNvSpPr/>
          <p:nvPr/>
        </p:nvSpPr>
        <p:spPr>
          <a:xfrm>
            <a:off x="9553575" y="2901566"/>
            <a:ext cx="2322124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[اثبات]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36BD8-CB8F-0A5A-65CB-3705EA19A861}"/>
              </a:ext>
            </a:extLst>
          </p:cNvPr>
          <p:cNvSpPr/>
          <p:nvPr/>
        </p:nvSpPr>
        <p:spPr>
          <a:xfrm>
            <a:off x="9869876" y="4733348"/>
            <a:ext cx="2322124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خیر 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6AE99-B6C8-2D4B-6DE5-4097AC652F90}"/>
              </a:ext>
            </a:extLst>
          </p:cNvPr>
          <p:cNvSpPr/>
          <p:nvPr/>
        </p:nvSpPr>
        <p:spPr>
          <a:xfrm>
            <a:off x="8698230" y="5294984"/>
            <a:ext cx="2967776" cy="49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Badr" panose="00000400000000000000" pitchFamily="2" charset="-78"/>
              </a:rPr>
              <a:t>[مثال نقض]</a:t>
            </a:r>
            <a:endParaRPr lang="en-US" sz="2800" dirty="0">
              <a:solidFill>
                <a:schemeClr val="tx1"/>
              </a:solidFill>
              <a:cs typeface="2 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106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2  Badr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Heida</dc:creator>
  <cp:lastModifiedBy>Ryan Heida</cp:lastModifiedBy>
  <cp:revision>54</cp:revision>
  <dcterms:created xsi:type="dcterms:W3CDTF">2024-11-23T21:35:57Z</dcterms:created>
  <dcterms:modified xsi:type="dcterms:W3CDTF">2024-11-23T22:49:24Z</dcterms:modified>
</cp:coreProperties>
</file>