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5" r:id="rId6"/>
    <p:sldId id="264" r:id="rId7"/>
    <p:sldId id="266" r:id="rId8"/>
    <p:sldId id="263" r:id="rId9"/>
    <p:sldId id="267" r:id="rId10"/>
    <p:sldId id="258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375A-FF2A-461E-989D-F3B3F6106B8F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B29A2-AC3D-4CB0-BB31-0DFF95D33F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6B29A2-AC3D-4CB0-BB31-0DFF95D33FF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3" descr="Top-Banner"/>
          <p:cNvPicPr>
            <a:picLocks noChangeAspect="1" noChangeArrowheads="1"/>
          </p:cNvPicPr>
          <p:nvPr/>
        </p:nvPicPr>
        <p:blipFill>
          <a:blip r:embed="rId2" cstate="print"/>
          <a:srcRect t="37558"/>
          <a:stretch>
            <a:fillRect/>
          </a:stretch>
        </p:blipFill>
        <p:spPr bwMode="auto">
          <a:xfrm>
            <a:off x="0" y="0"/>
            <a:ext cx="9144000" cy="696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 l="19734" t="-291" r="20963" b="25000"/>
          <a:stretch>
            <a:fillRect/>
          </a:stretch>
        </p:blipFill>
        <p:spPr bwMode="auto">
          <a:xfrm>
            <a:off x="6629400" y="4146550"/>
            <a:ext cx="2020888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7" name="Picture 19" descr="ADT_3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113" y="6272213"/>
            <a:ext cx="609601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609600" y="6577013"/>
            <a:ext cx="47244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300">
                <a:solidFill>
                  <a:schemeClr val="bg1"/>
                </a:solidFill>
                <a:latin typeface="BankGothic Md BT" pitchFamily="34" charset="0"/>
              </a:rPr>
              <a:t>RIGHT PART, RIGHT PLACE, RIGHT TIME </a:t>
            </a:r>
          </a:p>
        </p:txBody>
      </p:sp>
      <p:sp>
        <p:nvSpPr>
          <p:cNvPr id="9" name="Line 23"/>
          <p:cNvSpPr>
            <a:spLocks noChangeShapeType="1"/>
          </p:cNvSpPr>
          <p:nvPr/>
        </p:nvSpPr>
        <p:spPr bwMode="auto">
          <a:xfrm>
            <a:off x="609600" y="1219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>
            <a:off x="609600" y="3124200"/>
            <a:ext cx="8077200" cy="0"/>
          </a:xfrm>
          <a:prstGeom prst="lin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123" name="Rectangle 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14400" y="12954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745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745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76200"/>
            <a:ext cx="655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52400" y="914400"/>
            <a:ext cx="8839200" cy="0"/>
          </a:xfrm>
          <a:prstGeom prst="line">
            <a:avLst/>
          </a:prstGeom>
          <a:noFill/>
          <a:ln w="2857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7467600" y="6569075"/>
            <a:ext cx="1676400" cy="304800"/>
          </a:xfrm>
          <a:prstGeom prst="rect">
            <a:avLst/>
          </a:prstGeom>
          <a:solidFill>
            <a:srgbClr val="2FB74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6569075"/>
            <a:ext cx="7424738" cy="304800"/>
          </a:xfrm>
          <a:prstGeom prst="rect">
            <a:avLst/>
          </a:prstGeom>
          <a:solidFill>
            <a:srgbClr val="01529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-11113" y="6272213"/>
            <a:ext cx="5345113" cy="595312"/>
            <a:chOff x="-7" y="3951"/>
            <a:chExt cx="3367" cy="375"/>
          </a:xfrm>
        </p:grpSpPr>
        <p:sp>
          <p:nvSpPr>
            <p:cNvPr id="3089" name="Text Box 17"/>
            <p:cNvSpPr txBox="1">
              <a:spLocks noChangeArrowheads="1"/>
            </p:cNvSpPr>
            <p:nvPr userDrawn="1"/>
          </p:nvSpPr>
          <p:spPr bwMode="auto">
            <a:xfrm>
              <a:off x="384" y="4143"/>
              <a:ext cx="2976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1300">
                  <a:solidFill>
                    <a:schemeClr val="bg1"/>
                  </a:solidFill>
                  <a:latin typeface="BankGothic Md BT" pitchFamily="34" charset="0"/>
                </a:rPr>
                <a:t>RIGHT PART, RIGHT PLACE, RIGHT TIME </a:t>
              </a:r>
            </a:p>
          </p:txBody>
        </p:sp>
        <p:pic>
          <p:nvPicPr>
            <p:cNvPr id="1035" name="Picture 18" descr="ADT_3D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7" y="3951"/>
              <a:ext cx="384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8037BE3-48C2-4A21-A431-CEB432084ED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3" name="Picture 2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2209800" cy="838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diamond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"/>
          </p:nvPr>
        </p:nvSpPr>
        <p:spPr>
          <a:xfrm>
            <a:off x="914400" y="1828800"/>
            <a:ext cx="6400800" cy="533400"/>
          </a:xfrm>
        </p:spPr>
        <p:txBody>
          <a:bodyPr/>
          <a:lstStyle/>
          <a:p>
            <a:pPr algn="ctr"/>
            <a:r>
              <a:rPr lang="en-US" sz="3200" b="1" dirty="0" smtClean="0"/>
              <a:t>Service RDC Rollout</a:t>
            </a:r>
          </a:p>
          <a:p>
            <a:pPr algn="ctr"/>
            <a:r>
              <a:rPr lang="en-US" sz="2000" dirty="0" smtClean="0"/>
              <a:t>Limited Launch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172200" y="32766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Friday March 15</a:t>
            </a:r>
            <a:r>
              <a:rPr lang="en-US" baseline="30000" dirty="0" smtClean="0">
                <a:solidFill>
                  <a:schemeClr val="accent2"/>
                </a:solidFill>
              </a:rPr>
              <a:t>th</a:t>
            </a:r>
            <a:r>
              <a:rPr lang="en-US" dirty="0" smtClean="0">
                <a:solidFill>
                  <a:schemeClr val="accent2"/>
                </a:solidFill>
              </a:rPr>
              <a:t> 2013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Schedule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558625" cy="333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49" y="2566987"/>
            <a:ext cx="285751" cy="17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2819400"/>
            <a:ext cx="304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Steps: Roles &amp; Responsibility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0292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u="sng" dirty="0" smtClean="0"/>
              <a:t>Branches</a:t>
            </a:r>
          </a:p>
          <a:p>
            <a:r>
              <a:rPr lang="en-US" sz="1800" dirty="0" smtClean="0"/>
              <a:t>Material Handler – </a:t>
            </a:r>
            <a:r>
              <a:rPr lang="en-US" sz="1200" dirty="0" smtClean="0"/>
              <a:t>Receive, sort &amp; distribute orders. Process weekly Min-Max report.</a:t>
            </a:r>
            <a:endParaRPr lang="en-US" sz="1800" dirty="0" smtClean="0"/>
          </a:p>
          <a:p>
            <a:r>
              <a:rPr lang="en-US" sz="1800" dirty="0" smtClean="0"/>
              <a:t>Service Team Manager – </a:t>
            </a:r>
            <a:r>
              <a:rPr lang="en-US" sz="1200" dirty="0" smtClean="0"/>
              <a:t>Provide information downstream to technicians </a:t>
            </a:r>
            <a:r>
              <a:rPr lang="en-US" sz="1200" dirty="0" smtClean="0"/>
              <a:t>(i.e. Process</a:t>
            </a:r>
            <a:r>
              <a:rPr lang="en-US" sz="1200" dirty="0" smtClean="0"/>
              <a:t>, status updates etc..)</a:t>
            </a:r>
          </a:p>
          <a:p>
            <a:r>
              <a:rPr lang="en-US" sz="1800" dirty="0" smtClean="0"/>
              <a:t>Operations Support Team Manager – </a:t>
            </a:r>
            <a:r>
              <a:rPr lang="en-US" sz="1200" dirty="0" smtClean="0"/>
              <a:t>Support program (Process overview)</a:t>
            </a:r>
          </a:p>
          <a:p>
            <a:r>
              <a:rPr lang="en-US" sz="1800" dirty="0" smtClean="0"/>
              <a:t>Area Operations Manager – </a:t>
            </a:r>
            <a:r>
              <a:rPr lang="en-US" sz="1200" dirty="0" smtClean="0"/>
              <a:t>Escalation of any issues</a:t>
            </a:r>
          </a:p>
          <a:p>
            <a:endParaRPr lang="en-US" sz="1200" u="sng" dirty="0" smtClean="0"/>
          </a:p>
          <a:p>
            <a:pPr>
              <a:buNone/>
            </a:pPr>
            <a:r>
              <a:rPr lang="en-US" b="1" u="sng" dirty="0" smtClean="0"/>
              <a:t>Supply Chain</a:t>
            </a:r>
          </a:p>
          <a:p>
            <a:r>
              <a:rPr lang="en-US" sz="1800" dirty="0" smtClean="0"/>
              <a:t>Ryan Mark – </a:t>
            </a:r>
            <a:r>
              <a:rPr lang="en-US" sz="1200" dirty="0" smtClean="0"/>
              <a:t>Demand planning ownership (min-max levels; stocking availability/support)</a:t>
            </a:r>
          </a:p>
          <a:p>
            <a:r>
              <a:rPr lang="en-US" sz="1800" dirty="0" smtClean="0"/>
              <a:t>Ryan Mark – </a:t>
            </a:r>
            <a:r>
              <a:rPr lang="en-US" sz="1200" dirty="0" smtClean="0"/>
              <a:t>Monitor Pilot progress; capture data; Coordinate weekly team meetings</a:t>
            </a:r>
            <a:endParaRPr lang="en-US" sz="1800" dirty="0" smtClean="0"/>
          </a:p>
          <a:p>
            <a:r>
              <a:rPr lang="en-US" sz="1800" dirty="0" smtClean="0"/>
              <a:t>Dave Lund – </a:t>
            </a:r>
            <a:r>
              <a:rPr lang="en-US" sz="1200" dirty="0" smtClean="0"/>
              <a:t>Operations Support; Feedback on challenges &amp; process improvements</a:t>
            </a:r>
            <a:endParaRPr lang="en-US" sz="1800" dirty="0" smtClean="0"/>
          </a:p>
          <a:p>
            <a:r>
              <a:rPr lang="en-US" sz="1800" dirty="0" smtClean="0"/>
              <a:t>Eric Blue – </a:t>
            </a:r>
            <a:r>
              <a:rPr lang="en-US" sz="1200" dirty="0" smtClean="0"/>
              <a:t>Pilot feedback </a:t>
            </a:r>
            <a:r>
              <a:rPr lang="en-US" sz="1200" dirty="0" smtClean="0">
                <a:sym typeface="Wingdings" pitchFamily="2" charset="2"/>
              </a:rPr>
              <a:t>; Opportunities &amp; improvements; Escalation of issues</a:t>
            </a:r>
          </a:p>
          <a:p>
            <a:r>
              <a:rPr lang="en-US" sz="1800" dirty="0" smtClean="0">
                <a:sym typeface="Wingdings" pitchFamily="2" charset="2"/>
              </a:rPr>
              <a:t>RDC Planning Team </a:t>
            </a:r>
            <a:r>
              <a:rPr lang="en-US" sz="1200" dirty="0" smtClean="0">
                <a:sym typeface="Wingdings" pitchFamily="2" charset="2"/>
              </a:rPr>
              <a:t>– Provide support on any Branch request / Changes</a:t>
            </a:r>
          </a:p>
          <a:p>
            <a:endParaRPr lang="en-US" sz="1200" dirty="0" smtClean="0">
              <a:sym typeface="Wingdings" pitchFamily="2" charset="2"/>
            </a:endParaRPr>
          </a:p>
          <a:p>
            <a:pPr>
              <a:buNone/>
            </a:pPr>
            <a:r>
              <a:rPr lang="en-US" b="1" u="sng" dirty="0" smtClean="0">
                <a:sym typeface="Wingdings" pitchFamily="2" charset="2"/>
              </a:rPr>
              <a:t>Distribution Center</a:t>
            </a:r>
            <a:endParaRPr lang="en-US" sz="1200" b="1" dirty="0" smtClean="0">
              <a:sym typeface="Wingdings" pitchFamily="2" charset="2"/>
            </a:endParaRPr>
          </a:p>
          <a:p>
            <a:r>
              <a:rPr lang="en-US" sz="1800" dirty="0" smtClean="0"/>
              <a:t>DC Operations – </a:t>
            </a:r>
            <a:r>
              <a:rPr lang="en-US" sz="1200" dirty="0" smtClean="0"/>
              <a:t>Order support; Picking &amp; packing of Pilot orders</a:t>
            </a:r>
          </a:p>
          <a:p>
            <a:pPr lvl="1"/>
            <a:endParaRPr lang="en-US" sz="1200" dirty="0" smtClean="0"/>
          </a:p>
          <a:p>
            <a:pPr lvl="1"/>
            <a:endParaRPr lang="en-US" sz="1200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125E-56F3-49FD-B918-8791C01AF90F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FD8D9-AFD1-4A73-B635-80D085FA437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 descr="question%20mark"/>
          <p:cNvPicPr>
            <a:picLocks noGrp="1" noChangeAspect="1" noChangeArrowheads="1"/>
          </p:cNvPicPr>
          <p:nvPr>
            <p:ph idx="1"/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2362200" y="1447800"/>
            <a:ext cx="4245033" cy="424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289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/>
              <a:t>Supply Chain </a:t>
            </a:r>
            <a:r>
              <a:rPr lang="en-US" sz="2400" dirty="0" smtClean="0"/>
              <a:t>Initiatives</a:t>
            </a:r>
            <a:endParaRPr lang="en-US" sz="2400" dirty="0" smtClean="0"/>
          </a:p>
          <a:p>
            <a:r>
              <a:rPr lang="en-US" sz="2400" dirty="0" smtClean="0"/>
              <a:t>SVC RDC Project Goals</a:t>
            </a:r>
          </a:p>
          <a:p>
            <a:r>
              <a:rPr lang="en-US" sz="2400" dirty="0" smtClean="0"/>
              <a:t>Current State </a:t>
            </a:r>
          </a:p>
          <a:p>
            <a:r>
              <a:rPr lang="en-US" sz="2400" dirty="0" smtClean="0"/>
              <a:t>Future State</a:t>
            </a:r>
          </a:p>
          <a:p>
            <a:r>
              <a:rPr lang="en-US" sz="2400" dirty="0" smtClean="0"/>
              <a:t>Program Schedule</a:t>
            </a:r>
          </a:p>
          <a:p>
            <a:r>
              <a:rPr lang="en-US" sz="2400" dirty="0" smtClean="0"/>
              <a:t>Roles &amp; Responsibilities</a:t>
            </a:r>
          </a:p>
          <a:p>
            <a:r>
              <a:rPr lang="en-US" sz="2400" dirty="0" smtClean="0"/>
              <a:t>Q&amp;A Session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Supply Chain Initiatives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8617828" cy="325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5029200"/>
            <a:ext cx="8305800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Supply Chain Replenishment Optimization complete Q1 2014!</a:t>
            </a: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Participating 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00200"/>
            <a:ext cx="6359918" cy="3775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6200" y="1219200"/>
            <a:ext cx="8915400" cy="426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2133600"/>
            <a:ext cx="3962400" cy="19812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18872" marR="0" lvl="1" indent="-118872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Today,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our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branches individually own and maintain inventory in to support the Service business. Each Branch is tasked with Inventory Management, Planning and Material Handling. </a:t>
            </a:r>
          </a:p>
          <a:p>
            <a:pPr marL="118872" marR="0" lvl="1" indent="-1188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1200" kern="0" dirty="0" smtClean="0">
                <a:solidFill>
                  <a:srgbClr val="002060"/>
                </a:solidFill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Small, irregular shipments from multiple suppliers result in excessive freight costs. .  </a:t>
            </a:r>
          </a:p>
          <a:p>
            <a:pPr marL="118872" marR="0" lvl="1" indent="-118872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</a:rPr>
              <a:t> Less than optimal inventory accuracy rates makes it difficult to implement systematic solutions to improve operating performance. 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95800" y="1600200"/>
            <a:ext cx="42672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66"/>
                </a:solidFill>
                <a:latin typeface="+mn-lt"/>
              </a:rPr>
              <a:t>Goals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gray">
          <a:xfrm>
            <a:off x="4495800" y="2133600"/>
            <a:ext cx="43434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91431" tIns="45715" rIns="91431" bIns="45715"/>
          <a:lstStyle/>
          <a:p>
            <a:pPr marL="119063" lvl="1" indent="-11906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200" b="0" dirty="0">
                <a:solidFill>
                  <a:srgbClr val="002060"/>
                </a:solidFill>
              </a:rPr>
              <a:t>Eliminate the need for branch inventory and associated management</a:t>
            </a:r>
          </a:p>
          <a:p>
            <a:pPr marL="119063" lvl="1" indent="-11906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200" b="0" dirty="0">
                <a:solidFill>
                  <a:srgbClr val="002060"/>
                </a:solidFill>
              </a:rPr>
              <a:t>Deliver centralized demand and inventory planning competency and an automated service truck replenishment process </a:t>
            </a:r>
          </a:p>
          <a:p>
            <a:pPr marL="119063" lvl="1" indent="-11906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200" b="0" dirty="0">
                <a:solidFill>
                  <a:srgbClr val="002060"/>
                </a:solidFill>
              </a:rPr>
              <a:t>Establish a platform for growth that will be scalable across </a:t>
            </a:r>
            <a:r>
              <a:rPr lang="en-US" sz="1200" dirty="0" smtClean="0">
                <a:solidFill>
                  <a:srgbClr val="002060"/>
                </a:solidFill>
              </a:rPr>
              <a:t>all ADT branches</a:t>
            </a:r>
            <a:endParaRPr lang="en-US" sz="1200" b="0" dirty="0">
              <a:solidFill>
                <a:srgbClr val="002060"/>
              </a:solidFill>
            </a:endParaRPr>
          </a:p>
          <a:p>
            <a:pPr marL="119063" lvl="1" indent="-119063">
              <a:lnSpc>
                <a:spcPct val="90000"/>
              </a:lnSpc>
              <a:spcBef>
                <a:spcPct val="20000"/>
              </a:spcBef>
              <a:defRPr/>
            </a:pPr>
            <a:endParaRPr lang="en-US" sz="1200" b="0" dirty="0">
              <a:solidFill>
                <a:srgbClr val="002060"/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95800" y="3733800"/>
            <a:ext cx="42672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kern="0" dirty="0">
                <a:solidFill>
                  <a:srgbClr val="003366"/>
                </a:solidFill>
                <a:latin typeface="+mn-lt"/>
              </a:rPr>
              <a:t>Benefits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gray">
          <a:xfrm>
            <a:off x="4495800" y="4114800"/>
            <a:ext cx="4267200" cy="11430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lIns="91431" tIns="45715" rIns="91431" bIns="45715"/>
          <a:lstStyle/>
          <a:p>
            <a:pPr marL="119063" lvl="1" indent="-11906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200" b="0" dirty="0" smtClean="0">
                <a:solidFill>
                  <a:srgbClr val="002060"/>
                </a:solidFill>
              </a:rPr>
              <a:t>Reduced </a:t>
            </a:r>
            <a:r>
              <a:rPr lang="en-US" sz="1200" b="0" dirty="0">
                <a:solidFill>
                  <a:srgbClr val="002060"/>
                </a:solidFill>
              </a:rPr>
              <a:t>branch material handling functions </a:t>
            </a:r>
          </a:p>
          <a:p>
            <a:pPr marL="119063" lvl="1" indent="-11906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200" b="0" dirty="0">
                <a:solidFill>
                  <a:srgbClr val="002060"/>
                </a:solidFill>
              </a:rPr>
              <a:t>Lower Operating Costs by reducing freight spend </a:t>
            </a:r>
          </a:p>
          <a:p>
            <a:pPr marL="119063" lvl="1" indent="-11906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200" b="0" dirty="0">
                <a:solidFill>
                  <a:srgbClr val="002060"/>
                </a:solidFill>
              </a:rPr>
              <a:t>Inventory reduction by </a:t>
            </a:r>
            <a:r>
              <a:rPr lang="en-US" sz="1200" b="0" dirty="0" smtClean="0">
                <a:solidFill>
                  <a:srgbClr val="002060"/>
                </a:solidFill>
              </a:rPr>
              <a:t>reducing branch </a:t>
            </a:r>
            <a:r>
              <a:rPr lang="en-US" sz="1200" b="0" dirty="0">
                <a:solidFill>
                  <a:srgbClr val="002060"/>
                </a:solidFill>
              </a:rPr>
              <a:t>safety stock and right-sizing truck </a:t>
            </a:r>
            <a:r>
              <a:rPr lang="en-US" sz="1200" b="0" dirty="0" smtClean="0">
                <a:solidFill>
                  <a:srgbClr val="002060"/>
                </a:solidFill>
              </a:rPr>
              <a:t>inventory</a:t>
            </a:r>
          </a:p>
          <a:p>
            <a:pPr marL="119063" lvl="1" indent="-11906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1200" dirty="0" smtClean="0">
                <a:solidFill>
                  <a:srgbClr val="002060"/>
                </a:solidFill>
              </a:rPr>
              <a:t>Properly plan Service truck inventory</a:t>
            </a:r>
            <a:endParaRPr lang="en-US" sz="1200" b="0" dirty="0">
              <a:solidFill>
                <a:srgbClr val="00206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39541-078B-4508-A552-CE2A9D68180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3962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kern="0" dirty="0" smtClean="0">
                <a:solidFill>
                  <a:srgbClr val="003366"/>
                </a:solidFill>
              </a:rPr>
              <a:t>Problem Statement</a:t>
            </a:r>
            <a:endParaRPr lang="en-US" sz="1600" kern="0" dirty="0">
              <a:solidFill>
                <a:srgbClr val="003366"/>
              </a:solidFill>
              <a:latin typeface="+mn-lt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352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Branches order product using the min-max process for the RDCRM location</a:t>
            </a:r>
          </a:p>
          <a:p>
            <a:r>
              <a:rPr lang="en-US" kern="1200" dirty="0" smtClean="0"/>
              <a:t>Multiple Shipments from Multiple Suppliers into Branches with no delivery consistency</a:t>
            </a:r>
          </a:p>
          <a:p>
            <a:r>
              <a:rPr lang="en-US" kern="1200" dirty="0" smtClean="0"/>
              <a:t>Small opportunities for shipment consolidation</a:t>
            </a:r>
          </a:p>
          <a:p>
            <a:r>
              <a:rPr lang="en-US" kern="1200" dirty="0" smtClean="0"/>
              <a:t>Unknown deliveries at branch from supplier base</a:t>
            </a:r>
            <a:endParaRPr lang="en-US" dirty="0" smtClean="0"/>
          </a:p>
          <a:p>
            <a:r>
              <a:rPr lang="en-US" dirty="0" smtClean="0"/>
              <a:t>Material Handlers/Supply Chain Coordinators distribute parts to Service Technicians as needed or via the Oracle Truck replenishment report.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Right Arrow 8"/>
          <p:cNvSpPr/>
          <p:nvPr/>
        </p:nvSpPr>
        <p:spPr bwMode="auto">
          <a:xfrm>
            <a:off x="1905000" y="4953000"/>
            <a:ext cx="45719" cy="76200"/>
          </a:xfrm>
          <a:prstGeom prst="rightArrow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90600"/>
            <a:ext cx="6019800" cy="544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895599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SzPct val="100000"/>
            </a:pPr>
            <a:r>
              <a:rPr lang="en-US" kern="1200" dirty="0" smtClean="0"/>
              <a:t>Technician Pick up replenishment kits once a week</a:t>
            </a:r>
          </a:p>
          <a:p>
            <a:pPr>
              <a:buSzPct val="100000"/>
            </a:pPr>
            <a:r>
              <a:rPr lang="en-US" kern="1200" dirty="0" smtClean="0"/>
              <a:t>Branches delivered Critical &amp; Slow moving parts once a week</a:t>
            </a:r>
          </a:p>
          <a:p>
            <a:pPr>
              <a:buSzPct val="100000"/>
            </a:pPr>
            <a:r>
              <a:rPr lang="en-US" kern="1200" dirty="0" smtClean="0"/>
              <a:t>Weekly shipments of Tech Replenishment Kit from closest proximity DC lowers transportation costs and improves service levels</a:t>
            </a:r>
          </a:p>
          <a:p>
            <a:pPr>
              <a:buSzPct val="100000"/>
            </a:pPr>
            <a:r>
              <a:rPr lang="en-US" kern="1200" dirty="0" smtClean="0"/>
              <a:t>Consolidation of Tech Kits into a branch allows for freight mode shift to lower cost LTL shipments</a:t>
            </a:r>
          </a:p>
          <a:p>
            <a:pPr>
              <a:buSzPct val="100000"/>
            </a:pPr>
            <a:r>
              <a:rPr lang="en-US" kern="1200" dirty="0" smtClean="0"/>
              <a:t>Predictable delivery schedules with consistent service and supply levels executed to support customer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985498"/>
            <a:ext cx="8229600" cy="233910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u="sng" dirty="0" smtClean="0"/>
              <a:t>Branch Sub level Changes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sz="1600" dirty="0" smtClean="0"/>
              <a:t>RDCRM – Automated</a:t>
            </a:r>
          </a:p>
          <a:p>
            <a:pPr marL="274320" indent="-274320">
              <a:buFont typeface="Arial" pitchFamily="34" charset="0"/>
              <a:buChar char="•"/>
            </a:pPr>
            <a:r>
              <a:rPr lang="en-US" sz="1600" dirty="0" smtClean="0"/>
              <a:t>SO001 – Manual</a:t>
            </a:r>
          </a:p>
          <a:p>
            <a:pPr marL="274320" indent="-274320">
              <a:buFont typeface="Wingdings" pitchFamily="2" charset="2"/>
              <a:buChar char="q"/>
            </a:pPr>
            <a:r>
              <a:rPr lang="en-US" sz="1600" dirty="0" smtClean="0"/>
              <a:t>Why?</a:t>
            </a:r>
            <a:endParaRPr lang="en-US" sz="1600" dirty="0" smtClean="0"/>
          </a:p>
          <a:p>
            <a:pPr marL="731520" lvl="1" indent="-274320">
              <a:buFont typeface="Wingdings" pitchFamily="2" charset="2"/>
              <a:buChar char="q"/>
            </a:pPr>
            <a:r>
              <a:rPr lang="en-US" sz="1600" dirty="0" smtClean="0"/>
              <a:t>The purpose of these changes are to align all branches with a uniform replenishment process </a:t>
            </a:r>
          </a:p>
          <a:p>
            <a:pPr marL="731520" lvl="1" indent="-274320">
              <a:buFont typeface="Wingdings" pitchFamily="2" charset="2"/>
              <a:buChar char="q"/>
            </a:pPr>
            <a:r>
              <a:rPr lang="en-US" sz="1600" dirty="0" smtClean="0"/>
              <a:t>RDCRM will function as the primary location for Automated RDC parts</a:t>
            </a:r>
          </a:p>
          <a:p>
            <a:pPr marL="731520" lvl="1" indent="-274320">
              <a:buFont typeface="Wingdings" pitchFamily="2" charset="2"/>
              <a:buChar char="q"/>
            </a:pPr>
            <a:r>
              <a:rPr lang="en-US" sz="1600" dirty="0" smtClean="0"/>
              <a:t>SO location will support one-off needs &amp; Video support</a:t>
            </a:r>
          </a:p>
          <a:p>
            <a:pPr marL="731520" lvl="1" indent="-274320"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37BE3-48C2-4A21-A431-CEB432084ED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27176"/>
            <a:ext cx="6016752" cy="544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diamond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6HxsPkUqxhkzMSJWTqw"/>
</p:tagLst>
</file>

<file path=ppt/theme/theme1.xml><?xml version="1.0" encoding="utf-8"?>
<a:theme xmlns:a="http://schemas.openxmlformats.org/drawingml/2006/main" name="MSTR Theme Rya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MSTR Theme Ryan</Template>
  <TotalTime>235</TotalTime>
  <Words>503</Words>
  <Application>Microsoft Office PowerPoint</Application>
  <PresentationFormat>On-screen Show (4:3)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MSTR Theme Ryan</vt:lpstr>
      <vt:lpstr>Slide 1</vt:lpstr>
      <vt:lpstr>Agenda</vt:lpstr>
      <vt:lpstr>Supply Chain Initiatives</vt:lpstr>
      <vt:lpstr>Participating Branches</vt:lpstr>
      <vt:lpstr>Project Goals</vt:lpstr>
      <vt:lpstr>Current State</vt:lpstr>
      <vt:lpstr>Current State</vt:lpstr>
      <vt:lpstr>Future State</vt:lpstr>
      <vt:lpstr>Future State</vt:lpstr>
      <vt:lpstr>Program Schedule</vt:lpstr>
      <vt:lpstr>Next Steps: Roles &amp; Responsibility</vt:lpstr>
      <vt:lpstr>Questions</vt:lpstr>
    </vt:vector>
  </TitlesOfParts>
  <Company>ADT Security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ADT</dc:creator>
  <cp:lastModifiedBy>ADT</cp:lastModifiedBy>
  <cp:revision>37</cp:revision>
  <dcterms:created xsi:type="dcterms:W3CDTF">2013-03-14T18:36:35Z</dcterms:created>
  <dcterms:modified xsi:type="dcterms:W3CDTF">2013-03-15T14:08:44Z</dcterms:modified>
</cp:coreProperties>
</file>