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4" r:id="rId14"/>
    <p:sldId id="272" r:id="rId15"/>
    <p:sldId id="273"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68F4D-0796-4EDA-8558-B4A2911D311A}"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US"/>
        </a:p>
      </dgm:t>
    </dgm:pt>
    <dgm:pt modelId="{D1183111-1EE9-42BC-8439-55FC54F77717}">
      <dgm:prSet phldrT="[Text]"/>
      <dgm:spPr/>
      <dgm:t>
        <a:bodyPr/>
        <a:lstStyle/>
        <a:p>
          <a:r>
            <a:rPr lang="en-US" dirty="0" smtClean="0"/>
            <a:t>Adjust inventory levels</a:t>
          </a:r>
          <a:endParaRPr lang="en-US" dirty="0"/>
        </a:p>
      </dgm:t>
    </dgm:pt>
    <dgm:pt modelId="{95A363D6-B74E-4ED8-8804-12036EC91C94}" type="parTrans" cxnId="{2532D3A6-A829-42D9-9CA5-1AD3C6813584}">
      <dgm:prSet/>
      <dgm:spPr/>
      <dgm:t>
        <a:bodyPr/>
        <a:lstStyle/>
        <a:p>
          <a:endParaRPr lang="en-US"/>
        </a:p>
      </dgm:t>
    </dgm:pt>
    <dgm:pt modelId="{3650E3BD-C27E-4640-B442-932F7C3E6262}" type="sibTrans" cxnId="{2532D3A6-A829-42D9-9CA5-1AD3C6813584}">
      <dgm:prSet/>
      <dgm:spPr/>
      <dgm:t>
        <a:bodyPr/>
        <a:lstStyle/>
        <a:p>
          <a:endParaRPr lang="en-US"/>
        </a:p>
      </dgm:t>
    </dgm:pt>
    <dgm:pt modelId="{A6D2BA6B-79C2-4AF7-82AA-030E8B4E1F74}">
      <dgm:prSet phldrT="[Text]"/>
      <dgm:spPr/>
      <dgm:t>
        <a:bodyPr/>
        <a:lstStyle/>
        <a:p>
          <a:r>
            <a:rPr lang="en-US" dirty="0" smtClean="0"/>
            <a:t>to ensure accuracy</a:t>
          </a:r>
          <a:endParaRPr lang="en-US" dirty="0"/>
        </a:p>
      </dgm:t>
    </dgm:pt>
    <dgm:pt modelId="{3E1045B1-B30B-4E18-8B4F-252D43D42B62}" type="sibTrans" cxnId="{C7B426CE-BC4A-4668-A7F7-29EF42001D85}">
      <dgm:prSet/>
      <dgm:spPr/>
      <dgm:t>
        <a:bodyPr/>
        <a:lstStyle/>
        <a:p>
          <a:endParaRPr lang="en-US"/>
        </a:p>
      </dgm:t>
    </dgm:pt>
    <dgm:pt modelId="{0F310AD6-6C17-4149-9CD9-FF5D0DEEAE8A}" type="parTrans" cxnId="{C7B426CE-BC4A-4668-A7F7-29EF42001D85}">
      <dgm:prSet/>
      <dgm:spPr/>
      <dgm:t>
        <a:bodyPr/>
        <a:lstStyle/>
        <a:p>
          <a:endParaRPr lang="en-US"/>
        </a:p>
      </dgm:t>
    </dgm:pt>
    <dgm:pt modelId="{65C1D41C-BB68-40E9-8942-6544FF090B90}" type="pres">
      <dgm:prSet presAssocID="{9CE68F4D-0796-4EDA-8558-B4A2911D311A}" presName="compositeShape" presStyleCnt="0">
        <dgm:presLayoutVars>
          <dgm:chMax val="2"/>
          <dgm:dir/>
          <dgm:resizeHandles val="exact"/>
        </dgm:presLayoutVars>
      </dgm:prSet>
      <dgm:spPr/>
      <dgm:t>
        <a:bodyPr/>
        <a:lstStyle/>
        <a:p>
          <a:endParaRPr lang="en-US"/>
        </a:p>
      </dgm:t>
    </dgm:pt>
    <dgm:pt modelId="{5E1EFC3A-2417-499F-8DD0-4C577F876588}" type="pres">
      <dgm:prSet presAssocID="{D1183111-1EE9-42BC-8439-55FC54F77717}" presName="upArrow" presStyleLbl="node1" presStyleIdx="0" presStyleCnt="2"/>
      <dgm:spPr>
        <a:solidFill>
          <a:srgbClr val="92D050"/>
        </a:solidFill>
      </dgm:spPr>
    </dgm:pt>
    <dgm:pt modelId="{FD10C883-2AC8-4950-98F3-2C0CFD1B5070}" type="pres">
      <dgm:prSet presAssocID="{D1183111-1EE9-42BC-8439-55FC54F77717}" presName="upArrowText" presStyleLbl="revTx" presStyleIdx="0" presStyleCnt="2">
        <dgm:presLayoutVars>
          <dgm:chMax val="0"/>
          <dgm:bulletEnabled val="1"/>
        </dgm:presLayoutVars>
      </dgm:prSet>
      <dgm:spPr/>
      <dgm:t>
        <a:bodyPr/>
        <a:lstStyle/>
        <a:p>
          <a:endParaRPr lang="en-US"/>
        </a:p>
      </dgm:t>
    </dgm:pt>
    <dgm:pt modelId="{B919A495-0CD0-4D7F-84C9-90164CFBFCC2}" type="pres">
      <dgm:prSet presAssocID="{A6D2BA6B-79C2-4AF7-82AA-030E8B4E1F74}" presName="downArrow" presStyleLbl="node1" presStyleIdx="1" presStyleCnt="2"/>
      <dgm:spPr>
        <a:solidFill>
          <a:srgbClr val="FFFF00"/>
        </a:solidFill>
      </dgm:spPr>
    </dgm:pt>
    <dgm:pt modelId="{0C18860E-E917-4FBB-8BDB-76DDCD9E4863}" type="pres">
      <dgm:prSet presAssocID="{A6D2BA6B-79C2-4AF7-82AA-030E8B4E1F74}" presName="downArrowText" presStyleLbl="revTx" presStyleIdx="1" presStyleCnt="2">
        <dgm:presLayoutVars>
          <dgm:chMax val="0"/>
          <dgm:bulletEnabled val="1"/>
        </dgm:presLayoutVars>
      </dgm:prSet>
      <dgm:spPr/>
      <dgm:t>
        <a:bodyPr/>
        <a:lstStyle/>
        <a:p>
          <a:endParaRPr lang="en-US"/>
        </a:p>
      </dgm:t>
    </dgm:pt>
  </dgm:ptLst>
  <dgm:cxnLst>
    <dgm:cxn modelId="{87E5673C-CB6B-48C8-92AA-9AFAB70558B2}" type="presOf" srcId="{D1183111-1EE9-42BC-8439-55FC54F77717}" destId="{FD10C883-2AC8-4950-98F3-2C0CFD1B5070}" srcOrd="0" destOrd="0" presId="urn:microsoft.com/office/officeart/2005/8/layout/arrow4"/>
    <dgm:cxn modelId="{F91A87F4-CBBF-45B3-AE8A-0EA3FDF8A99C}" type="presOf" srcId="{9CE68F4D-0796-4EDA-8558-B4A2911D311A}" destId="{65C1D41C-BB68-40E9-8942-6544FF090B90}" srcOrd="0" destOrd="0" presId="urn:microsoft.com/office/officeart/2005/8/layout/arrow4"/>
    <dgm:cxn modelId="{2532D3A6-A829-42D9-9CA5-1AD3C6813584}" srcId="{9CE68F4D-0796-4EDA-8558-B4A2911D311A}" destId="{D1183111-1EE9-42BC-8439-55FC54F77717}" srcOrd="0" destOrd="0" parTransId="{95A363D6-B74E-4ED8-8804-12036EC91C94}" sibTransId="{3650E3BD-C27E-4640-B442-932F7C3E6262}"/>
    <dgm:cxn modelId="{E75DC3E3-9C34-490E-835A-DC8F0C2693CD}" type="presOf" srcId="{A6D2BA6B-79C2-4AF7-82AA-030E8B4E1F74}" destId="{0C18860E-E917-4FBB-8BDB-76DDCD9E4863}" srcOrd="0" destOrd="0" presId="urn:microsoft.com/office/officeart/2005/8/layout/arrow4"/>
    <dgm:cxn modelId="{C7B426CE-BC4A-4668-A7F7-29EF42001D85}" srcId="{9CE68F4D-0796-4EDA-8558-B4A2911D311A}" destId="{A6D2BA6B-79C2-4AF7-82AA-030E8B4E1F74}" srcOrd="1" destOrd="0" parTransId="{0F310AD6-6C17-4149-9CD9-FF5D0DEEAE8A}" sibTransId="{3E1045B1-B30B-4E18-8B4F-252D43D42B62}"/>
    <dgm:cxn modelId="{4EA101C7-C592-41D1-B170-8EE418B4E9CE}" type="presParOf" srcId="{65C1D41C-BB68-40E9-8942-6544FF090B90}" destId="{5E1EFC3A-2417-499F-8DD0-4C577F876588}" srcOrd="0" destOrd="0" presId="urn:microsoft.com/office/officeart/2005/8/layout/arrow4"/>
    <dgm:cxn modelId="{5BEC3235-78B1-4894-B1BB-43C09DCC45DF}" type="presParOf" srcId="{65C1D41C-BB68-40E9-8942-6544FF090B90}" destId="{FD10C883-2AC8-4950-98F3-2C0CFD1B5070}" srcOrd="1" destOrd="0" presId="urn:microsoft.com/office/officeart/2005/8/layout/arrow4"/>
    <dgm:cxn modelId="{1039EE07-D16D-4C5D-BABA-6B3ADB1B480D}" type="presParOf" srcId="{65C1D41C-BB68-40E9-8942-6544FF090B90}" destId="{B919A495-0CD0-4D7F-84C9-90164CFBFCC2}" srcOrd="2" destOrd="0" presId="urn:microsoft.com/office/officeart/2005/8/layout/arrow4"/>
    <dgm:cxn modelId="{64B893F0-A9DA-42A1-A355-8B6838041392}" type="presParOf" srcId="{65C1D41C-BB68-40E9-8942-6544FF090B90}" destId="{0C18860E-E917-4FBB-8BDB-76DDCD9E4863}"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1EFC3A-2417-499F-8DD0-4C577F876588}">
      <dsp:nvSpPr>
        <dsp:cNvPr id="0" name=""/>
        <dsp:cNvSpPr/>
      </dsp:nvSpPr>
      <dsp:spPr>
        <a:xfrm>
          <a:off x="156524" y="0"/>
          <a:ext cx="747776" cy="560832"/>
        </a:xfrm>
        <a:prstGeom prst="upArrow">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10C883-2AC8-4950-98F3-2C0CFD1B5070}">
      <dsp:nvSpPr>
        <dsp:cNvPr id="0" name=""/>
        <dsp:cNvSpPr/>
      </dsp:nvSpPr>
      <dsp:spPr>
        <a:xfrm>
          <a:off x="926734" y="0"/>
          <a:ext cx="1664208" cy="56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lvl="0" algn="l" defTabSz="711200">
            <a:lnSpc>
              <a:spcPct val="90000"/>
            </a:lnSpc>
            <a:spcBef>
              <a:spcPct val="0"/>
            </a:spcBef>
            <a:spcAft>
              <a:spcPct val="35000"/>
            </a:spcAft>
          </a:pPr>
          <a:r>
            <a:rPr lang="en-US" sz="1600" kern="1200" dirty="0" smtClean="0"/>
            <a:t>Adjust inventory levels</a:t>
          </a:r>
          <a:endParaRPr lang="en-US" sz="1600" kern="1200" dirty="0"/>
        </a:p>
      </dsp:txBody>
      <dsp:txXfrm>
        <a:off x="926734" y="0"/>
        <a:ext cx="1664208" cy="560832"/>
      </dsp:txXfrm>
    </dsp:sp>
    <dsp:sp modelId="{B919A495-0CD0-4D7F-84C9-90164CFBFCC2}">
      <dsp:nvSpPr>
        <dsp:cNvPr id="0" name=""/>
        <dsp:cNvSpPr/>
      </dsp:nvSpPr>
      <dsp:spPr>
        <a:xfrm>
          <a:off x="380857" y="607568"/>
          <a:ext cx="747776" cy="560832"/>
        </a:xfrm>
        <a:prstGeom prst="downArrow">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18860E-E917-4FBB-8BDB-76DDCD9E4863}">
      <dsp:nvSpPr>
        <dsp:cNvPr id="0" name=""/>
        <dsp:cNvSpPr/>
      </dsp:nvSpPr>
      <dsp:spPr>
        <a:xfrm>
          <a:off x="1151067" y="607568"/>
          <a:ext cx="1664208" cy="56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lvl="0" algn="l" defTabSz="711200">
            <a:lnSpc>
              <a:spcPct val="90000"/>
            </a:lnSpc>
            <a:spcBef>
              <a:spcPct val="0"/>
            </a:spcBef>
            <a:spcAft>
              <a:spcPct val="35000"/>
            </a:spcAft>
          </a:pPr>
          <a:r>
            <a:rPr lang="en-US" sz="1600" kern="1200" dirty="0" smtClean="0"/>
            <a:t>to ensure accuracy</a:t>
          </a:r>
          <a:endParaRPr lang="en-US" sz="1600" kern="1200" dirty="0"/>
        </a:p>
      </dsp:txBody>
      <dsp:txXfrm>
        <a:off x="1151067" y="607568"/>
        <a:ext cx="1664208" cy="56083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286E3-8DCB-4390-9153-A0D6855F4D33}" type="datetimeFigureOut">
              <a:rPr lang="en-US" smtClean="0"/>
              <a:pPr/>
              <a:t>4/2/2013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0F12E-A71D-4D71-BBAE-4897A732E7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all bullets on the slide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Read</a:t>
            </a:r>
            <a:r>
              <a:rPr lang="en-US" baseline="0" dirty="0" smtClean="0"/>
              <a:t> the slide</a:t>
            </a:r>
          </a:p>
          <a:p>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read the slide.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Shipments will be arriving at the branch via FedEx Freight the day prior to the Installer scheduled replenishment day</a:t>
            </a:r>
          </a:p>
          <a:p>
            <a:r>
              <a:rPr lang="en-US" dirty="0" smtClean="0"/>
              <a:t>Shipment will be grouped on a pallet which will be staged by the warehouse team</a:t>
            </a:r>
          </a:p>
          <a:p>
            <a:r>
              <a:rPr lang="en-US" dirty="0" smtClean="0"/>
              <a:t>Each shipment will come with a Bill of Lading that depicts the number of pallets and boxes</a:t>
            </a:r>
          </a:p>
          <a:p>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 and callout</a:t>
            </a:r>
            <a:r>
              <a:rPr lang="en-US" baseline="0" dirty="0" smtClean="0"/>
              <a:t> the example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a:t>
            </a:r>
            <a:r>
              <a:rPr lang="en-US" baseline="0" dirty="0" smtClean="0"/>
              <a:t> we’ve seen how easy the process is for the warehouse, let’s shift gears and talk about the installers process.  The idea here is to create repetition in the process.  For this initial replenishment there is an 8 step process.  Going forward installers will only have to follow the first 4 steps in the process.</a:t>
            </a:r>
          </a:p>
          <a:p>
            <a:endParaRPr lang="en-US" baseline="0" dirty="0" smtClean="0"/>
          </a:p>
          <a:p>
            <a:r>
              <a:rPr lang="en-US" baseline="0" dirty="0" smtClean="0"/>
              <a:t>Read each one of the steps:</a:t>
            </a:r>
          </a:p>
          <a:p>
            <a:endParaRPr lang="en-US" baseline="0" dirty="0" smtClean="0"/>
          </a:p>
          <a:p>
            <a:r>
              <a:rPr lang="en-US" baseline="0" dirty="0" smtClean="0"/>
              <a:t>As soon as the meeting is adjourned, all installers and sub-contractors will proceed to the warehouse, find your replenishment box, and follow the 8 steps.</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report is very easy</a:t>
            </a:r>
            <a:r>
              <a:rPr lang="en-US" baseline="0" dirty="0" smtClean="0"/>
              <a:t> to use if you focus on these 3 items.</a:t>
            </a:r>
          </a:p>
          <a:p>
            <a:endParaRPr lang="en-US" baseline="0" dirty="0" smtClean="0"/>
          </a:p>
          <a:p>
            <a:pPr marL="228600" indent="-228600">
              <a:buAutoNum type="arabicPeriod"/>
            </a:pPr>
            <a:r>
              <a:rPr lang="en-US" baseline="0" dirty="0" smtClean="0"/>
              <a:t>Make sure you are utilizing your report so quickly validate your truck sub-inventory and name are correct on the report</a:t>
            </a:r>
          </a:p>
          <a:p>
            <a:pPr marL="228600" indent="-228600">
              <a:buAutoNum type="arabicPeriod"/>
            </a:pPr>
            <a:r>
              <a:rPr lang="en-US" baseline="0" dirty="0" smtClean="0"/>
              <a:t>Match the item/part number and description</a:t>
            </a:r>
          </a:p>
          <a:p>
            <a:pPr marL="228600" indent="-228600">
              <a:buAutoNum type="arabicPeriod"/>
            </a:pPr>
            <a:r>
              <a:rPr lang="en-US" baseline="0" dirty="0" smtClean="0"/>
              <a:t>Match the quantity on your truck</a:t>
            </a:r>
          </a:p>
          <a:p>
            <a:pPr marL="228600" indent="-228600">
              <a:buAutoNum type="arabicPeriod"/>
            </a:pPr>
            <a:endParaRPr lang="en-US" baseline="0" dirty="0" smtClean="0"/>
          </a:p>
          <a:p>
            <a:pPr marL="228600" indent="-228600">
              <a:buNone/>
            </a:pPr>
            <a:r>
              <a:rPr lang="en-US" baseline="0" dirty="0" smtClean="0"/>
              <a:t>This step is designed to ensure that you leave here today with an accurate starting inventory count.  While your counting your parts in the Quantity column, by item, all you have to do is let us know how many parts are actually on your truck.  If there is a variance the warehouse team will get them fixed today.</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read the slide</a:t>
            </a:r>
            <a:endParaRPr lang="en-US" dirty="0"/>
          </a:p>
        </p:txBody>
      </p:sp>
      <p:sp>
        <p:nvSpPr>
          <p:cNvPr id="4" name="Slide Number Placeholder 3"/>
          <p:cNvSpPr>
            <a:spLocks noGrp="1"/>
          </p:cNvSpPr>
          <p:nvPr>
            <p:ph type="sldNum" sz="quarter" idx="10"/>
          </p:nvPr>
        </p:nvSpPr>
        <p:spPr/>
        <p:txBody>
          <a:bodyPr/>
          <a:lstStyle/>
          <a:p>
            <a:pPr>
              <a:defRPr/>
            </a:pPr>
            <a:fld id="{87EB1616-8EF6-41DF-9BB0-795922A0B960}"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3" descr="Top-Banner"/>
          <p:cNvPicPr>
            <a:picLocks noChangeAspect="1" noChangeArrowheads="1"/>
          </p:cNvPicPr>
          <p:nvPr/>
        </p:nvPicPr>
        <p:blipFill>
          <a:blip r:embed="rId2" cstate="print"/>
          <a:srcRect t="37558"/>
          <a:stretch>
            <a:fillRect/>
          </a:stretch>
        </p:blipFill>
        <p:spPr bwMode="auto">
          <a:xfrm>
            <a:off x="0" y="0"/>
            <a:ext cx="9144000" cy="696913"/>
          </a:xfrm>
          <a:prstGeom prst="rect">
            <a:avLst/>
          </a:prstGeom>
          <a:noFill/>
          <a:ln w="9525">
            <a:noFill/>
            <a:miter lim="800000"/>
            <a:headEnd/>
            <a:tailEnd/>
          </a:ln>
        </p:spPr>
      </p:pic>
      <p:pic>
        <p:nvPicPr>
          <p:cNvPr id="4" name="Picture 14"/>
          <p:cNvPicPr>
            <a:picLocks noChangeAspect="1" noChangeArrowheads="1"/>
          </p:cNvPicPr>
          <p:nvPr/>
        </p:nvPicPr>
        <p:blipFill>
          <a:blip r:embed="rId3" cstate="print"/>
          <a:srcRect l="19734" t="-291" r="20963" b="25000"/>
          <a:stretch>
            <a:fillRect/>
          </a:stretch>
        </p:blipFill>
        <p:spPr bwMode="auto">
          <a:xfrm>
            <a:off x="6629400" y="4146550"/>
            <a:ext cx="2020888" cy="1809750"/>
          </a:xfrm>
          <a:prstGeom prst="rect">
            <a:avLst/>
          </a:prstGeom>
          <a:noFill/>
          <a:ln w="9525">
            <a:noFill/>
            <a:miter lim="800000"/>
            <a:headEnd/>
            <a:tailEnd/>
          </a:ln>
        </p:spPr>
      </p:pic>
      <p:sp>
        <p:nvSpPr>
          <p:cNvPr id="5" name="Rectangle 17"/>
          <p:cNvSpPr>
            <a:spLocks noChangeArrowheads="1"/>
          </p:cNvSpPr>
          <p:nvPr/>
        </p:nvSpPr>
        <p:spPr bwMode="auto">
          <a:xfrm>
            <a:off x="7467600" y="6569075"/>
            <a:ext cx="1676400" cy="304800"/>
          </a:xfrm>
          <a:prstGeom prst="rect">
            <a:avLst/>
          </a:prstGeom>
          <a:solidFill>
            <a:srgbClr val="2FB746"/>
          </a:solidFill>
          <a:ln w="9525">
            <a:noFill/>
            <a:miter lim="800000"/>
            <a:headEnd/>
            <a:tailEnd/>
          </a:ln>
          <a:effectLst/>
        </p:spPr>
        <p:txBody>
          <a:bodyPr wrap="none" anchor="ctr"/>
          <a:lstStyle/>
          <a:p>
            <a:pPr algn="ctr" fontAlgn="auto">
              <a:spcBef>
                <a:spcPts val="0"/>
              </a:spcBef>
              <a:spcAft>
                <a:spcPts val="0"/>
              </a:spcAft>
              <a:defRPr/>
            </a:pPr>
            <a:endParaRPr lang="en-US">
              <a:latin typeface="+mn-lt"/>
            </a:endParaRPr>
          </a:p>
        </p:txBody>
      </p:sp>
      <p:sp>
        <p:nvSpPr>
          <p:cNvPr id="6" name="Rectangle 18"/>
          <p:cNvSpPr>
            <a:spLocks noChangeArrowheads="1"/>
          </p:cNvSpPr>
          <p:nvPr/>
        </p:nvSpPr>
        <p:spPr bwMode="auto">
          <a:xfrm>
            <a:off x="0" y="6569075"/>
            <a:ext cx="7424738" cy="304800"/>
          </a:xfrm>
          <a:prstGeom prst="rect">
            <a:avLst/>
          </a:prstGeom>
          <a:solidFill>
            <a:srgbClr val="015295"/>
          </a:solidFill>
          <a:ln w="9525">
            <a:noFill/>
            <a:miter lim="800000"/>
            <a:headEnd/>
            <a:tailEnd/>
          </a:ln>
          <a:effectLst/>
        </p:spPr>
        <p:txBody>
          <a:bodyPr wrap="none" anchor="ctr"/>
          <a:lstStyle/>
          <a:p>
            <a:pPr algn="ctr" fontAlgn="auto">
              <a:spcBef>
                <a:spcPts val="0"/>
              </a:spcBef>
              <a:spcAft>
                <a:spcPts val="0"/>
              </a:spcAft>
              <a:defRPr/>
            </a:pPr>
            <a:endParaRPr lang="en-US">
              <a:solidFill>
                <a:srgbClr val="006699"/>
              </a:solidFill>
              <a:latin typeface="+mn-lt"/>
            </a:endParaRPr>
          </a:p>
        </p:txBody>
      </p:sp>
      <p:pic>
        <p:nvPicPr>
          <p:cNvPr id="7" name="Picture 19" descr="ADT_3D"/>
          <p:cNvPicPr>
            <a:picLocks noChangeAspect="1" noChangeArrowheads="1"/>
          </p:cNvPicPr>
          <p:nvPr/>
        </p:nvPicPr>
        <p:blipFill>
          <a:blip r:embed="rId4" cstate="print"/>
          <a:srcRect/>
          <a:stretch>
            <a:fillRect/>
          </a:stretch>
        </p:blipFill>
        <p:spPr bwMode="auto">
          <a:xfrm>
            <a:off x="-11113" y="6272213"/>
            <a:ext cx="609601" cy="585787"/>
          </a:xfrm>
          <a:prstGeom prst="rect">
            <a:avLst/>
          </a:prstGeom>
          <a:noFill/>
          <a:ln w="9525">
            <a:noFill/>
            <a:miter lim="800000"/>
            <a:headEnd/>
            <a:tailEnd/>
          </a:ln>
        </p:spPr>
      </p:pic>
      <p:sp>
        <p:nvSpPr>
          <p:cNvPr id="8" name="Text Box 20"/>
          <p:cNvSpPr txBox="1">
            <a:spLocks noChangeArrowheads="1"/>
          </p:cNvSpPr>
          <p:nvPr/>
        </p:nvSpPr>
        <p:spPr bwMode="auto">
          <a:xfrm>
            <a:off x="609600" y="6577013"/>
            <a:ext cx="4724400" cy="2905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300">
                <a:solidFill>
                  <a:schemeClr val="bg1"/>
                </a:solidFill>
                <a:latin typeface="BankGothic Md BT" pitchFamily="34" charset="0"/>
              </a:rPr>
              <a:t>RIGHT PART, RIGHT PLACE, RIGHT TIME </a:t>
            </a:r>
          </a:p>
        </p:txBody>
      </p:sp>
      <p:sp>
        <p:nvSpPr>
          <p:cNvPr id="9" name="Line 23"/>
          <p:cNvSpPr>
            <a:spLocks noChangeShapeType="1"/>
          </p:cNvSpPr>
          <p:nvPr/>
        </p:nvSpPr>
        <p:spPr bwMode="auto">
          <a:xfrm>
            <a:off x="609600" y="1219200"/>
            <a:ext cx="8077200" cy="0"/>
          </a:xfrm>
          <a:prstGeom prst="line">
            <a:avLst/>
          </a:prstGeom>
          <a:noFill/>
          <a:ln w="38100">
            <a:solidFill>
              <a:srgbClr val="666699"/>
            </a:solidFill>
            <a:round/>
            <a:headEnd/>
            <a:tailEnd/>
          </a:ln>
          <a:effectLst/>
        </p:spPr>
        <p:txBody>
          <a:bodyPr/>
          <a:lstStyle/>
          <a:p>
            <a:pPr fontAlgn="auto">
              <a:spcBef>
                <a:spcPts val="0"/>
              </a:spcBef>
              <a:spcAft>
                <a:spcPts val="0"/>
              </a:spcAft>
              <a:defRPr/>
            </a:pPr>
            <a:endParaRPr lang="en-US">
              <a:latin typeface="+mn-lt"/>
            </a:endParaRPr>
          </a:p>
        </p:txBody>
      </p:sp>
      <p:sp>
        <p:nvSpPr>
          <p:cNvPr id="10" name="Line 24"/>
          <p:cNvSpPr>
            <a:spLocks noChangeShapeType="1"/>
          </p:cNvSpPr>
          <p:nvPr/>
        </p:nvSpPr>
        <p:spPr bwMode="auto">
          <a:xfrm>
            <a:off x="609600" y="3124200"/>
            <a:ext cx="8077200" cy="0"/>
          </a:xfrm>
          <a:prstGeom prst="line">
            <a:avLst/>
          </a:prstGeom>
          <a:noFill/>
          <a:ln w="38100">
            <a:solidFill>
              <a:srgbClr val="666699"/>
            </a:solidFill>
            <a:round/>
            <a:headEnd/>
            <a:tailEnd/>
          </a:ln>
          <a:effectLst/>
        </p:spPr>
        <p:txBody>
          <a:bodyPr/>
          <a:lstStyle/>
          <a:p>
            <a:pPr fontAlgn="auto">
              <a:spcBef>
                <a:spcPts val="0"/>
              </a:spcBef>
              <a:spcAft>
                <a:spcPts val="0"/>
              </a:spcAft>
              <a:defRPr/>
            </a:pPr>
            <a:endParaRPr lang="en-US">
              <a:latin typeface="+mn-lt"/>
            </a:endParaRPr>
          </a:p>
        </p:txBody>
      </p:sp>
      <p:sp>
        <p:nvSpPr>
          <p:cNvPr id="4123" name="Rectangle 27"/>
          <p:cNvSpPr>
            <a:spLocks noGrp="1" noChangeArrowheads="1"/>
          </p:cNvSpPr>
          <p:nvPr>
            <p:ph type="subTitle" sz="quarter" idx="1"/>
          </p:nvPr>
        </p:nvSpPr>
        <p:spPr>
          <a:xfrm>
            <a:off x="914400" y="1295400"/>
            <a:ext cx="6400800" cy="1752600"/>
          </a:xfrm>
        </p:spPr>
        <p:txBody>
          <a:bodyPr/>
          <a:lstStyle>
            <a:lvl1pPr marL="0" indent="0">
              <a:buFont typeface="Wingdings" pitchFamily="2" charset="2"/>
              <a:buNone/>
              <a:defRPr sz="2800">
                <a:solidFill>
                  <a:schemeClr val="accent2"/>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DC6DE07-E3BC-4DCD-B325-9339C12179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4DC6DE07-E3BC-4DCD-B325-9339C12179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2209800" y="76200"/>
            <a:ext cx="6553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5"/>
          <p:cNvSpPr>
            <a:spLocks noGrp="1" noChangeArrowheads="1"/>
          </p:cNvSpPr>
          <p:nvPr>
            <p:ph type="body" idx="1"/>
          </p:nvPr>
        </p:nvSpPr>
        <p:spPr bwMode="auto">
          <a:xfrm>
            <a:off x="4572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083" name="Line 11"/>
          <p:cNvSpPr>
            <a:spLocks noChangeShapeType="1"/>
          </p:cNvSpPr>
          <p:nvPr/>
        </p:nvSpPr>
        <p:spPr bwMode="auto">
          <a:xfrm>
            <a:off x="152400" y="914400"/>
            <a:ext cx="8839200" cy="0"/>
          </a:xfrm>
          <a:prstGeom prst="line">
            <a:avLst/>
          </a:prstGeom>
          <a:noFill/>
          <a:ln w="28575">
            <a:solidFill>
              <a:srgbClr val="003366"/>
            </a:solidFill>
            <a:round/>
            <a:headEnd/>
            <a:tailEnd/>
          </a:ln>
          <a:effectLst/>
        </p:spPr>
        <p:txBody>
          <a:bodyPr/>
          <a:lstStyle/>
          <a:p>
            <a:pPr fontAlgn="auto">
              <a:spcBef>
                <a:spcPts val="0"/>
              </a:spcBef>
              <a:spcAft>
                <a:spcPts val="0"/>
              </a:spcAft>
              <a:defRPr/>
            </a:pPr>
            <a:endParaRPr lang="en-US">
              <a:latin typeface="+mn-lt"/>
            </a:endParaRPr>
          </a:p>
        </p:txBody>
      </p:sp>
      <p:sp>
        <p:nvSpPr>
          <p:cNvPr id="3086" name="Rectangle 14"/>
          <p:cNvSpPr>
            <a:spLocks noChangeArrowheads="1"/>
          </p:cNvSpPr>
          <p:nvPr/>
        </p:nvSpPr>
        <p:spPr bwMode="auto">
          <a:xfrm>
            <a:off x="7467600" y="6569075"/>
            <a:ext cx="1676400" cy="304800"/>
          </a:xfrm>
          <a:prstGeom prst="rect">
            <a:avLst/>
          </a:prstGeom>
          <a:solidFill>
            <a:srgbClr val="2FB746"/>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087" name="Rectangle 15"/>
          <p:cNvSpPr>
            <a:spLocks noChangeArrowheads="1"/>
          </p:cNvSpPr>
          <p:nvPr/>
        </p:nvSpPr>
        <p:spPr bwMode="auto">
          <a:xfrm>
            <a:off x="0" y="6569075"/>
            <a:ext cx="7424738" cy="304800"/>
          </a:xfrm>
          <a:prstGeom prst="rect">
            <a:avLst/>
          </a:prstGeom>
          <a:solidFill>
            <a:srgbClr val="015295"/>
          </a:solidFill>
          <a:ln w="9525">
            <a:noFill/>
            <a:miter lim="800000"/>
            <a:headEnd/>
            <a:tailEnd/>
          </a:ln>
          <a:effectLst/>
        </p:spPr>
        <p:txBody>
          <a:bodyPr wrap="none" anchor="ctr"/>
          <a:lstStyle/>
          <a:p>
            <a:pPr algn="ctr" fontAlgn="auto">
              <a:spcBef>
                <a:spcPts val="0"/>
              </a:spcBef>
              <a:spcAft>
                <a:spcPts val="0"/>
              </a:spcAft>
              <a:defRPr/>
            </a:pPr>
            <a:endParaRPr lang="en-US">
              <a:solidFill>
                <a:srgbClr val="006699"/>
              </a:solidFill>
              <a:latin typeface="+mn-lt"/>
            </a:endParaRPr>
          </a:p>
        </p:txBody>
      </p:sp>
      <p:grpSp>
        <p:nvGrpSpPr>
          <p:cNvPr id="2" name="Group 16"/>
          <p:cNvGrpSpPr>
            <a:grpSpLocks/>
          </p:cNvGrpSpPr>
          <p:nvPr/>
        </p:nvGrpSpPr>
        <p:grpSpPr bwMode="auto">
          <a:xfrm>
            <a:off x="-11113" y="6272213"/>
            <a:ext cx="5345113" cy="595312"/>
            <a:chOff x="-7" y="3951"/>
            <a:chExt cx="3367" cy="375"/>
          </a:xfrm>
        </p:grpSpPr>
        <p:sp>
          <p:nvSpPr>
            <p:cNvPr id="3089" name="Text Box 17"/>
            <p:cNvSpPr txBox="1">
              <a:spLocks noChangeArrowheads="1"/>
            </p:cNvSpPr>
            <p:nvPr userDrawn="1"/>
          </p:nvSpPr>
          <p:spPr bwMode="auto">
            <a:xfrm>
              <a:off x="384" y="4143"/>
              <a:ext cx="2976" cy="18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1300">
                  <a:solidFill>
                    <a:schemeClr val="bg1"/>
                  </a:solidFill>
                  <a:latin typeface="BankGothic Md BT" pitchFamily="34" charset="0"/>
                </a:rPr>
                <a:t>RIGHT PART, RIGHT PLACE, RIGHT TIME </a:t>
              </a:r>
            </a:p>
          </p:txBody>
        </p:sp>
        <p:pic>
          <p:nvPicPr>
            <p:cNvPr id="1035" name="Picture 18" descr="ADT_3D"/>
            <p:cNvPicPr>
              <a:picLocks noChangeAspect="1" noChangeArrowheads="1"/>
            </p:cNvPicPr>
            <p:nvPr userDrawn="1"/>
          </p:nvPicPr>
          <p:blipFill>
            <a:blip r:embed="rId14" cstate="print"/>
            <a:srcRect/>
            <a:stretch>
              <a:fillRect/>
            </a:stretch>
          </p:blipFill>
          <p:spPr bwMode="auto">
            <a:xfrm>
              <a:off x="-7" y="3951"/>
              <a:ext cx="384" cy="369"/>
            </a:xfrm>
            <a:prstGeom prst="rect">
              <a:avLst/>
            </a:prstGeom>
            <a:noFill/>
            <a:ln w="9525">
              <a:noFill/>
              <a:miter lim="800000"/>
              <a:headEnd/>
              <a:tailEnd/>
            </a:ln>
          </p:spPr>
        </p:pic>
      </p:grpSp>
      <p:sp>
        <p:nvSpPr>
          <p:cNvPr id="3085" name="Rectangle 13"/>
          <p:cNvSpPr>
            <a:spLocks noGrp="1" noChangeArrowheads="1"/>
          </p:cNvSpPr>
          <p:nvPr>
            <p:ph type="sldNum" sz="quarter" idx="4"/>
          </p:nvPr>
        </p:nvSpPr>
        <p:spPr bwMode="auto">
          <a:xfrm>
            <a:off x="7239000" y="6553200"/>
            <a:ext cx="1295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a:solidFill>
                  <a:schemeClr val="bg1"/>
                </a:solidFill>
                <a:latin typeface="+mn-lt"/>
              </a:defRPr>
            </a:lvl1pPr>
          </a:lstStyle>
          <a:p>
            <a:fld id="{4DC6DE07-E3BC-4DCD-B325-9339C12179C1}" type="slidenum">
              <a:rPr lang="en-US" smtClean="0"/>
              <a:pPr/>
              <a:t>‹#›</a:t>
            </a:fld>
            <a:endParaRPr lang="en-US"/>
          </a:p>
        </p:txBody>
      </p:sp>
      <p:pic>
        <p:nvPicPr>
          <p:cNvPr id="1033" name="Picture 24"/>
          <p:cNvPicPr>
            <a:picLocks noChangeAspect="1" noChangeArrowheads="1"/>
          </p:cNvPicPr>
          <p:nvPr/>
        </p:nvPicPr>
        <p:blipFill>
          <a:blip r:embed="rId15" cstate="print"/>
          <a:srcRect/>
          <a:stretch>
            <a:fillRect/>
          </a:stretch>
        </p:blipFill>
        <p:spPr bwMode="auto">
          <a:xfrm>
            <a:off x="0" y="0"/>
            <a:ext cx="2209800" cy="838200"/>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fontAlgn="base" hangingPunct="1">
        <a:spcBef>
          <a:spcPct val="0"/>
        </a:spcBef>
        <a:spcAft>
          <a:spcPct val="0"/>
        </a:spcAft>
        <a:defRPr sz="2800" b="1">
          <a:solidFill>
            <a:schemeClr val="accent2"/>
          </a:solidFill>
          <a:latin typeface="+mj-lt"/>
          <a:ea typeface="+mj-ea"/>
          <a:cs typeface="+mj-cs"/>
        </a:defRPr>
      </a:lvl1pPr>
      <a:lvl2pPr algn="ctr" rtl="0" eaLnBrk="1" fontAlgn="base" hangingPunct="1">
        <a:spcBef>
          <a:spcPct val="0"/>
        </a:spcBef>
        <a:spcAft>
          <a:spcPct val="0"/>
        </a:spcAft>
        <a:defRPr sz="2800" b="1">
          <a:solidFill>
            <a:schemeClr val="accent2"/>
          </a:solidFill>
          <a:latin typeface="Arial" charset="0"/>
        </a:defRPr>
      </a:lvl2pPr>
      <a:lvl3pPr algn="ctr" rtl="0" eaLnBrk="1" fontAlgn="base" hangingPunct="1">
        <a:spcBef>
          <a:spcPct val="0"/>
        </a:spcBef>
        <a:spcAft>
          <a:spcPct val="0"/>
        </a:spcAft>
        <a:defRPr sz="2800" b="1">
          <a:solidFill>
            <a:schemeClr val="accent2"/>
          </a:solidFill>
          <a:latin typeface="Arial" charset="0"/>
        </a:defRPr>
      </a:lvl3pPr>
      <a:lvl4pPr algn="ctr" rtl="0" eaLnBrk="1" fontAlgn="base" hangingPunct="1">
        <a:spcBef>
          <a:spcPct val="0"/>
        </a:spcBef>
        <a:spcAft>
          <a:spcPct val="0"/>
        </a:spcAft>
        <a:defRPr sz="2800" b="1">
          <a:solidFill>
            <a:schemeClr val="accent2"/>
          </a:solidFill>
          <a:latin typeface="Arial" charset="0"/>
        </a:defRPr>
      </a:lvl4pPr>
      <a:lvl5pPr algn="ctr" rtl="0" eaLnBrk="1" fontAlgn="base" hangingPunct="1">
        <a:spcBef>
          <a:spcPct val="0"/>
        </a:spcBef>
        <a:spcAft>
          <a:spcPct val="0"/>
        </a:spcAft>
        <a:defRPr sz="2800" b="1">
          <a:solidFill>
            <a:schemeClr val="accent2"/>
          </a:solidFill>
          <a:latin typeface="Arial" charset="0"/>
        </a:defRPr>
      </a:lvl5pPr>
      <a:lvl6pPr marL="457200" algn="ctr" rtl="0" eaLnBrk="1" fontAlgn="base" hangingPunct="1">
        <a:spcBef>
          <a:spcPct val="0"/>
        </a:spcBef>
        <a:spcAft>
          <a:spcPct val="0"/>
        </a:spcAft>
        <a:defRPr sz="2800" b="1">
          <a:solidFill>
            <a:schemeClr val="accent2"/>
          </a:solidFill>
          <a:latin typeface="Arial" charset="0"/>
        </a:defRPr>
      </a:lvl6pPr>
      <a:lvl7pPr marL="914400" algn="ctr" rtl="0" eaLnBrk="1" fontAlgn="base" hangingPunct="1">
        <a:spcBef>
          <a:spcPct val="0"/>
        </a:spcBef>
        <a:spcAft>
          <a:spcPct val="0"/>
        </a:spcAft>
        <a:defRPr sz="2800" b="1">
          <a:solidFill>
            <a:schemeClr val="accent2"/>
          </a:solidFill>
          <a:latin typeface="Arial" charset="0"/>
        </a:defRPr>
      </a:lvl7pPr>
      <a:lvl8pPr marL="1371600" algn="ctr" rtl="0" eaLnBrk="1" fontAlgn="base" hangingPunct="1">
        <a:spcBef>
          <a:spcPct val="0"/>
        </a:spcBef>
        <a:spcAft>
          <a:spcPct val="0"/>
        </a:spcAft>
        <a:defRPr sz="2800" b="1">
          <a:solidFill>
            <a:schemeClr val="accent2"/>
          </a:solidFill>
          <a:latin typeface="Arial" charset="0"/>
        </a:defRPr>
      </a:lvl8pPr>
      <a:lvl9pPr marL="1828800" algn="ctr" rtl="0" eaLnBrk="1" fontAlgn="base" hangingPunct="1">
        <a:spcBef>
          <a:spcPct val="0"/>
        </a:spcBef>
        <a:spcAft>
          <a:spcPct val="0"/>
        </a:spcAft>
        <a:defRPr sz="2800" b="1">
          <a:solidFill>
            <a:schemeClr val="accent2"/>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RDC_Plan_RSB_SVC@AD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sz="quarter" idx="1"/>
          </p:nvPr>
        </p:nvSpPr>
        <p:spPr>
          <a:xfrm>
            <a:off x="914400" y="1676400"/>
            <a:ext cx="6400800" cy="990600"/>
          </a:xfrm>
        </p:spPr>
        <p:txBody>
          <a:bodyPr/>
          <a:lstStyle/>
          <a:p>
            <a:pPr algn="ctr"/>
            <a:r>
              <a:rPr lang="en-US" b="1" dirty="0" smtClean="0"/>
              <a:t>Service RDC </a:t>
            </a:r>
          </a:p>
          <a:p>
            <a:pPr algn="ctr"/>
            <a:r>
              <a:rPr lang="en-US" dirty="0" smtClean="0"/>
              <a:t>Kick-Off</a:t>
            </a:r>
            <a:endParaRPr lang="en-US" dirty="0"/>
          </a:p>
        </p:txBody>
      </p:sp>
      <p:pic>
        <p:nvPicPr>
          <p:cNvPr id="4105" name="Picture 9"/>
          <p:cNvPicPr>
            <a:picLocks noChangeAspect="1" noChangeArrowheads="1"/>
          </p:cNvPicPr>
          <p:nvPr/>
        </p:nvPicPr>
        <p:blipFill>
          <a:blip r:embed="rId2" cstate="print"/>
          <a:srcRect/>
          <a:stretch>
            <a:fillRect/>
          </a:stretch>
        </p:blipFill>
        <p:spPr bwMode="auto">
          <a:xfrm>
            <a:off x="2362200" y="3810000"/>
            <a:ext cx="2717321"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RDC Replenishment &amp; Printing</a:t>
            </a:r>
            <a:endParaRPr lang="en-US" dirty="0"/>
          </a:p>
        </p:txBody>
      </p:sp>
      <p:sp>
        <p:nvSpPr>
          <p:cNvPr id="3" name="Content Placeholder 2"/>
          <p:cNvSpPr>
            <a:spLocks noGrp="1"/>
          </p:cNvSpPr>
          <p:nvPr>
            <p:ph idx="1"/>
          </p:nvPr>
        </p:nvSpPr>
        <p:spPr>
          <a:xfrm>
            <a:off x="457200" y="1295400"/>
            <a:ext cx="8229600" cy="4800600"/>
          </a:xfrm>
        </p:spPr>
        <p:style>
          <a:lnRef idx="2">
            <a:schemeClr val="accent4"/>
          </a:lnRef>
          <a:fillRef idx="1">
            <a:schemeClr val="lt1"/>
          </a:fillRef>
          <a:effectRef idx="0">
            <a:schemeClr val="accent4"/>
          </a:effectRef>
          <a:fontRef idx="minor">
            <a:schemeClr val="dk1"/>
          </a:fontRef>
        </p:style>
        <p:txBody>
          <a:bodyPr/>
          <a:lstStyle/>
          <a:p>
            <a:r>
              <a:rPr lang="en-US" dirty="0" smtClean="0"/>
              <a:t>Material Handler will be responsible for providing each tech with the Subinventory Quantities report after the installer has completed unpacking and loading their replenishment packs</a:t>
            </a:r>
          </a:p>
          <a:p>
            <a:r>
              <a:rPr lang="en-US" dirty="0" smtClean="0"/>
              <a:t>Printing the Oracle </a:t>
            </a:r>
            <a:r>
              <a:rPr lang="en-US" u="sng" dirty="0" smtClean="0"/>
              <a:t>Subinventory Quantities report</a:t>
            </a:r>
          </a:p>
          <a:p>
            <a:pPr lvl="1"/>
            <a:r>
              <a:rPr lang="en-US" sz="1800" dirty="0" smtClean="0"/>
              <a:t>ADT Reports / Single Request / in “Name” field enter “Subinventory quantities report” then hit TAB on the keyboard (parameters will open)</a:t>
            </a:r>
          </a:p>
          <a:p>
            <a:pPr lvl="1"/>
            <a:r>
              <a:rPr lang="en-US" sz="1800" dirty="0" smtClean="0"/>
              <a:t>Enter the To &amp; From subinventory</a:t>
            </a:r>
          </a:p>
          <a:p>
            <a:pPr lvl="1"/>
            <a:r>
              <a:rPr lang="en-US" sz="1800" dirty="0" smtClean="0"/>
              <a:t>Click “OK”</a:t>
            </a:r>
          </a:p>
          <a:p>
            <a:pPr lvl="1"/>
            <a:r>
              <a:rPr lang="en-US" sz="1800" dirty="0" smtClean="0"/>
              <a:t>Click “Submit”</a:t>
            </a:r>
          </a:p>
          <a:p>
            <a:pPr lvl="1"/>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72FD9049-E24E-4B68-BA45-EDB8F84CFA90}" type="slidenum">
              <a:rPr lang="en-US" smtClean="0"/>
              <a:pPr>
                <a:defRPr/>
              </a:pPr>
              <a:t>10</a:t>
            </a:fld>
            <a:endParaRPr lang="en-US"/>
          </a:p>
        </p:txBody>
      </p:sp>
      <p:pic>
        <p:nvPicPr>
          <p:cNvPr id="21506" name="Picture 2"/>
          <p:cNvPicPr>
            <a:picLocks noChangeAspect="1" noChangeArrowheads="1"/>
          </p:cNvPicPr>
          <p:nvPr/>
        </p:nvPicPr>
        <p:blipFill>
          <a:blip r:embed="rId3" cstate="print"/>
          <a:srcRect/>
          <a:stretch>
            <a:fillRect/>
          </a:stretch>
        </p:blipFill>
        <p:spPr bwMode="auto">
          <a:xfrm>
            <a:off x="2895600" y="4343400"/>
            <a:ext cx="3981450"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report output</a:t>
            </a:r>
            <a:endParaRPr lang="en-US" dirty="0"/>
          </a:p>
        </p:txBody>
      </p:sp>
      <p:sp>
        <p:nvSpPr>
          <p:cNvPr id="3" name="Content Placeholder 2"/>
          <p:cNvSpPr>
            <a:spLocks noGrp="1"/>
          </p:cNvSpPr>
          <p:nvPr>
            <p:ph idx="1"/>
          </p:nvPr>
        </p:nvSpPr>
        <p:spPr>
          <a:xfrm>
            <a:off x="228600" y="1295401"/>
            <a:ext cx="8610600" cy="4648200"/>
          </a:xfrm>
        </p:spPr>
        <p:style>
          <a:lnRef idx="2">
            <a:schemeClr val="accent4"/>
          </a:lnRef>
          <a:fillRef idx="1">
            <a:schemeClr val="lt1"/>
          </a:fillRef>
          <a:effectRef idx="0">
            <a:schemeClr val="accent4"/>
          </a:effectRef>
          <a:fontRef idx="minor">
            <a:schemeClr val="dk1"/>
          </a:fontRef>
        </p:style>
        <p:txBody>
          <a:bodyPr/>
          <a:lstStyle/>
          <a:p>
            <a:pPr marL="457200" indent="-457200">
              <a:buFont typeface="+mj-lt"/>
              <a:buAutoNum type="arabicPeriod"/>
            </a:pPr>
            <a:r>
              <a:rPr lang="en-US" dirty="0" smtClean="0"/>
              <a:t>Truck# &amp; Name</a:t>
            </a:r>
          </a:p>
          <a:p>
            <a:pPr marL="457200" indent="-457200">
              <a:buFont typeface="+mj-lt"/>
              <a:buAutoNum type="arabicPeriod"/>
            </a:pPr>
            <a:r>
              <a:rPr lang="en-US" dirty="0" smtClean="0"/>
              <a:t>Part#  &amp; Description</a:t>
            </a:r>
          </a:p>
          <a:p>
            <a:pPr marL="457200" indent="-457200">
              <a:buFont typeface="+mj-lt"/>
              <a:buAutoNum type="arabicPeriod"/>
            </a:pPr>
            <a:r>
              <a:rPr lang="en-US" dirty="0" smtClean="0"/>
              <a:t>Quantity showing on truck based on Oracle</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2FD9049-E24E-4B68-BA45-EDB8F84CFA90}" type="slidenum">
              <a:rPr lang="en-US" smtClean="0"/>
              <a:pPr>
                <a:defRPr/>
              </a:pPr>
              <a:t>11</a:t>
            </a:fld>
            <a:endParaRPr lang="en-US"/>
          </a:p>
        </p:txBody>
      </p:sp>
      <p:sp>
        <p:nvSpPr>
          <p:cNvPr id="10" name="Rectangle 9"/>
          <p:cNvSpPr/>
          <p:nvPr/>
        </p:nvSpPr>
        <p:spPr bwMode="auto">
          <a:xfrm>
            <a:off x="7162800" y="1143000"/>
            <a:ext cx="533400" cy="381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22530" name="Picture 2"/>
          <p:cNvPicPr>
            <a:picLocks noChangeAspect="1" noChangeArrowheads="1"/>
          </p:cNvPicPr>
          <p:nvPr/>
        </p:nvPicPr>
        <p:blipFill>
          <a:blip r:embed="rId3" cstate="print"/>
          <a:srcRect/>
          <a:stretch>
            <a:fillRect/>
          </a:stretch>
        </p:blipFill>
        <p:spPr bwMode="auto">
          <a:xfrm>
            <a:off x="304800" y="2438400"/>
            <a:ext cx="8382000" cy="3352800"/>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bwMode="auto">
          <a:xfrm>
            <a:off x="2286000" y="3048000"/>
            <a:ext cx="304800" cy="3048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1</a:t>
            </a:r>
          </a:p>
        </p:txBody>
      </p:sp>
      <p:sp>
        <p:nvSpPr>
          <p:cNvPr id="17" name="Rectangle 16"/>
          <p:cNvSpPr/>
          <p:nvPr/>
        </p:nvSpPr>
        <p:spPr bwMode="auto">
          <a:xfrm>
            <a:off x="8153400" y="3581400"/>
            <a:ext cx="304800" cy="3048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3</a:t>
            </a:r>
            <a:endParaRPr kumimoji="0" lang="en-US" sz="1400" b="1" i="0" u="none" strike="noStrike" cap="none" normalizeH="0" baseline="0" dirty="0" smtClean="0">
              <a:ln>
                <a:noFill/>
              </a:ln>
              <a:solidFill>
                <a:schemeClr val="tx1"/>
              </a:solidFill>
              <a:effectLst/>
              <a:latin typeface="Arial" charset="0"/>
            </a:endParaRPr>
          </a:p>
        </p:txBody>
      </p:sp>
      <p:sp>
        <p:nvSpPr>
          <p:cNvPr id="19" name="Left Brace 18"/>
          <p:cNvSpPr/>
          <p:nvPr/>
        </p:nvSpPr>
        <p:spPr bwMode="auto">
          <a:xfrm rot="5400000">
            <a:off x="2324100" y="2247900"/>
            <a:ext cx="304800" cy="25146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cxnSp>
        <p:nvCxnSpPr>
          <p:cNvPr id="21" name="Straight Arrow Connector 20"/>
          <p:cNvCxnSpPr/>
          <p:nvPr/>
        </p:nvCxnSpPr>
        <p:spPr bwMode="auto">
          <a:xfrm>
            <a:off x="838200" y="4800600"/>
            <a:ext cx="1524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Rectangle 21"/>
          <p:cNvSpPr/>
          <p:nvPr/>
        </p:nvSpPr>
        <p:spPr bwMode="auto">
          <a:xfrm>
            <a:off x="1447800" y="4648200"/>
            <a:ext cx="304800" cy="304800"/>
          </a:xfrm>
          <a:prstGeom prst="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2</a:t>
            </a:r>
            <a:endParaRPr kumimoji="0" lang="en-US" sz="14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1981200" y="177800"/>
            <a:ext cx="6781800" cy="508000"/>
          </a:xfrm>
        </p:spPr>
        <p:txBody>
          <a:bodyPr/>
          <a:lstStyle/>
          <a:p>
            <a:pPr eaLnBrk="1" hangingPunct="1"/>
            <a:r>
              <a:rPr lang="en-US" dirty="0" smtClean="0"/>
              <a:t>Tech Pick Up - Over/Shortage</a:t>
            </a:r>
          </a:p>
        </p:txBody>
      </p:sp>
      <p:sp>
        <p:nvSpPr>
          <p:cNvPr id="4100" name="Rectangle 11"/>
          <p:cNvSpPr>
            <a:spLocks noGrp="1" noChangeArrowheads="1"/>
          </p:cNvSpPr>
          <p:nvPr>
            <p:ph type="body" idx="1"/>
          </p:nvPr>
        </p:nvSpPr>
        <p:spPr>
          <a:xfrm>
            <a:off x="533400" y="1066800"/>
            <a:ext cx="7696200" cy="5181600"/>
          </a:xfrm>
        </p:spPr>
        <p:style>
          <a:lnRef idx="2">
            <a:schemeClr val="accent4"/>
          </a:lnRef>
          <a:fillRef idx="1">
            <a:schemeClr val="lt1"/>
          </a:fillRef>
          <a:effectRef idx="0">
            <a:schemeClr val="accent4"/>
          </a:effectRef>
          <a:fontRef idx="minor">
            <a:schemeClr val="dk1"/>
          </a:fontRef>
        </p:style>
        <p:txBody>
          <a:bodyPr/>
          <a:lstStyle/>
          <a:p>
            <a:pPr eaLnBrk="1" hangingPunct="1"/>
            <a:r>
              <a:rPr lang="en-US" dirty="0" smtClean="0"/>
              <a:t>Overages will be reported to the Material Handler and the tech stock adjusted</a:t>
            </a:r>
          </a:p>
          <a:p>
            <a:pPr eaLnBrk="1" hangingPunct="1"/>
            <a:r>
              <a:rPr lang="en-US" dirty="0" smtClean="0"/>
              <a:t>Shortages will be adjusted and if the inventory is available at the warehouse a sub-inventory transfer to the tech truck will be performed</a:t>
            </a:r>
          </a:p>
          <a:p>
            <a:pPr eaLnBrk="1" hangingPunct="1"/>
            <a:r>
              <a:rPr lang="en-US" dirty="0" smtClean="0"/>
              <a:t>If the part is not available at the SSO, Tech and Material Handler will review inventory to determine if enough stock is on hand for the tech for the day and/or create an order local pickup</a:t>
            </a:r>
          </a:p>
          <a:p>
            <a:pPr eaLnBrk="1" hangingPunct="1"/>
            <a:r>
              <a:rPr lang="en-US" dirty="0" smtClean="0"/>
              <a:t>If it is determined that the Tech does not have enough equipment for the day then the calls may need to be rescheduled.  The involvement of the Service Team Manager is required</a:t>
            </a:r>
          </a:p>
          <a:p>
            <a:pPr eaLnBrk="1" hangingPunct="1"/>
            <a:endParaRPr lang="en-US" dirty="0" smtClean="0"/>
          </a:p>
        </p:txBody>
      </p:sp>
      <p:sp>
        <p:nvSpPr>
          <p:cNvPr id="4101" name="Text Box 15"/>
          <p:cNvSpPr txBox="1">
            <a:spLocks noChangeArrowheads="1"/>
          </p:cNvSpPr>
          <p:nvPr/>
        </p:nvSpPr>
        <p:spPr bwMode="auto">
          <a:xfrm>
            <a:off x="669925" y="6107113"/>
            <a:ext cx="184150" cy="304800"/>
          </a:xfrm>
          <a:prstGeom prst="rect">
            <a:avLst/>
          </a:prstGeom>
          <a:noFill/>
          <a:ln w="9525" algn="ctr">
            <a:noFill/>
            <a:miter lim="800000"/>
            <a:headEnd/>
            <a:tailEnd/>
          </a:ln>
        </p:spPr>
        <p:txBody>
          <a:bodyPr wrap="none">
            <a:spAutoFit/>
          </a:bodyPr>
          <a:lstStyle/>
          <a:p>
            <a:endParaRPr lang="en-US" dirty="0"/>
          </a:p>
        </p:txBody>
      </p:sp>
      <p:graphicFrame>
        <p:nvGraphicFramePr>
          <p:cNvPr id="5" name="Diagram 4"/>
          <p:cNvGraphicFramePr/>
          <p:nvPr/>
        </p:nvGraphicFramePr>
        <p:xfrm>
          <a:off x="3352800" y="5029200"/>
          <a:ext cx="2971800" cy="116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p:cNvSpPr/>
          <p:nvPr/>
        </p:nvSpPr>
        <p:spPr>
          <a:xfrm>
            <a:off x="8307567" y="0"/>
            <a:ext cx="836433" cy="836433"/>
          </a:xfrm>
          <a:prstGeom prst="ellipse">
            <a:avLst/>
          </a:prstGeom>
          <a:blipFill rotWithShape="0">
            <a:blip r:embed="rId8"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Slide Number Placeholder 6"/>
          <p:cNvSpPr>
            <a:spLocks noGrp="1"/>
          </p:cNvSpPr>
          <p:nvPr>
            <p:ph type="sldNum" sz="quarter" idx="10"/>
          </p:nvPr>
        </p:nvSpPr>
        <p:spPr/>
        <p:txBody>
          <a:bodyPr/>
          <a:lstStyle/>
          <a:p>
            <a:pPr>
              <a:defRPr/>
            </a:pPr>
            <a:fld id="{F4E4A59D-9FB0-40BC-AD89-0C43EA4141EA}"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29200" y="990600"/>
            <a:ext cx="3810000" cy="1477328"/>
          </a:xfrm>
          <a:prstGeom prst="rect">
            <a:avLst/>
          </a:prstGeom>
          <a:noFill/>
        </p:spPr>
        <p:txBody>
          <a:bodyPr wrap="square" rtlCol="0">
            <a:spAutoFit/>
          </a:bodyPr>
          <a:lstStyle/>
          <a:p>
            <a:pPr>
              <a:buFont typeface="Arial" pitchFamily="34" charset="0"/>
              <a:buChar char="•"/>
            </a:pPr>
            <a:r>
              <a:rPr lang="en-US" dirty="0" smtClean="0"/>
              <a:t> The RDC Discrepancy form is located on the Job Aid page and should be used for shipment discrepancies such as overages &amp; shortages.</a:t>
            </a:r>
            <a:endParaRPr lang="en-US" dirty="0"/>
          </a:p>
        </p:txBody>
      </p:sp>
      <p:sp>
        <p:nvSpPr>
          <p:cNvPr id="2" name="Title 1"/>
          <p:cNvSpPr>
            <a:spLocks noGrp="1"/>
          </p:cNvSpPr>
          <p:nvPr>
            <p:ph type="title"/>
          </p:nvPr>
        </p:nvSpPr>
        <p:spPr/>
        <p:txBody>
          <a:bodyPr/>
          <a:lstStyle/>
          <a:p>
            <a:r>
              <a:rPr lang="en-US" dirty="0" smtClean="0"/>
              <a:t>RDC Discrepancy form</a:t>
            </a:r>
            <a:endParaRPr lang="en-US" dirty="0"/>
          </a:p>
        </p:txBody>
      </p:sp>
      <p:sp>
        <p:nvSpPr>
          <p:cNvPr id="4" name="Slide Number Placeholder 3"/>
          <p:cNvSpPr>
            <a:spLocks noGrp="1"/>
          </p:cNvSpPr>
          <p:nvPr>
            <p:ph type="sldNum" sz="quarter" idx="10"/>
          </p:nvPr>
        </p:nvSpPr>
        <p:spPr/>
        <p:txBody>
          <a:bodyPr/>
          <a:lstStyle/>
          <a:p>
            <a:fld id="{4DC6DE07-E3BC-4DCD-B325-9339C12179C1}" type="slidenum">
              <a:rPr lang="en-US" smtClean="0"/>
              <a:pPr/>
              <a:t>13</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990600"/>
            <a:ext cx="4267200" cy="547158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85800" y="1066800"/>
            <a:ext cx="533400" cy="369332"/>
          </a:xfrm>
          <a:prstGeom prst="rect">
            <a:avLst/>
          </a:prstGeom>
          <a:solidFill>
            <a:schemeClr val="bg1"/>
          </a:solidFill>
        </p:spPr>
        <p:txBody>
          <a:bodyPr wrap="square" rtlCol="0">
            <a:spAutoFit/>
          </a:bodyPr>
          <a:lstStyle/>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4953000" y="3810000"/>
            <a:ext cx="4114800" cy="2344913"/>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bwMode="auto">
          <a:xfrm rot="5400000">
            <a:off x="8267700" y="4762500"/>
            <a:ext cx="228600" cy="152400"/>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6858000" cy="762000"/>
          </a:xfrm>
        </p:spPr>
        <p:txBody>
          <a:bodyPr/>
          <a:lstStyle/>
          <a:p>
            <a:r>
              <a:rPr lang="en-US" sz="2400" dirty="0" smtClean="0"/>
              <a:t>Request for Additional Equipment </a:t>
            </a:r>
            <a:endParaRPr lang="en-US" sz="2400" dirty="0"/>
          </a:p>
        </p:txBody>
      </p:sp>
      <p:sp>
        <p:nvSpPr>
          <p:cNvPr id="3" name="Content Placeholder 2"/>
          <p:cNvSpPr>
            <a:spLocks noGrp="1"/>
          </p:cNvSpPr>
          <p:nvPr>
            <p:ph idx="1"/>
          </p:nvPr>
        </p:nvSpPr>
        <p:spPr>
          <a:xfrm>
            <a:off x="533400" y="1219200"/>
            <a:ext cx="8229600" cy="4525963"/>
          </a:xfrm>
        </p:spPr>
        <p:style>
          <a:lnRef idx="2">
            <a:schemeClr val="accent4"/>
          </a:lnRef>
          <a:fillRef idx="1">
            <a:schemeClr val="lt1"/>
          </a:fillRef>
          <a:effectRef idx="0">
            <a:schemeClr val="accent4"/>
          </a:effectRef>
          <a:fontRef idx="minor">
            <a:schemeClr val="dk1"/>
          </a:fontRef>
        </p:style>
        <p:txBody>
          <a:bodyPr/>
          <a:lstStyle/>
          <a:p>
            <a:r>
              <a:rPr lang="en-US" dirty="0" smtClean="0"/>
              <a:t>Tech in the field</a:t>
            </a:r>
          </a:p>
          <a:p>
            <a:pPr lvl="1"/>
            <a:r>
              <a:rPr lang="en-US" sz="1800" dirty="0" smtClean="0"/>
              <a:t>Tech will contact Manager/Coordinator to request the parts who in turn will work with the Material Handler in locating the needed part</a:t>
            </a:r>
          </a:p>
          <a:p>
            <a:pPr lvl="1"/>
            <a:r>
              <a:rPr lang="en-US" sz="1800" dirty="0" smtClean="0"/>
              <a:t>If part is available in warehouse, Team Manager/Coordinator will complete Parts Request Form and Material Handler will transfer part to truck.  It is the responsibility of the Team Manager/Coordinator to coordinate with the technician for part delivery</a:t>
            </a:r>
          </a:p>
          <a:p>
            <a:pPr lvl="1">
              <a:buNone/>
            </a:pPr>
            <a:endParaRPr lang="en-US" sz="1800" dirty="0" smtClean="0"/>
          </a:p>
          <a:p>
            <a:r>
              <a:rPr lang="en-US" dirty="0" smtClean="0"/>
              <a:t>If the warehouse does not stock it in the respective </a:t>
            </a:r>
            <a:r>
              <a:rPr lang="en-US" dirty="0" err="1" smtClean="0"/>
              <a:t>Resi</a:t>
            </a:r>
            <a:r>
              <a:rPr lang="en-US" dirty="0" smtClean="0"/>
              <a:t> Mains the branch will order it using the existing Parts Pending process</a:t>
            </a:r>
          </a:p>
          <a:p>
            <a:pPr lvl="1"/>
            <a:r>
              <a:rPr lang="en-US" sz="1800" dirty="0" smtClean="0"/>
              <a:t>Oracle requisition denoting Parts Pending in the order, for overnight delivery either to the branch or the customer site directly</a:t>
            </a:r>
          </a:p>
          <a:p>
            <a:endParaRPr lang="en-US" sz="1800" dirty="0"/>
          </a:p>
        </p:txBody>
      </p:sp>
      <p:sp>
        <p:nvSpPr>
          <p:cNvPr id="4" name="Oval 3"/>
          <p:cNvSpPr/>
          <p:nvPr/>
        </p:nvSpPr>
        <p:spPr>
          <a:xfrm>
            <a:off x="8307567" y="0"/>
            <a:ext cx="836433" cy="836433"/>
          </a:xfrm>
          <a:prstGeom prst="ellipse">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Slide Number Placeholder 4"/>
          <p:cNvSpPr>
            <a:spLocks noGrp="1"/>
          </p:cNvSpPr>
          <p:nvPr>
            <p:ph type="sldNum" sz="quarter" idx="10"/>
          </p:nvPr>
        </p:nvSpPr>
        <p:spPr/>
        <p:txBody>
          <a:bodyPr/>
          <a:lstStyle/>
          <a:p>
            <a:pPr>
              <a:defRPr/>
            </a:pPr>
            <a:fld id="{F4E4A59D-9FB0-40BC-AD89-0C43EA4141EA}"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2209800" y="177800"/>
            <a:ext cx="6781800" cy="508000"/>
          </a:xfrm>
        </p:spPr>
        <p:txBody>
          <a:bodyPr/>
          <a:lstStyle/>
          <a:p>
            <a:pPr eaLnBrk="1" hangingPunct="1"/>
            <a:r>
              <a:rPr lang="en-US" dirty="0" smtClean="0"/>
              <a:t>Tech Pick Up Equipment Summary</a:t>
            </a:r>
          </a:p>
        </p:txBody>
      </p:sp>
      <p:sp>
        <p:nvSpPr>
          <p:cNvPr id="4100" name="Rectangle 11"/>
          <p:cNvSpPr>
            <a:spLocks noGrp="1" noChangeArrowheads="1"/>
          </p:cNvSpPr>
          <p:nvPr>
            <p:ph type="body" idx="1"/>
          </p:nvPr>
        </p:nvSpPr>
        <p:spPr>
          <a:xfrm>
            <a:off x="533400" y="1219200"/>
            <a:ext cx="7924800" cy="2819400"/>
          </a:xfrm>
        </p:spPr>
        <p:style>
          <a:lnRef idx="2">
            <a:schemeClr val="accent4"/>
          </a:lnRef>
          <a:fillRef idx="1">
            <a:schemeClr val="lt1"/>
          </a:fillRef>
          <a:effectRef idx="0">
            <a:schemeClr val="accent4"/>
          </a:effectRef>
          <a:fontRef idx="minor">
            <a:schemeClr val="dk1"/>
          </a:fontRef>
        </p:style>
        <p:txBody>
          <a:bodyPr/>
          <a:lstStyle/>
          <a:p>
            <a:pPr eaLnBrk="1" hangingPunct="1"/>
            <a:r>
              <a:rPr lang="en-US" dirty="0" smtClean="0"/>
              <a:t>Every Tech will be assigned a replenishment date by the branch and this will be their go forward replenishment day</a:t>
            </a:r>
          </a:p>
          <a:p>
            <a:pPr eaLnBrk="1" hangingPunct="1"/>
            <a:r>
              <a:rPr lang="en-US" dirty="0" smtClean="0"/>
              <a:t>The tech will come into the SSO on the assigned date and will match the Pick Slip against the shipment contents</a:t>
            </a:r>
          </a:p>
          <a:p>
            <a:pPr eaLnBrk="1" hangingPunct="1"/>
            <a:r>
              <a:rPr lang="en-US" dirty="0" smtClean="0"/>
              <a:t>Once the Pick Slip has been matched, the tech will sign the slip and turn the slip into the Material Handler</a:t>
            </a:r>
          </a:p>
          <a:p>
            <a:pPr eaLnBrk="1" hangingPunct="1"/>
            <a:r>
              <a:rPr lang="en-US" dirty="0" smtClean="0"/>
              <a:t>Any discrepancies will be immediately reported to the material handler with documentation</a:t>
            </a:r>
          </a:p>
        </p:txBody>
      </p:sp>
      <p:sp>
        <p:nvSpPr>
          <p:cNvPr id="4101" name="Text Box 15"/>
          <p:cNvSpPr txBox="1">
            <a:spLocks noChangeArrowheads="1"/>
          </p:cNvSpPr>
          <p:nvPr/>
        </p:nvSpPr>
        <p:spPr bwMode="auto">
          <a:xfrm>
            <a:off x="669925" y="6107113"/>
            <a:ext cx="184150" cy="304800"/>
          </a:xfrm>
          <a:prstGeom prst="rect">
            <a:avLst/>
          </a:prstGeom>
          <a:noFill/>
          <a:ln w="9525" algn="ctr">
            <a:noFill/>
            <a:miter lim="800000"/>
            <a:headEnd/>
            <a:tailEnd/>
          </a:ln>
        </p:spPr>
        <p:txBody>
          <a:bodyPr wrap="none">
            <a:spAutoFit/>
          </a:bodyPr>
          <a:lstStyle/>
          <a:p>
            <a:endParaRPr lang="en-US" dirty="0"/>
          </a:p>
        </p:txBody>
      </p:sp>
      <p:pic>
        <p:nvPicPr>
          <p:cNvPr id="3076" name="Picture 4" descr="C:\Documents and Settings\dvarney\Local Settings\Temporary Internet Files\Content.IE5\21ONQF87\MC900434791[1].png"/>
          <p:cNvPicPr>
            <a:picLocks noChangeAspect="1" noChangeArrowheads="1"/>
          </p:cNvPicPr>
          <p:nvPr/>
        </p:nvPicPr>
        <p:blipFill>
          <a:blip r:embed="rId3" cstate="print"/>
          <a:srcRect/>
          <a:stretch>
            <a:fillRect/>
          </a:stretch>
        </p:blipFill>
        <p:spPr bwMode="auto">
          <a:xfrm>
            <a:off x="6934200" y="4115028"/>
            <a:ext cx="1828572" cy="1828572"/>
          </a:xfrm>
          <a:prstGeom prst="rect">
            <a:avLst/>
          </a:prstGeom>
          <a:noFill/>
        </p:spPr>
      </p:pic>
      <p:sp>
        <p:nvSpPr>
          <p:cNvPr id="7" name="TextBox 6"/>
          <p:cNvSpPr txBox="1"/>
          <p:nvPr/>
        </p:nvSpPr>
        <p:spPr>
          <a:xfrm>
            <a:off x="685800" y="4191000"/>
            <a:ext cx="579120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Monthly inventories of each truck with an accuracy of 98% or better will be required. Trucks not meeting the 98% minimum will be required will perform counts as frequently as required to maintain minimum accuracy levels</a:t>
            </a:r>
            <a:endParaRPr lang="en-US" dirty="0"/>
          </a:p>
        </p:txBody>
      </p:sp>
      <p:sp>
        <p:nvSpPr>
          <p:cNvPr id="9" name="Slide Number Placeholder 8"/>
          <p:cNvSpPr>
            <a:spLocks noGrp="1"/>
          </p:cNvSpPr>
          <p:nvPr>
            <p:ph type="sldNum" sz="quarter" idx="10"/>
          </p:nvPr>
        </p:nvSpPr>
        <p:spPr/>
        <p:txBody>
          <a:bodyPr/>
          <a:lstStyle/>
          <a:p>
            <a:pPr>
              <a:defRPr/>
            </a:pPr>
            <a:fld id="{F4E4A59D-9FB0-40BC-AD89-0C43EA4141EA}"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RDC Planning Team</a:t>
            </a:r>
            <a:endParaRPr lang="en-US" dirty="0"/>
          </a:p>
        </p:txBody>
      </p:sp>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lstStyle/>
          <a:p>
            <a:pPr algn="ctr">
              <a:buNone/>
            </a:pPr>
            <a:r>
              <a:rPr lang="en-US" b="1" u="sng" dirty="0" smtClean="0"/>
              <a:t>Service Planning Support</a:t>
            </a:r>
          </a:p>
          <a:p>
            <a:endParaRPr lang="en-US" dirty="0" smtClean="0"/>
          </a:p>
          <a:p>
            <a:r>
              <a:rPr lang="en-US" dirty="0" smtClean="0"/>
              <a:t>There is Service Planning inbox available to address branch inquiries regarding topics such as:</a:t>
            </a:r>
          </a:p>
          <a:p>
            <a:pPr lvl="1"/>
            <a:r>
              <a:rPr lang="en-US" sz="1800" dirty="0" smtClean="0"/>
              <a:t>Min-Max </a:t>
            </a:r>
            <a:r>
              <a:rPr lang="en-US" sz="1800" dirty="0" smtClean="0"/>
              <a:t>levels </a:t>
            </a:r>
          </a:p>
          <a:p>
            <a:pPr lvl="2"/>
            <a:r>
              <a:rPr lang="en-US" sz="1400" dirty="0" smtClean="0"/>
              <a:t>To be provided to team managers as part of this kick off. They will be subsequently posted on a SharePoint site.</a:t>
            </a:r>
            <a:endParaRPr lang="en-US" sz="1400" dirty="0" smtClean="0"/>
          </a:p>
          <a:p>
            <a:pPr lvl="1"/>
            <a:r>
              <a:rPr lang="en-US" sz="1800" dirty="0" smtClean="0"/>
              <a:t>Auto-Receipt </a:t>
            </a:r>
            <a:r>
              <a:rPr lang="en-US" sz="1800" dirty="0" smtClean="0"/>
              <a:t>issues</a:t>
            </a:r>
          </a:p>
          <a:p>
            <a:pPr lvl="2"/>
            <a:r>
              <a:rPr lang="en-US" sz="1400" dirty="0" smtClean="0"/>
              <a:t>Branch ordering and receipt schedules will also be available on the Job Aid page.</a:t>
            </a:r>
            <a:endParaRPr lang="en-US" sz="1400" dirty="0" smtClean="0"/>
          </a:p>
          <a:p>
            <a:pPr lvl="1"/>
            <a:r>
              <a:rPr lang="en-US" sz="1800" dirty="0" smtClean="0"/>
              <a:t>Shipment related issues</a:t>
            </a:r>
          </a:p>
          <a:p>
            <a:endParaRPr lang="en-US" dirty="0" smtClean="0"/>
          </a:p>
          <a:p>
            <a:r>
              <a:rPr lang="en-US" dirty="0" smtClean="0"/>
              <a:t>E-mail:</a:t>
            </a:r>
          </a:p>
          <a:p>
            <a:pPr lvl="1"/>
            <a:r>
              <a:rPr lang="en-US" sz="2000" dirty="0" smtClean="0">
                <a:hlinkClick r:id="rId2"/>
              </a:rPr>
              <a:t>RDC_Plan_RSB_SVC@ADT.com</a:t>
            </a:r>
            <a:r>
              <a:rPr lang="en-US" sz="2000" dirty="0" smtClean="0"/>
              <a:t> </a:t>
            </a:r>
            <a:endParaRPr lang="en-US" sz="2000" dirty="0"/>
          </a:p>
        </p:txBody>
      </p:sp>
      <p:sp>
        <p:nvSpPr>
          <p:cNvPr id="4" name="Slide Number Placeholder 3"/>
          <p:cNvSpPr>
            <a:spLocks noGrp="1"/>
          </p:cNvSpPr>
          <p:nvPr>
            <p:ph type="sldNum" sz="quarter" idx="10"/>
          </p:nvPr>
        </p:nvSpPr>
        <p:spPr/>
        <p:txBody>
          <a:bodyPr/>
          <a:lstStyle/>
          <a:p>
            <a:fld id="{4DC6DE07-E3BC-4DCD-B325-9339C12179C1}"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Summary</a:t>
            </a:r>
            <a:endParaRPr lang="en-US" dirty="0"/>
          </a:p>
        </p:txBody>
      </p:sp>
      <p:sp>
        <p:nvSpPr>
          <p:cNvPr id="4" name="Content Placeholder 3"/>
          <p:cNvSpPr>
            <a:spLocks noGrp="1"/>
          </p:cNvSpPr>
          <p:nvPr>
            <p:ph idx="1"/>
          </p:nvPr>
        </p:nvSpPr>
        <p:spPr>
          <a:xfrm>
            <a:off x="457200" y="1066800"/>
            <a:ext cx="8229600" cy="5105400"/>
          </a:xfrm>
        </p:spPr>
        <p:style>
          <a:lnRef idx="2">
            <a:schemeClr val="accent4"/>
          </a:lnRef>
          <a:fillRef idx="1">
            <a:schemeClr val="lt1"/>
          </a:fillRef>
          <a:effectRef idx="0">
            <a:schemeClr val="accent4"/>
          </a:effectRef>
          <a:fontRef idx="minor">
            <a:schemeClr val="dk1"/>
          </a:fontRef>
        </p:style>
        <p:txBody>
          <a:bodyPr/>
          <a:lstStyle/>
          <a:p>
            <a:r>
              <a:rPr lang="en-US" sz="1800" dirty="0" smtClean="0"/>
              <a:t>Branches will no longer be responsible for ordering replenishment inventory for Service Technicians </a:t>
            </a:r>
            <a:endParaRPr lang="en-US" sz="1800" dirty="0" smtClean="0"/>
          </a:p>
          <a:p>
            <a:pPr lvl="1"/>
            <a:r>
              <a:rPr lang="en-US" sz="1800" i="1" dirty="0" smtClean="0"/>
              <a:t>E</a:t>
            </a:r>
            <a:r>
              <a:rPr lang="en-US" sz="1800" i="1" dirty="0" smtClean="0"/>
              <a:t>xceptions: </a:t>
            </a:r>
          </a:p>
          <a:p>
            <a:pPr lvl="2"/>
            <a:r>
              <a:rPr lang="en-US" sz="1400" i="1" dirty="0" smtClean="0"/>
              <a:t>critical </a:t>
            </a:r>
            <a:r>
              <a:rPr lang="en-US" sz="1400" i="1" dirty="0" smtClean="0"/>
              <a:t>items such as Parts </a:t>
            </a:r>
            <a:r>
              <a:rPr lang="en-US" sz="1400" i="1" dirty="0" smtClean="0"/>
              <a:t>Pending</a:t>
            </a:r>
          </a:p>
          <a:p>
            <a:pPr lvl="2"/>
            <a:r>
              <a:rPr lang="en-US" sz="1400" i="1" dirty="0" smtClean="0"/>
              <a:t>Job specific items for custom home/small business</a:t>
            </a:r>
            <a:endParaRPr lang="en-US" sz="2000" dirty="0" smtClean="0"/>
          </a:p>
          <a:p>
            <a:r>
              <a:rPr lang="en-US" sz="1800" dirty="0" smtClean="0"/>
              <a:t>Weekly replenishment will automatically be received onto the appropriate technicians truck via an Oracle automatic receipt process</a:t>
            </a:r>
          </a:p>
          <a:p>
            <a:r>
              <a:rPr lang="en-US" sz="1800" dirty="0" smtClean="0"/>
              <a:t>Material Handlers will no longer be required to transact replenishment inventory for RDC program parts (eg. Oracle receipt, Oracle issue)</a:t>
            </a:r>
          </a:p>
          <a:p>
            <a:r>
              <a:rPr lang="en-US" sz="1800" dirty="0" smtClean="0"/>
              <a:t>All Service technicians will receive a replenishment pack one time per week based on a regular schedule </a:t>
            </a:r>
          </a:p>
          <a:p>
            <a:r>
              <a:rPr lang="en-US" sz="1800" dirty="0" smtClean="0"/>
              <a:t>Branches will be required to order and manage all other </a:t>
            </a:r>
            <a:r>
              <a:rPr lang="en-US" sz="1800" dirty="0" smtClean="0"/>
              <a:t>inventory &amp; exceptions to the process </a:t>
            </a:r>
          </a:p>
          <a:p>
            <a:pPr lvl="2"/>
            <a:r>
              <a:rPr lang="en-US" sz="1400" i="1" dirty="0" smtClean="0"/>
              <a:t>critical items such as Parts Pending</a:t>
            </a:r>
          </a:p>
          <a:p>
            <a:pPr lvl="2"/>
            <a:r>
              <a:rPr lang="en-US" sz="1400" i="1" dirty="0" smtClean="0"/>
              <a:t>Job specific items for custom home/small </a:t>
            </a:r>
            <a:r>
              <a:rPr lang="en-US" sz="1400" i="1" dirty="0" smtClean="0"/>
              <a:t>business</a:t>
            </a:r>
            <a:endParaRPr lang="en-US" sz="1800" dirty="0" smtClean="0"/>
          </a:p>
          <a:p>
            <a:r>
              <a:rPr lang="en-US" sz="1800" dirty="0" smtClean="0"/>
              <a:t>If </a:t>
            </a:r>
            <a:r>
              <a:rPr lang="en-US" sz="1800" dirty="0" smtClean="0"/>
              <a:t>a  Service tech needs a part not on the truck, they will return to the branch and have the warehouse provide it</a:t>
            </a:r>
          </a:p>
          <a:p>
            <a:endParaRPr lang="en-US" sz="1600" dirty="0"/>
          </a:p>
        </p:txBody>
      </p:sp>
      <p:sp>
        <p:nvSpPr>
          <p:cNvPr id="2" name="Slide Number Placeholder 1"/>
          <p:cNvSpPr>
            <a:spLocks noGrp="1"/>
          </p:cNvSpPr>
          <p:nvPr>
            <p:ph type="sldNum" sz="quarter" idx="10"/>
          </p:nvPr>
        </p:nvSpPr>
        <p:spPr/>
        <p:txBody>
          <a:bodyPr/>
          <a:lstStyle/>
          <a:p>
            <a:pPr>
              <a:defRPr/>
            </a:pPr>
            <a:fld id="{6109AF42-BFD0-494F-A053-CE9A2AA36828}"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r>
              <a:rPr lang="en-US" dirty="0" smtClean="0"/>
              <a:t>What to expect at the SSO</a:t>
            </a:r>
            <a:endParaRPr lang="en-US" dirty="0"/>
          </a:p>
        </p:txBody>
      </p:sp>
      <p:sp>
        <p:nvSpPr>
          <p:cNvPr id="6" name="Content Placeholder 5"/>
          <p:cNvSpPr>
            <a:spLocks noGrp="1"/>
          </p:cNvSpPr>
          <p:nvPr>
            <p:ph idx="1"/>
          </p:nvPr>
        </p:nvSpPr>
        <p:spPr>
          <a:xfrm>
            <a:off x="457200" y="1295401"/>
            <a:ext cx="8153400" cy="1752600"/>
          </a:xfrm>
        </p:spPr>
        <p:txBody>
          <a:bodyPr/>
          <a:lstStyle/>
          <a:p>
            <a:r>
              <a:rPr lang="en-US" dirty="0" smtClean="0"/>
              <a:t>Shipments will be arriving at the branch via FedEx Freight</a:t>
            </a:r>
          </a:p>
          <a:p>
            <a:r>
              <a:rPr lang="en-US" dirty="0" smtClean="0"/>
              <a:t>Shipment will be grouped on a pallet</a:t>
            </a:r>
          </a:p>
          <a:p>
            <a:r>
              <a:rPr lang="en-US" dirty="0" smtClean="0"/>
              <a:t>Each shipment will come with a Bill of Lading</a:t>
            </a:r>
          </a:p>
          <a:p>
            <a:r>
              <a:rPr lang="en-US" dirty="0" smtClean="0"/>
              <a:t>BOL will include a MASTER list of packing slips</a:t>
            </a:r>
          </a:p>
          <a:p>
            <a:endParaRPr lang="en-US" dirty="0"/>
          </a:p>
        </p:txBody>
      </p:sp>
      <p:pic>
        <p:nvPicPr>
          <p:cNvPr id="4" name="Picture 3" descr="FEdEx LTL.jpg"/>
          <p:cNvPicPr>
            <a:picLocks noChangeAspect="1"/>
          </p:cNvPicPr>
          <p:nvPr/>
        </p:nvPicPr>
        <p:blipFill>
          <a:blip r:embed="rId3" cstate="print"/>
          <a:stretch>
            <a:fillRect/>
          </a:stretch>
        </p:blipFill>
        <p:spPr>
          <a:xfrm>
            <a:off x="4572000" y="3124200"/>
            <a:ext cx="4038600" cy="2692400"/>
          </a:xfrm>
          <a:prstGeom prst="rect">
            <a:avLst/>
          </a:prstGeom>
        </p:spPr>
      </p:pic>
      <p:sp>
        <p:nvSpPr>
          <p:cNvPr id="7" name="Oval 6"/>
          <p:cNvSpPr/>
          <p:nvPr/>
        </p:nvSpPr>
        <p:spPr>
          <a:xfrm>
            <a:off x="8077200" y="0"/>
            <a:ext cx="836433" cy="836433"/>
          </a:xfrm>
          <a:prstGeom prst="ellipse">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Slide Number Placeholder 7"/>
          <p:cNvSpPr>
            <a:spLocks noGrp="1"/>
          </p:cNvSpPr>
          <p:nvPr>
            <p:ph type="sldNum" sz="quarter" idx="10"/>
          </p:nvPr>
        </p:nvSpPr>
        <p:spPr/>
        <p:txBody>
          <a:bodyPr/>
          <a:lstStyle/>
          <a:p>
            <a:pPr>
              <a:defRPr/>
            </a:pPr>
            <a:fld id="{F4E4A59D-9FB0-40BC-AD89-0C43EA4141EA}" type="slidenum">
              <a:rPr lang="en-US" smtClean="0"/>
              <a:pPr>
                <a:defRPr/>
              </a:pPr>
              <a:t>3</a:t>
            </a:fld>
            <a:endParaRPr lang="en-US"/>
          </a:p>
        </p:txBody>
      </p:sp>
      <p:sp>
        <p:nvSpPr>
          <p:cNvPr id="9" name="Rounded Rectangle 8"/>
          <p:cNvSpPr/>
          <p:nvPr/>
        </p:nvSpPr>
        <p:spPr bwMode="auto">
          <a:xfrm>
            <a:off x="6400800" y="1981200"/>
            <a:ext cx="2057400" cy="685800"/>
          </a:xfrm>
          <a:prstGeom prst="roundRect">
            <a:avLst/>
          </a:prstGeom>
          <a:solidFill>
            <a:srgbClr val="FFC000"/>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Brown envelope</a:t>
            </a:r>
            <a:r>
              <a:rPr kumimoji="0" lang="en-US" sz="1100" b="1" i="0" u="none" strike="noStrike" cap="none" normalizeH="0" dirty="0" smtClean="0">
                <a:ln>
                  <a:noFill/>
                </a:ln>
                <a:solidFill>
                  <a:schemeClr val="tx1"/>
                </a:solidFill>
                <a:effectLst/>
                <a:latin typeface="Arial" charset="0"/>
              </a:rPr>
              <a:t> glued to top of pallet underneath shrink-wrap</a:t>
            </a:r>
            <a:endParaRPr kumimoji="0" lang="en-US" sz="1100" b="1" i="0" u="none" strike="noStrike" cap="none" normalizeH="0" baseline="0" dirty="0" smtClean="0">
              <a:ln>
                <a:noFill/>
              </a:ln>
              <a:solidFill>
                <a:schemeClr val="tx1"/>
              </a:solidFill>
              <a:effectLst/>
              <a:latin typeface="Arial" charset="0"/>
            </a:endParaRPr>
          </a:p>
        </p:txBody>
      </p:sp>
      <p:pic>
        <p:nvPicPr>
          <p:cNvPr id="1027" name="Picture 3"/>
          <p:cNvPicPr>
            <a:picLocks noChangeAspect="1" noChangeArrowheads="1"/>
          </p:cNvPicPr>
          <p:nvPr/>
        </p:nvPicPr>
        <p:blipFill>
          <a:blip r:embed="rId5" cstate="print"/>
          <a:srcRect/>
          <a:stretch>
            <a:fillRect/>
          </a:stretch>
        </p:blipFill>
        <p:spPr bwMode="auto">
          <a:xfrm>
            <a:off x="762000" y="2895600"/>
            <a:ext cx="3124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Lading</a:t>
            </a:r>
            <a:endParaRPr lang="en-US" dirty="0"/>
          </a:p>
        </p:txBody>
      </p:sp>
      <p:sp>
        <p:nvSpPr>
          <p:cNvPr id="5" name="TextBox 4"/>
          <p:cNvSpPr txBox="1"/>
          <p:nvPr/>
        </p:nvSpPr>
        <p:spPr>
          <a:xfrm>
            <a:off x="4876800" y="1295400"/>
            <a:ext cx="3962400" cy="1938992"/>
          </a:xfrm>
          <a:prstGeom prst="rect">
            <a:avLst/>
          </a:prstGeom>
          <a:noFill/>
        </p:spPr>
        <p:txBody>
          <a:bodyPr wrap="square" rtlCol="0">
            <a:spAutoFit/>
          </a:bodyPr>
          <a:lstStyle/>
          <a:p>
            <a:r>
              <a:rPr lang="en-US" sz="2400" dirty="0" smtClean="0"/>
              <a:t>Every Shipment will come with a Bill of Lading that shows the number of boxes, pallets and installer names</a:t>
            </a:r>
            <a:endParaRPr lang="en-US" sz="2400" dirty="0"/>
          </a:p>
        </p:txBody>
      </p:sp>
      <p:sp>
        <p:nvSpPr>
          <p:cNvPr id="15" name="Oval 14"/>
          <p:cNvSpPr/>
          <p:nvPr/>
        </p:nvSpPr>
        <p:spPr>
          <a:xfrm>
            <a:off x="8307567" y="0"/>
            <a:ext cx="836433" cy="836433"/>
          </a:xfrm>
          <a:prstGeom prst="ellipse">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Slide Number Placeholder 9"/>
          <p:cNvSpPr>
            <a:spLocks noGrp="1"/>
          </p:cNvSpPr>
          <p:nvPr>
            <p:ph type="sldNum" sz="quarter" idx="10"/>
          </p:nvPr>
        </p:nvSpPr>
        <p:spPr/>
        <p:txBody>
          <a:bodyPr/>
          <a:lstStyle/>
          <a:p>
            <a:pPr>
              <a:defRPr/>
            </a:pPr>
            <a:fld id="{F4E4A59D-9FB0-40BC-AD89-0C43EA4141EA}" type="slidenum">
              <a:rPr lang="en-US" smtClean="0"/>
              <a:pPr>
                <a:defRPr/>
              </a:pPr>
              <a:t>4</a:t>
            </a:fld>
            <a:endParaRPr lang="en-US"/>
          </a:p>
        </p:txBody>
      </p:sp>
      <p:pic>
        <p:nvPicPr>
          <p:cNvPr id="21506" name="Picture 2" descr="image004"/>
          <p:cNvPicPr>
            <a:picLocks noChangeAspect="1" noChangeArrowheads="1"/>
          </p:cNvPicPr>
          <p:nvPr/>
        </p:nvPicPr>
        <p:blipFill>
          <a:blip r:embed="rId4" cstate="print"/>
          <a:srcRect/>
          <a:stretch>
            <a:fillRect/>
          </a:stretch>
        </p:blipFill>
        <p:spPr bwMode="auto">
          <a:xfrm>
            <a:off x="228600" y="990600"/>
            <a:ext cx="4572000" cy="5029200"/>
          </a:xfrm>
          <a:prstGeom prst="rect">
            <a:avLst/>
          </a:prstGeom>
          <a:noFill/>
          <a:ln w="9525">
            <a:noFill/>
            <a:miter lim="800000"/>
            <a:headEnd/>
            <a:tailEnd/>
          </a:ln>
        </p:spPr>
      </p:pic>
      <p:cxnSp>
        <p:nvCxnSpPr>
          <p:cNvPr id="14" name="Straight Arrow Connector 13"/>
          <p:cNvCxnSpPr/>
          <p:nvPr/>
        </p:nvCxnSpPr>
        <p:spPr bwMode="auto">
          <a:xfrm rot="10800000" flipV="1">
            <a:off x="1219200" y="2743200"/>
            <a:ext cx="3733800" cy="2819400"/>
          </a:xfrm>
          <a:prstGeom prst="straightConnector1">
            <a:avLst/>
          </a:prstGeom>
          <a:ln>
            <a:solidFill>
              <a:srgbClr val="FF0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bwMode="auto">
          <a:xfrm rot="10800000" flipV="1">
            <a:off x="4191000" y="3124200"/>
            <a:ext cx="1905000" cy="1219200"/>
          </a:xfrm>
          <a:prstGeom prst="straightConnector1">
            <a:avLst/>
          </a:prstGeom>
          <a:ln>
            <a:solidFill>
              <a:srgbClr val="FF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4876800" y="4648200"/>
            <a:ext cx="411480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smtClean="0"/>
              <a:t>Warehouse team will verify with FedEx</a:t>
            </a:r>
          </a:p>
          <a:p>
            <a:pPr algn="ctr"/>
            <a:r>
              <a:rPr lang="en-US" dirty="0" smtClean="0"/>
              <a:t>and refer back to the bill of lading if </a:t>
            </a:r>
          </a:p>
          <a:p>
            <a:pPr algn="ctr"/>
            <a:r>
              <a:rPr lang="en-US" dirty="0" smtClean="0"/>
              <a:t>there are issues with individual boxes</a:t>
            </a:r>
          </a:p>
          <a:p>
            <a:pPr algn="ctr"/>
            <a:r>
              <a:rPr lang="en-US" dirty="0" smtClean="0"/>
              <a:t>on pallets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1981200" y="177800"/>
            <a:ext cx="6781800" cy="508000"/>
          </a:xfrm>
        </p:spPr>
        <p:txBody>
          <a:bodyPr/>
          <a:lstStyle/>
          <a:p>
            <a:pPr eaLnBrk="1" hangingPunct="1"/>
            <a:r>
              <a:rPr lang="en-US" dirty="0" smtClean="0"/>
              <a:t>Receipt of Shipment into SSO</a:t>
            </a:r>
          </a:p>
        </p:txBody>
      </p:sp>
      <p:sp>
        <p:nvSpPr>
          <p:cNvPr id="4101" name="Text Box 15"/>
          <p:cNvSpPr txBox="1">
            <a:spLocks noChangeArrowheads="1"/>
          </p:cNvSpPr>
          <p:nvPr/>
        </p:nvSpPr>
        <p:spPr bwMode="auto">
          <a:xfrm>
            <a:off x="669925" y="6107113"/>
            <a:ext cx="184150" cy="304800"/>
          </a:xfrm>
          <a:prstGeom prst="rect">
            <a:avLst/>
          </a:prstGeom>
          <a:noFill/>
          <a:ln w="9525" algn="ctr">
            <a:noFill/>
            <a:miter lim="800000"/>
            <a:headEnd/>
            <a:tailEnd/>
          </a:ln>
        </p:spPr>
        <p:txBody>
          <a:bodyPr wrap="none">
            <a:spAutoFit/>
          </a:bodyPr>
          <a:lstStyle/>
          <a:p>
            <a:endParaRPr lang="en-US" dirty="0"/>
          </a:p>
        </p:txBody>
      </p:sp>
      <p:sp>
        <p:nvSpPr>
          <p:cNvPr id="12" name="Rectangle 11"/>
          <p:cNvSpPr txBox="1">
            <a:spLocks noChangeArrowheads="1"/>
          </p:cNvSpPr>
          <p:nvPr/>
        </p:nvSpPr>
        <p:spPr>
          <a:xfrm>
            <a:off x="457200" y="1066800"/>
            <a:ext cx="7772400" cy="3429000"/>
          </a:xfrm>
          <a:prstGeom prst="rect">
            <a:avLst/>
          </a:prstGeom>
        </p:spPr>
        <p:style>
          <a:lnRef idx="2">
            <a:schemeClr val="accent4"/>
          </a:lnRef>
          <a:fillRef idx="1">
            <a:schemeClr val="lt1"/>
          </a:fillRef>
          <a:effectRef idx="0">
            <a:schemeClr val="accent4"/>
          </a:effectRef>
          <a:fontRef idx="minor">
            <a:schemeClr val="dk1"/>
          </a:fontRef>
        </p:style>
        <p:txBody>
          <a:bodyPr>
            <a:normAutofit/>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effectLst/>
                <a:uLnTx/>
                <a:uFillTx/>
                <a:latin typeface="+mn-lt"/>
                <a:ea typeface="+mn-ea"/>
                <a:cs typeface="+mn-cs"/>
              </a:rPr>
              <a:t>Material Handler</a:t>
            </a:r>
            <a:r>
              <a:rPr kumimoji="0" lang="en-US" sz="2000" b="0" i="0" u="none" strike="noStrike" kern="0" cap="none" spc="0" normalizeH="0" noProof="0" dirty="0" smtClean="0">
                <a:ln>
                  <a:noFill/>
                </a:ln>
                <a:effectLst/>
                <a:uLnTx/>
                <a:uFillTx/>
                <a:latin typeface="+mn-lt"/>
                <a:ea typeface="+mn-ea"/>
                <a:cs typeface="+mn-cs"/>
              </a:rPr>
              <a:t> will receive the shipment and </a:t>
            </a:r>
          </a:p>
          <a:p>
            <a:pPr marL="800100" lvl="1" indent="-342900">
              <a:spcBef>
                <a:spcPct val="20000"/>
              </a:spcBef>
              <a:buFont typeface="Wingdings" pitchFamily="2" charset="2"/>
              <a:buChar char="§"/>
            </a:pPr>
            <a:r>
              <a:rPr lang="en-US" sz="2000" b="0" kern="0" dirty="0" smtClean="0">
                <a:latin typeface="+mn-lt"/>
              </a:rPr>
              <a:t>Check for Damage</a:t>
            </a:r>
          </a:p>
          <a:p>
            <a:pPr marL="1257300" lvl="2" indent="-342900">
              <a:spcBef>
                <a:spcPct val="20000"/>
              </a:spcBef>
              <a:buFont typeface="Wingdings" pitchFamily="2" charset="2"/>
              <a:buChar char="§"/>
            </a:pPr>
            <a:r>
              <a:rPr lang="en-US" sz="2000" b="0" kern="0" dirty="0" smtClean="0">
                <a:latin typeface="+mn-lt"/>
              </a:rPr>
              <a:t>If damaged  notify the OSTM who will file a claim following the process currently in place</a:t>
            </a:r>
          </a:p>
          <a:p>
            <a:pPr marL="800100" lvl="1" indent="-342900">
              <a:spcBef>
                <a:spcPct val="20000"/>
              </a:spcBef>
              <a:buFont typeface="Wingdings" pitchFamily="2" charset="2"/>
              <a:buChar char="§"/>
            </a:pPr>
            <a:r>
              <a:rPr kumimoji="0" lang="en-US" sz="2000" b="0" i="0" u="none" strike="noStrike" kern="0" cap="none" spc="0" normalizeH="0" noProof="0" dirty="0" smtClean="0">
                <a:ln>
                  <a:noFill/>
                </a:ln>
                <a:effectLst/>
                <a:uLnTx/>
                <a:uFillTx/>
                <a:latin typeface="+mn-lt"/>
                <a:ea typeface="+mn-ea"/>
                <a:cs typeface="+mn-cs"/>
              </a:rPr>
              <a:t>Match carton count to Bill of Lading</a:t>
            </a:r>
          </a:p>
          <a:p>
            <a:pPr marL="1257300" lvl="2" indent="-342900">
              <a:spcBef>
                <a:spcPct val="20000"/>
              </a:spcBef>
              <a:buFont typeface="Wingdings" pitchFamily="2" charset="2"/>
              <a:buChar char="§"/>
            </a:pPr>
            <a:r>
              <a:rPr lang="en-US" sz="2000" b="0" kern="0" dirty="0" smtClean="0">
                <a:latin typeface="+mn-lt"/>
              </a:rPr>
              <a:t>If the shipment is under/over follow the steps for the defined process</a:t>
            </a:r>
            <a:endParaRPr kumimoji="0" lang="en-US" sz="2000" b="0" i="0" u="none" strike="noStrike" kern="0" cap="none" spc="0" normalizeH="0" noProof="0" dirty="0" smtClean="0">
              <a:ln>
                <a:noFill/>
              </a:ln>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lang="en-US" sz="2000" b="0" kern="0" dirty="0" smtClean="0">
                <a:latin typeface="+mn-lt"/>
              </a:rPr>
              <a:t>Stage the material in tech area for pick up and parts validation</a:t>
            </a:r>
            <a:endParaRPr kumimoji="0" lang="en-US" sz="2000" b="0" i="0" u="none" strike="noStrike" kern="0" cap="none" spc="0" normalizeH="0" noProof="0" dirty="0" smtClean="0">
              <a:ln>
                <a:noFill/>
              </a:ln>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sz="1800" b="0" i="0" u="none" strike="noStrike" kern="0" cap="none" spc="0" normalizeH="0" baseline="0" noProof="0" dirty="0" smtClean="0">
              <a:ln>
                <a:noFill/>
              </a:ln>
              <a:solidFill>
                <a:schemeClr val="accent2">
                  <a:lumMod val="75000"/>
                </a:schemeClr>
              </a:solidFill>
              <a:effectLst/>
              <a:uLnTx/>
              <a:uFillTx/>
              <a:latin typeface="+mn-lt"/>
            </a:endParaRPr>
          </a:p>
        </p:txBody>
      </p:sp>
      <p:sp>
        <p:nvSpPr>
          <p:cNvPr id="13" name="Snip Diagonal Corner Rectangle 12"/>
          <p:cNvSpPr/>
          <p:nvPr/>
        </p:nvSpPr>
        <p:spPr bwMode="auto">
          <a:xfrm>
            <a:off x="1295400" y="4953000"/>
            <a:ext cx="6172200" cy="1219200"/>
          </a:xfrm>
          <a:prstGeom prst="snip2DiagRect">
            <a:avLst>
              <a:gd name="adj1" fmla="val 0"/>
              <a:gd name="adj2" fmla="val 2975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rPr>
              <a:t>Delivery, </a:t>
            </a:r>
            <a:r>
              <a:rPr lang="en-US" sz="2000" dirty="0" smtClean="0"/>
              <a:t>check-in, pallet breakdown will take approx 20-30 minutes</a:t>
            </a:r>
            <a:endParaRPr kumimoji="0" lang="en-US" sz="2000" b="1" i="0" u="none" strike="noStrike" cap="none" normalizeH="0" baseline="0" dirty="0" smtClean="0">
              <a:ln>
                <a:noFill/>
              </a:ln>
              <a:solidFill>
                <a:schemeClr val="tx1"/>
              </a:solidFill>
              <a:effectLst/>
              <a:latin typeface="Arial" charset="0"/>
            </a:endParaRPr>
          </a:p>
        </p:txBody>
      </p:sp>
      <p:sp>
        <p:nvSpPr>
          <p:cNvPr id="6" name="Oval 5"/>
          <p:cNvSpPr/>
          <p:nvPr/>
        </p:nvSpPr>
        <p:spPr>
          <a:xfrm>
            <a:off x="8307567" y="0"/>
            <a:ext cx="836433" cy="836433"/>
          </a:xfrm>
          <a:prstGeom prst="ellipse">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Slide Number Placeholder 6"/>
          <p:cNvSpPr>
            <a:spLocks noGrp="1"/>
          </p:cNvSpPr>
          <p:nvPr>
            <p:ph type="sldNum" sz="quarter" idx="10"/>
          </p:nvPr>
        </p:nvSpPr>
        <p:spPr/>
        <p:txBody>
          <a:bodyPr/>
          <a:lstStyle/>
          <a:p>
            <a:pPr>
              <a:defRPr/>
            </a:pPr>
            <a:fld id="{F4E4A59D-9FB0-40BC-AD89-0C43EA4141EA}"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1981200" y="177800"/>
            <a:ext cx="6781800" cy="660400"/>
          </a:xfrm>
        </p:spPr>
        <p:txBody>
          <a:bodyPr/>
          <a:lstStyle/>
          <a:p>
            <a:pPr eaLnBrk="1" hangingPunct="1"/>
            <a:r>
              <a:rPr lang="en-US" dirty="0" smtClean="0"/>
              <a:t>Branch Receipt of Shipment </a:t>
            </a:r>
            <a:br>
              <a:rPr lang="en-US" dirty="0" smtClean="0"/>
            </a:br>
            <a:r>
              <a:rPr lang="en-US" dirty="0" smtClean="0"/>
              <a:t>Over/Under Shipment at Dock</a:t>
            </a:r>
          </a:p>
        </p:txBody>
      </p:sp>
      <p:sp>
        <p:nvSpPr>
          <p:cNvPr id="4101" name="Text Box 15"/>
          <p:cNvSpPr txBox="1">
            <a:spLocks noChangeArrowheads="1"/>
          </p:cNvSpPr>
          <p:nvPr/>
        </p:nvSpPr>
        <p:spPr bwMode="auto">
          <a:xfrm>
            <a:off x="669925" y="6107113"/>
            <a:ext cx="184150" cy="304800"/>
          </a:xfrm>
          <a:prstGeom prst="rect">
            <a:avLst/>
          </a:prstGeom>
          <a:noFill/>
          <a:ln w="9525" algn="ctr">
            <a:noFill/>
            <a:miter lim="800000"/>
            <a:headEnd/>
            <a:tailEnd/>
          </a:ln>
        </p:spPr>
        <p:txBody>
          <a:bodyPr wrap="none">
            <a:spAutoFit/>
          </a:bodyPr>
          <a:lstStyle/>
          <a:p>
            <a:endParaRPr lang="en-US" dirty="0"/>
          </a:p>
        </p:txBody>
      </p:sp>
      <p:sp>
        <p:nvSpPr>
          <p:cNvPr id="12" name="Rectangle 11"/>
          <p:cNvSpPr txBox="1">
            <a:spLocks noChangeArrowheads="1"/>
          </p:cNvSpPr>
          <p:nvPr/>
        </p:nvSpPr>
        <p:spPr>
          <a:xfrm>
            <a:off x="381000" y="1447800"/>
            <a:ext cx="8305800" cy="4191000"/>
          </a:xfrm>
          <a:prstGeom prst="rect">
            <a:avLst/>
          </a:prstGeom>
        </p:spPr>
        <p:style>
          <a:lnRef idx="2">
            <a:schemeClr val="accent4"/>
          </a:lnRef>
          <a:fillRef idx="1">
            <a:schemeClr val="lt1"/>
          </a:fillRef>
          <a:effectRef idx="0">
            <a:schemeClr val="accent4"/>
          </a:effectRef>
          <a:fontRef idx="minor">
            <a:schemeClr val="dk1"/>
          </a:fontRef>
        </p:style>
        <p:txBody>
          <a:bodyPr>
            <a:normAutofit/>
          </a:bodyPr>
          <a:lstStyle/>
          <a:p>
            <a:pPr marL="342900" lvl="0" indent="-342900">
              <a:spcBef>
                <a:spcPct val="20000"/>
              </a:spcBef>
              <a:buFont typeface="Wingdings" pitchFamily="2" charset="2"/>
              <a:buChar char="§"/>
              <a:defRPr/>
            </a:pPr>
            <a:r>
              <a:rPr lang="en-US" sz="2000" b="0" kern="0" dirty="0" smtClean="0"/>
              <a:t>When a shipment  </a:t>
            </a:r>
            <a:r>
              <a:rPr lang="en-US" sz="2000" kern="0" dirty="0" smtClean="0"/>
              <a:t>does not contain the same </a:t>
            </a:r>
            <a:r>
              <a:rPr lang="en-US" sz="2000" b="0" kern="0" dirty="0" smtClean="0"/>
              <a:t>number of  boxes than listed on the Bill of Lading;</a:t>
            </a:r>
          </a:p>
          <a:p>
            <a:pPr marL="800100" lvl="1" indent="-342900">
              <a:spcBef>
                <a:spcPct val="20000"/>
              </a:spcBef>
              <a:buFont typeface="Wingdings" pitchFamily="2" charset="2"/>
              <a:buChar char="§"/>
            </a:pPr>
            <a:r>
              <a:rPr lang="en-US" sz="2000" b="0" kern="0" dirty="0" smtClean="0"/>
              <a:t>Validate each carton shipping label for tech and SSO to the Bill of Lading</a:t>
            </a:r>
          </a:p>
          <a:p>
            <a:pPr marL="1257300" lvl="2" indent="-342900">
              <a:spcBef>
                <a:spcPct val="20000"/>
              </a:spcBef>
              <a:buFont typeface="Wingdings" pitchFamily="2" charset="2"/>
              <a:buChar char="§"/>
            </a:pPr>
            <a:r>
              <a:rPr lang="en-US" sz="2000" b="0" kern="0" dirty="0" smtClean="0"/>
              <a:t>If the SSO is incorrect, the Material Handler will ship to correct SSO via Standard Overnight</a:t>
            </a:r>
          </a:p>
          <a:p>
            <a:pPr marL="342900" lvl="0" indent="-342900">
              <a:spcBef>
                <a:spcPct val="20000"/>
              </a:spcBef>
              <a:buFont typeface="Wingdings" pitchFamily="2" charset="2"/>
              <a:buChar char="§"/>
              <a:defRPr/>
            </a:pPr>
            <a:r>
              <a:rPr lang="en-US" sz="2000" b="0" kern="0" dirty="0" smtClean="0"/>
              <a:t>Material handler will notify OSTM </a:t>
            </a:r>
          </a:p>
          <a:p>
            <a:pPr marL="800100" lvl="1" indent="-342900">
              <a:spcBef>
                <a:spcPct val="20000"/>
              </a:spcBef>
              <a:buFont typeface="Wingdings" pitchFamily="2" charset="2"/>
              <a:buChar char="§"/>
            </a:pPr>
            <a:r>
              <a:rPr lang="en-US" sz="2000" b="0" kern="0" dirty="0" smtClean="0"/>
              <a:t>Adjust installer inventory to reflect shipment</a:t>
            </a:r>
          </a:p>
          <a:p>
            <a:pPr marL="800100" lvl="1" indent="-342900">
              <a:spcBef>
                <a:spcPct val="20000"/>
              </a:spcBef>
              <a:buFont typeface="Wingdings" pitchFamily="2" charset="2"/>
              <a:buChar char="§"/>
            </a:pPr>
            <a:r>
              <a:rPr lang="en-US" sz="2000" b="0" kern="0" dirty="0" smtClean="0"/>
              <a:t>Fill out and send DC Quality Tracking form</a:t>
            </a: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sz="1800" b="0" i="0" u="none" strike="noStrike" kern="0" cap="none" spc="0" normalizeH="0" baseline="0" noProof="0" dirty="0" smtClean="0">
              <a:ln>
                <a:noFill/>
              </a:ln>
              <a:solidFill>
                <a:schemeClr val="accent2">
                  <a:lumMod val="75000"/>
                </a:schemeClr>
              </a:solidFill>
              <a:effectLst/>
              <a:uLnTx/>
              <a:uFillTx/>
              <a:latin typeface="+mn-lt"/>
            </a:endParaRPr>
          </a:p>
        </p:txBody>
      </p:sp>
      <p:sp>
        <p:nvSpPr>
          <p:cNvPr id="6" name="Oval 5"/>
          <p:cNvSpPr/>
          <p:nvPr/>
        </p:nvSpPr>
        <p:spPr>
          <a:xfrm>
            <a:off x="8307567" y="0"/>
            <a:ext cx="836433" cy="836433"/>
          </a:xfrm>
          <a:prstGeom prst="ellipse">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Slide Number Placeholder 6"/>
          <p:cNvSpPr>
            <a:spLocks noGrp="1"/>
          </p:cNvSpPr>
          <p:nvPr>
            <p:ph type="sldNum" sz="quarter" idx="10"/>
          </p:nvPr>
        </p:nvSpPr>
        <p:spPr/>
        <p:txBody>
          <a:bodyPr/>
          <a:lstStyle/>
          <a:p>
            <a:pPr>
              <a:defRPr/>
            </a:pPr>
            <a:fld id="{F4E4A59D-9FB0-40BC-AD89-0C43EA4141EA}"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5600"/>
            <a:ext cx="6781800" cy="762000"/>
          </a:xfrm>
        </p:spPr>
        <p:txBody>
          <a:bodyPr/>
          <a:lstStyle/>
          <a:p>
            <a:r>
              <a:rPr lang="en-US" sz="3200" dirty="0" smtClean="0"/>
              <a:t>Replenishment Day “1”</a:t>
            </a:r>
            <a:endParaRPr lang="en-US" sz="3200" dirty="0"/>
          </a:p>
        </p:txBody>
      </p:sp>
      <p:sp>
        <p:nvSpPr>
          <p:cNvPr id="4" name="Slide Number Placeholder 3"/>
          <p:cNvSpPr>
            <a:spLocks noGrp="1"/>
          </p:cNvSpPr>
          <p:nvPr>
            <p:ph type="sldNum" sz="quarter" idx="10"/>
          </p:nvPr>
        </p:nvSpPr>
        <p:spPr/>
        <p:txBody>
          <a:bodyPr/>
          <a:lstStyle/>
          <a:p>
            <a:pPr>
              <a:defRPr/>
            </a:pPr>
            <a:fld id="{F4E4A59D-9FB0-40BC-AD89-0C43EA4141EA}"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AF9379E7-D6FF-414C-8DC7-8DEF3EA8A153}" type="slidenum">
              <a:rPr lang="en-US"/>
              <a:pPr/>
              <a:t>8</a:t>
            </a:fld>
            <a:endParaRPr lang="en-US"/>
          </a:p>
        </p:txBody>
      </p:sp>
      <p:sp>
        <p:nvSpPr>
          <p:cNvPr id="4099" name="Rectangle 10"/>
          <p:cNvSpPr>
            <a:spLocks noGrp="1" noChangeArrowheads="1"/>
          </p:cNvSpPr>
          <p:nvPr>
            <p:ph type="title"/>
          </p:nvPr>
        </p:nvSpPr>
        <p:spPr>
          <a:xfrm>
            <a:off x="1981200" y="177800"/>
            <a:ext cx="6781800" cy="508000"/>
          </a:xfrm>
        </p:spPr>
        <p:txBody>
          <a:bodyPr/>
          <a:lstStyle/>
          <a:p>
            <a:pPr eaLnBrk="1" hangingPunct="1"/>
            <a:r>
              <a:rPr lang="en-US" dirty="0" smtClean="0"/>
              <a:t>Replenishment “Day 1” Process</a:t>
            </a:r>
          </a:p>
        </p:txBody>
      </p:sp>
      <p:sp>
        <p:nvSpPr>
          <p:cNvPr id="4100" name="Rectangle 11"/>
          <p:cNvSpPr>
            <a:spLocks noGrp="1" noChangeArrowheads="1"/>
          </p:cNvSpPr>
          <p:nvPr>
            <p:ph type="body" idx="1"/>
          </p:nvPr>
        </p:nvSpPr>
        <p:spPr>
          <a:xfrm>
            <a:off x="228600" y="1066800"/>
            <a:ext cx="8229600" cy="4525963"/>
          </a:xfrm>
        </p:spPr>
        <p:txBody>
          <a:bodyPr/>
          <a:lstStyle/>
          <a:p>
            <a:pPr marL="457200" indent="-457200" eaLnBrk="1" hangingPunct="1">
              <a:buFont typeface="+mj-lt"/>
              <a:buAutoNum type="arabicPeriod"/>
            </a:pPr>
            <a:r>
              <a:rPr lang="en-US" sz="1600" dirty="0" smtClean="0"/>
              <a:t>Each Tech will locate their box with their name on the outside and select the one that contains “Packing List Enclosed” sticker</a:t>
            </a:r>
          </a:p>
          <a:p>
            <a:pPr marL="457200" indent="-457200" eaLnBrk="1" hangingPunct="1">
              <a:buFont typeface="+mj-lt"/>
              <a:buAutoNum type="arabicPeriod"/>
            </a:pPr>
            <a:r>
              <a:rPr lang="en-US" sz="1600" dirty="0" smtClean="0"/>
              <a:t>Match the Case ID from box to the packing slip</a:t>
            </a:r>
          </a:p>
          <a:p>
            <a:pPr marL="457200" indent="-457200" eaLnBrk="1" hangingPunct="1">
              <a:buFont typeface="+mj-lt"/>
              <a:buAutoNum type="arabicPeriod"/>
            </a:pPr>
            <a:r>
              <a:rPr lang="en-US" sz="1600" dirty="0" smtClean="0"/>
              <a:t>Open one box at a time and remove all parts and organize by “like” parts</a:t>
            </a:r>
          </a:p>
          <a:p>
            <a:pPr marL="857250" lvl="1" indent="-457200" eaLnBrk="1" hangingPunct="1">
              <a:buFont typeface="+mj-lt"/>
              <a:buAutoNum type="alphaLcParenR"/>
            </a:pPr>
            <a:r>
              <a:rPr lang="en-US" sz="1600" dirty="0" smtClean="0"/>
              <a:t>Carefully verify physical parts against packing slip noting any discrepancies</a:t>
            </a:r>
          </a:p>
          <a:p>
            <a:pPr marL="857250" lvl="1" indent="-457200" eaLnBrk="1" hangingPunct="1">
              <a:buFont typeface="+mj-lt"/>
              <a:buAutoNum type="alphaLcParenR"/>
            </a:pPr>
            <a:r>
              <a:rPr lang="en-US" sz="1600" dirty="0" smtClean="0"/>
              <a:t>Be careful to check dunnage for small parts</a:t>
            </a:r>
          </a:p>
          <a:p>
            <a:pPr marL="457200" indent="-457200" eaLnBrk="1" hangingPunct="1">
              <a:buFont typeface="+mj-lt"/>
              <a:buAutoNum type="arabicPeriod"/>
            </a:pPr>
            <a:r>
              <a:rPr lang="en-US" sz="1600" dirty="0" smtClean="0"/>
              <a:t>Turn in signed packing slip to Material Handler</a:t>
            </a:r>
          </a:p>
          <a:p>
            <a:pPr marL="857250" lvl="1" indent="-457200" eaLnBrk="1" hangingPunct="1">
              <a:buFont typeface="+mj-lt"/>
              <a:buAutoNum type="alphaLcParenR"/>
            </a:pPr>
            <a:r>
              <a:rPr lang="en-US" sz="1600" dirty="0" smtClean="0"/>
              <a:t>Discrepancies must be adjusted on the spot</a:t>
            </a:r>
          </a:p>
          <a:p>
            <a:pPr marL="857250" lvl="1" indent="-457200" eaLnBrk="1" hangingPunct="1">
              <a:buFont typeface="+mj-lt"/>
              <a:buAutoNum type="alphaLcParenR"/>
            </a:pPr>
            <a:r>
              <a:rPr lang="en-US" sz="1600" dirty="0" smtClean="0"/>
              <a:t>Ensure Oracle adjustments for shipment discrepancies include “RDC Shipment Discrepancy” in the Oracle reference</a:t>
            </a:r>
          </a:p>
          <a:p>
            <a:pPr marL="457200" indent="-457200" eaLnBrk="1" hangingPunct="1">
              <a:buFont typeface="+mj-lt"/>
              <a:buAutoNum type="arabicPeriod"/>
            </a:pPr>
            <a:r>
              <a:rPr lang="en-US" sz="1600" dirty="0" smtClean="0"/>
              <a:t>After shipment discrepancies have been adjusted print the Oracle “</a:t>
            </a:r>
            <a:r>
              <a:rPr lang="en-US" sz="1600" u="sng" dirty="0" smtClean="0"/>
              <a:t>Subinventory Quantities Report</a:t>
            </a:r>
            <a:r>
              <a:rPr lang="en-US" sz="1600" dirty="0" smtClean="0"/>
              <a:t>” (Material Handler)</a:t>
            </a:r>
          </a:p>
          <a:p>
            <a:pPr marL="514350" indent="-514350" eaLnBrk="1" hangingPunct="1">
              <a:buFont typeface="+mj-lt"/>
              <a:buAutoNum type="arabicPeriod"/>
            </a:pPr>
            <a:r>
              <a:rPr lang="en-US" sz="1600" u="sng" dirty="0" smtClean="0"/>
              <a:t>Tech can be released</a:t>
            </a:r>
          </a:p>
          <a:p>
            <a:pPr marL="514350" indent="-514350" eaLnBrk="1" hangingPunct="1">
              <a:buFont typeface="+mj-lt"/>
              <a:buAutoNum type="arabicPeriod"/>
            </a:pPr>
            <a:endParaRPr lang="en-US" sz="1400" dirty="0" smtClean="0"/>
          </a:p>
          <a:p>
            <a:pPr marL="457200" lvl="1" indent="-457200" eaLnBrk="1" hangingPunct="1">
              <a:buFont typeface="+mj-lt"/>
              <a:buAutoNum type="alphaLcParenR"/>
            </a:pPr>
            <a:endParaRPr lang="en-US" sz="2000" dirty="0" smtClean="0"/>
          </a:p>
          <a:p>
            <a:pPr marL="457200" lvl="1" indent="-457200" eaLnBrk="1" hangingPunct="1">
              <a:buNone/>
            </a:pPr>
            <a:endParaRPr lang="en-US" sz="1600" dirty="0" smtClean="0"/>
          </a:p>
          <a:p>
            <a:pPr marL="457200" indent="-457200" eaLnBrk="1" hangingPunct="1">
              <a:buFont typeface="+mj-lt"/>
              <a:buAutoNum type="arabicPeriod"/>
            </a:pPr>
            <a:endParaRPr lang="en-US" sz="1800" dirty="0" smtClean="0"/>
          </a:p>
          <a:p>
            <a:pPr marL="457200" indent="-457200" eaLnBrk="1" hangingPunct="1">
              <a:buFont typeface="+mj-lt"/>
              <a:buAutoNum type="arabicPeriod"/>
            </a:pPr>
            <a:endParaRPr lang="en-US" sz="1800" dirty="0" smtClean="0"/>
          </a:p>
          <a:p>
            <a:pPr eaLnBrk="1" hangingPunct="1"/>
            <a:endParaRPr lang="en-US" dirty="0" smtClean="0"/>
          </a:p>
        </p:txBody>
      </p:sp>
      <p:sp>
        <p:nvSpPr>
          <p:cNvPr id="4101" name="Text Box 15"/>
          <p:cNvSpPr txBox="1">
            <a:spLocks noChangeArrowheads="1"/>
          </p:cNvSpPr>
          <p:nvPr/>
        </p:nvSpPr>
        <p:spPr bwMode="auto">
          <a:xfrm>
            <a:off x="669925" y="6107113"/>
            <a:ext cx="184150" cy="304800"/>
          </a:xfrm>
          <a:prstGeom prst="rect">
            <a:avLst/>
          </a:prstGeom>
          <a:noFill/>
          <a:ln w="9525" algn="ctr">
            <a:noFill/>
            <a:miter lim="800000"/>
            <a:headEnd/>
            <a:tailEnd/>
          </a:ln>
        </p:spPr>
        <p:txBody>
          <a:bodyPr wrap="none">
            <a:spAutoFit/>
          </a:bodyPr>
          <a:lstStyle/>
          <a:p>
            <a:endParaRPr lang="en-US"/>
          </a:p>
        </p:txBody>
      </p:sp>
      <p:pic>
        <p:nvPicPr>
          <p:cNvPr id="2" name="Picture 2"/>
          <p:cNvPicPr>
            <a:picLocks noChangeAspect="1" noChangeArrowheads="1"/>
          </p:cNvPicPr>
          <p:nvPr/>
        </p:nvPicPr>
        <p:blipFill>
          <a:blip r:embed="rId3" cstate="print"/>
          <a:srcRect/>
          <a:stretch>
            <a:fillRect/>
          </a:stretch>
        </p:blipFill>
        <p:spPr bwMode="auto">
          <a:xfrm>
            <a:off x="5867400" y="4576235"/>
            <a:ext cx="2583101" cy="1824565"/>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3200400" y="4572000"/>
            <a:ext cx="2514600" cy="1839036"/>
          </a:xfrm>
          <a:prstGeom prst="rect">
            <a:avLst/>
          </a:prstGeom>
          <a:noFill/>
          <a:ln w="9525">
            <a:noFill/>
            <a:miter lim="800000"/>
            <a:headEnd/>
            <a:tailEnd/>
          </a:ln>
        </p:spPr>
      </p:pic>
      <p:cxnSp>
        <p:nvCxnSpPr>
          <p:cNvPr id="9" name="Straight Arrow Connector 8"/>
          <p:cNvCxnSpPr/>
          <p:nvPr/>
        </p:nvCxnSpPr>
        <p:spPr bwMode="auto">
          <a:xfrm rot="5400000">
            <a:off x="5218906" y="4457700"/>
            <a:ext cx="228600" cy="1588"/>
          </a:xfrm>
          <a:prstGeom prst="straightConnector1">
            <a:avLst/>
          </a:prstGeom>
          <a:noFill/>
          <a:ln w="9525" cap="flat" cmpd="sng" algn="ctr">
            <a:solidFill>
              <a:srgbClr val="FF0000"/>
            </a:solidFill>
            <a:prstDash val="solid"/>
            <a:round/>
            <a:headEnd type="none" w="med" len="med"/>
            <a:tailEnd type="arrow"/>
          </a:ln>
          <a:effectLst/>
        </p:spPr>
      </p:cxnSp>
      <p:cxnSp>
        <p:nvCxnSpPr>
          <p:cNvPr id="12" name="Straight Connector 11"/>
          <p:cNvCxnSpPr/>
          <p:nvPr/>
        </p:nvCxnSpPr>
        <p:spPr bwMode="auto">
          <a:xfrm>
            <a:off x="5334000" y="4343400"/>
            <a:ext cx="3352800" cy="0"/>
          </a:xfrm>
          <a:prstGeom prst="line">
            <a:avLst/>
          </a:prstGeom>
          <a:noFill/>
          <a:ln w="952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16200000" flipV="1">
            <a:off x="7239000" y="2895600"/>
            <a:ext cx="2819400" cy="76200"/>
          </a:xfrm>
          <a:prstGeom prst="line">
            <a:avLst/>
          </a:prstGeom>
          <a:noFill/>
          <a:ln w="9525"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a:off x="4953000" y="1524000"/>
            <a:ext cx="3657600" cy="0"/>
          </a:xfrm>
          <a:prstGeom prst="line">
            <a:avLst/>
          </a:prstGeom>
          <a:noFill/>
          <a:ln w="9525" cap="flat" cmpd="sng" algn="ctr">
            <a:solidFill>
              <a:srgbClr val="FF0000"/>
            </a:solidFill>
            <a:prstDash val="solid"/>
            <a:round/>
            <a:headEnd type="none" w="med" len="med"/>
            <a:tailEnd type="none" w="med" len="med"/>
          </a:ln>
          <a:effectLst/>
        </p:spPr>
      </p:cxnSp>
      <p:sp>
        <p:nvSpPr>
          <p:cNvPr id="21" name="Rounded Rectangle 20"/>
          <p:cNvSpPr/>
          <p:nvPr/>
        </p:nvSpPr>
        <p:spPr bwMode="auto">
          <a:xfrm>
            <a:off x="4953000" y="4572000"/>
            <a:ext cx="685800" cy="9906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Slip</a:t>
            </a:r>
            <a:endParaRPr lang="en-US" dirty="0"/>
          </a:p>
        </p:txBody>
      </p:sp>
      <p:sp>
        <p:nvSpPr>
          <p:cNvPr id="3" name="Content Placeholder 2"/>
          <p:cNvSpPr>
            <a:spLocks noGrp="1"/>
          </p:cNvSpPr>
          <p:nvPr>
            <p:ph idx="1"/>
          </p:nvPr>
        </p:nvSpPr>
        <p:spPr>
          <a:xfrm>
            <a:off x="457200" y="1295400"/>
            <a:ext cx="4114800" cy="4525963"/>
          </a:xfrm>
        </p:spPr>
        <p:txBody>
          <a:bodyPr/>
          <a:lstStyle/>
          <a:p>
            <a:pPr marL="457200" indent="-457200">
              <a:buFont typeface="+mj-lt"/>
              <a:buAutoNum type="arabicPeriod"/>
            </a:pPr>
            <a:r>
              <a:rPr lang="en-US" dirty="0" smtClean="0"/>
              <a:t>Delivery Address</a:t>
            </a:r>
          </a:p>
          <a:p>
            <a:pPr marL="457200" indent="-457200">
              <a:buFont typeface="+mj-lt"/>
              <a:buAutoNum type="arabicPeriod"/>
            </a:pPr>
            <a:r>
              <a:rPr lang="en-US" dirty="0" smtClean="0"/>
              <a:t>Tech Name and Truck#</a:t>
            </a:r>
          </a:p>
          <a:p>
            <a:pPr marL="457200" indent="-457200">
              <a:buFont typeface="+mj-lt"/>
              <a:buAutoNum type="arabicPeriod"/>
            </a:pPr>
            <a:r>
              <a:rPr lang="en-US" dirty="0" smtClean="0"/>
              <a:t>Items and Quantities</a:t>
            </a:r>
          </a:p>
          <a:p>
            <a:pPr marL="457200" indent="-457200">
              <a:buFont typeface="+mj-lt"/>
              <a:buAutoNum type="arabicPeriod"/>
            </a:pPr>
            <a:r>
              <a:rPr lang="en-US" dirty="0" smtClean="0"/>
              <a:t>Case ID#</a:t>
            </a:r>
          </a:p>
          <a:p>
            <a:pPr marL="857250" lvl="1" indent="-457200">
              <a:buFont typeface="+mj-lt"/>
              <a:buAutoNum type="alphaLcParenR"/>
            </a:pPr>
            <a:r>
              <a:rPr lang="en-US" sz="1800" dirty="0" smtClean="0"/>
              <a:t>This ties to the case# on the outside of the carton on the bottom of the shipping label. Which means the packing slip is actually by “carton”</a:t>
            </a:r>
          </a:p>
          <a:p>
            <a:pPr marL="457200" indent="-457200">
              <a:buFont typeface="+mj-lt"/>
              <a:buAutoNum type="arabicPeriod"/>
            </a:pPr>
            <a:r>
              <a:rPr lang="en-US" dirty="0" smtClean="0"/>
              <a:t>Overall piece-count</a:t>
            </a:r>
            <a:endParaRPr lang="en-US" dirty="0"/>
          </a:p>
        </p:txBody>
      </p:sp>
      <p:sp>
        <p:nvSpPr>
          <p:cNvPr id="4" name="Slide Number Placeholder 3"/>
          <p:cNvSpPr>
            <a:spLocks noGrp="1"/>
          </p:cNvSpPr>
          <p:nvPr>
            <p:ph type="sldNum" sz="quarter" idx="10"/>
          </p:nvPr>
        </p:nvSpPr>
        <p:spPr/>
        <p:txBody>
          <a:bodyPr/>
          <a:lstStyle/>
          <a:p>
            <a:pPr>
              <a:defRPr/>
            </a:pPr>
            <a:fld id="{F4E4A59D-9FB0-40BC-AD89-0C43EA4141EA}" type="slidenum">
              <a:rPr lang="en-US" smtClean="0"/>
              <a:pPr>
                <a:defRPr/>
              </a:pPr>
              <a:t>9</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4419600" y="1066800"/>
            <a:ext cx="4572000" cy="5181600"/>
          </a:xfrm>
          <a:prstGeom prst="rect">
            <a:avLst/>
          </a:prstGeom>
          <a:noFill/>
          <a:ln w="9525">
            <a:noFill/>
            <a:miter lim="800000"/>
            <a:headEnd/>
            <a:tailEnd/>
          </a:ln>
        </p:spPr>
      </p:pic>
      <p:sp>
        <p:nvSpPr>
          <p:cNvPr id="6" name="Rounded Rectangle 5"/>
          <p:cNvSpPr/>
          <p:nvPr/>
        </p:nvSpPr>
        <p:spPr bwMode="auto">
          <a:xfrm>
            <a:off x="6019800" y="3276600"/>
            <a:ext cx="381000" cy="304800"/>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1</a:t>
            </a:r>
          </a:p>
        </p:txBody>
      </p:sp>
      <p:sp>
        <p:nvSpPr>
          <p:cNvPr id="7" name="Rounded Rectangle 6"/>
          <p:cNvSpPr/>
          <p:nvPr/>
        </p:nvSpPr>
        <p:spPr bwMode="auto">
          <a:xfrm>
            <a:off x="6400800" y="4114800"/>
            <a:ext cx="381000" cy="304800"/>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2</a:t>
            </a:r>
            <a:endParaRPr kumimoji="0" lang="en-US" sz="1400" b="1" i="0" u="none" strike="noStrike" cap="none" normalizeH="0" baseline="0" dirty="0" smtClean="0">
              <a:ln>
                <a:noFill/>
              </a:ln>
              <a:solidFill>
                <a:schemeClr val="tx1"/>
              </a:solidFill>
              <a:effectLst/>
              <a:latin typeface="Arial" charset="0"/>
            </a:endParaRPr>
          </a:p>
        </p:txBody>
      </p:sp>
      <p:sp>
        <p:nvSpPr>
          <p:cNvPr id="8" name="Rounded Rectangle 7"/>
          <p:cNvSpPr/>
          <p:nvPr/>
        </p:nvSpPr>
        <p:spPr bwMode="auto">
          <a:xfrm>
            <a:off x="7010400" y="5105400"/>
            <a:ext cx="381000" cy="304800"/>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3</a:t>
            </a:r>
            <a:endParaRPr kumimoji="0" lang="en-US" sz="1400" b="1" i="0" u="none" strike="noStrike" cap="none" normalizeH="0" baseline="0" dirty="0" smtClean="0">
              <a:ln>
                <a:noFill/>
              </a:ln>
              <a:solidFill>
                <a:schemeClr val="tx1"/>
              </a:solidFill>
              <a:effectLst/>
              <a:latin typeface="Arial" charset="0"/>
            </a:endParaRPr>
          </a:p>
        </p:txBody>
      </p:sp>
      <p:sp>
        <p:nvSpPr>
          <p:cNvPr id="10" name="Rounded Rectangle 9"/>
          <p:cNvSpPr/>
          <p:nvPr/>
        </p:nvSpPr>
        <p:spPr bwMode="auto">
          <a:xfrm>
            <a:off x="6781800" y="5791200"/>
            <a:ext cx="381000" cy="304800"/>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5</a:t>
            </a:r>
            <a:endParaRPr kumimoji="0" lang="en-US" sz="1400" b="1" i="0" u="none" strike="noStrike" cap="none" normalizeH="0" baseline="0" dirty="0" smtClean="0">
              <a:ln>
                <a:noFill/>
              </a:ln>
              <a:solidFill>
                <a:schemeClr val="tx1"/>
              </a:solidFill>
              <a:effectLst/>
              <a:latin typeface="Arial" charset="0"/>
            </a:endParaRPr>
          </a:p>
        </p:txBody>
      </p:sp>
      <p:cxnSp>
        <p:nvCxnSpPr>
          <p:cNvPr id="15" name="Straight Arrow Connector 14"/>
          <p:cNvCxnSpPr/>
          <p:nvPr/>
        </p:nvCxnSpPr>
        <p:spPr bwMode="auto">
          <a:xfrm>
            <a:off x="5410200" y="5029200"/>
            <a:ext cx="29718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bwMode="auto">
          <a:xfrm>
            <a:off x="5410200" y="5484812"/>
            <a:ext cx="29718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4495800" y="3962400"/>
            <a:ext cx="914400" cy="5334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81000" y="4876800"/>
            <a:ext cx="3876675" cy="1371600"/>
          </a:xfrm>
          <a:prstGeom prst="rect">
            <a:avLst/>
          </a:prstGeom>
          <a:noFill/>
          <a:ln w="9525">
            <a:noFill/>
            <a:miter lim="800000"/>
            <a:headEnd/>
            <a:tailEnd/>
          </a:ln>
        </p:spPr>
      </p:pic>
      <p:sp>
        <p:nvSpPr>
          <p:cNvPr id="20" name="TextBox 19"/>
          <p:cNvSpPr txBox="1"/>
          <p:nvPr/>
        </p:nvSpPr>
        <p:spPr>
          <a:xfrm>
            <a:off x="5638800" y="4800601"/>
            <a:ext cx="1524000" cy="207749"/>
          </a:xfrm>
          <a:prstGeom prst="rect">
            <a:avLst/>
          </a:prstGeom>
          <a:solidFill>
            <a:schemeClr val="bg1"/>
          </a:solidFill>
        </p:spPr>
        <p:txBody>
          <a:bodyPr wrap="square" rtlCol="0">
            <a:spAutoFit/>
          </a:bodyPr>
          <a:lstStyle/>
          <a:p>
            <a:r>
              <a:rPr lang="en-US" sz="750" dirty="0" smtClean="0">
                <a:latin typeface="Chicago" pitchFamily="34" charset="0"/>
              </a:rPr>
              <a:t>00000530050043178965</a:t>
            </a:r>
            <a:endParaRPr lang="en-US" sz="750" dirty="0">
              <a:latin typeface="Chicago" pitchFamily="34" charset="0"/>
            </a:endParaRPr>
          </a:p>
        </p:txBody>
      </p:sp>
      <p:sp>
        <p:nvSpPr>
          <p:cNvPr id="21" name="Rounded Rectangle 20"/>
          <p:cNvSpPr/>
          <p:nvPr/>
        </p:nvSpPr>
        <p:spPr bwMode="auto">
          <a:xfrm>
            <a:off x="4876800" y="4800600"/>
            <a:ext cx="2133600" cy="152400"/>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2" name="Rounded Rectangle 21"/>
          <p:cNvSpPr/>
          <p:nvPr/>
        </p:nvSpPr>
        <p:spPr bwMode="auto">
          <a:xfrm>
            <a:off x="3962400" y="4800600"/>
            <a:ext cx="381000" cy="304800"/>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4</a:t>
            </a:r>
            <a:endParaRPr kumimoji="0" lang="en-US" sz="1400" b="1" i="0" u="none" strike="noStrike" cap="none" normalizeH="0" baseline="0" dirty="0" smtClean="0">
              <a:ln>
                <a:noFill/>
              </a:ln>
              <a:solidFill>
                <a:schemeClr val="tx1"/>
              </a:solidFill>
              <a:effectLst/>
              <a:latin typeface="Arial" charset="0"/>
            </a:endParaRPr>
          </a:p>
        </p:txBody>
      </p:sp>
      <p:sp>
        <p:nvSpPr>
          <p:cNvPr id="24" name="Left Brace 23"/>
          <p:cNvSpPr/>
          <p:nvPr/>
        </p:nvSpPr>
        <p:spPr bwMode="auto">
          <a:xfrm rot="16200000">
            <a:off x="2132075" y="4954525"/>
            <a:ext cx="307849" cy="2438400"/>
          </a:xfrm>
          <a:prstGeom prst="leftBrac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cxnSp>
        <p:nvCxnSpPr>
          <p:cNvPr id="29" name="Straight Arrow Connector 28"/>
          <p:cNvCxnSpPr>
            <a:stCxn id="21" idx="2"/>
            <a:endCxn id="24" idx="2"/>
          </p:cNvCxnSpPr>
          <p:nvPr/>
        </p:nvCxnSpPr>
        <p:spPr bwMode="auto">
          <a:xfrm rot="5400000">
            <a:off x="4191000" y="4267200"/>
            <a:ext cx="1066801" cy="2438400"/>
          </a:xfrm>
          <a:prstGeom prst="straightConnector1">
            <a:avLst/>
          </a:prstGeom>
          <a:noFill/>
          <a:ln w="2857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STR Theme Rya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MSTR Theme Ryan</Template>
  <TotalTime>360</TotalTime>
  <Words>1378</Words>
  <Application>Microsoft Office PowerPoint</Application>
  <PresentationFormat>On-screen Show (4:3)</PresentationFormat>
  <Paragraphs>179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MSTR Theme Ryan</vt:lpstr>
      <vt:lpstr>Slide 1</vt:lpstr>
      <vt:lpstr>Process Summary</vt:lpstr>
      <vt:lpstr>What to expect at the SSO</vt:lpstr>
      <vt:lpstr>Bill of Lading</vt:lpstr>
      <vt:lpstr>Receipt of Shipment into SSO</vt:lpstr>
      <vt:lpstr>Branch Receipt of Shipment  Over/Under Shipment at Dock</vt:lpstr>
      <vt:lpstr>Replenishment Day “1”</vt:lpstr>
      <vt:lpstr>Replenishment “Day 1” Process</vt:lpstr>
      <vt:lpstr>Packing Slip</vt:lpstr>
      <vt:lpstr>RDC Replenishment &amp; Printing</vt:lpstr>
      <vt:lpstr>Using the report output</vt:lpstr>
      <vt:lpstr>Tech Pick Up - Over/Shortage</vt:lpstr>
      <vt:lpstr>RDC Discrepancy form</vt:lpstr>
      <vt:lpstr>Request for Additional Equipment </vt:lpstr>
      <vt:lpstr>Tech Pick Up Equipment Summary</vt:lpstr>
      <vt:lpstr>Service RDC Planning Team</vt:lpstr>
    </vt:vector>
  </TitlesOfParts>
  <Company>ADT Security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ADT</dc:creator>
  <cp:lastModifiedBy>ADT</cp:lastModifiedBy>
  <cp:revision>22</cp:revision>
  <dcterms:created xsi:type="dcterms:W3CDTF">2012-11-19T16:12:22Z</dcterms:created>
  <dcterms:modified xsi:type="dcterms:W3CDTF">2013-04-02T20:53:03Z</dcterms:modified>
</cp:coreProperties>
</file>