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8" r:id="rId3"/>
    <p:sldId id="259" r:id="rId4"/>
    <p:sldId id="260" r:id="rId5"/>
    <p:sldId id="261" r:id="rId6"/>
    <p:sldId id="267" r:id="rId7"/>
    <p:sldId id="263" r:id="rId8"/>
    <p:sldId id="264" r:id="rId9"/>
    <p:sldId id="266"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41BC"/>
    <a:srgbClr val="0A6EF9"/>
    <a:srgbClr val="1ED65F"/>
    <a:srgbClr val="C2DE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65" d="100"/>
          <a:sy n="65" d="100"/>
        </p:scale>
        <p:origin x="165"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Total</a:t>
            </a:r>
            <a:r>
              <a:rPr lang="en-US" baseline="0" dirty="0"/>
              <a:t> Differences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Variable Difference</c:v>
                </c:pt>
              </c:strCache>
            </c:strRef>
          </c:tx>
          <c:spPr>
            <a:ln w="28575" cap="rnd">
              <a:solidFill>
                <a:schemeClr val="accent1"/>
              </a:solidFill>
              <a:round/>
            </a:ln>
            <a:effectLst/>
          </c:spPr>
          <c:marker>
            <c:symbol val="none"/>
          </c:marker>
          <c:cat>
            <c:strRef>
              <c:f>Sheet1!$A$2:$A$8</c:f>
              <c:strCache>
                <c:ptCount val="7"/>
                <c:pt idx="0">
                  <c:v>1960's</c:v>
                </c:pt>
                <c:pt idx="1">
                  <c:v>1970's</c:v>
                </c:pt>
                <c:pt idx="2">
                  <c:v>1980's</c:v>
                </c:pt>
                <c:pt idx="3">
                  <c:v>1990's</c:v>
                </c:pt>
                <c:pt idx="4">
                  <c:v>2000's</c:v>
                </c:pt>
                <c:pt idx="5">
                  <c:v>2010's</c:v>
                </c:pt>
                <c:pt idx="6">
                  <c:v>2020</c:v>
                </c:pt>
              </c:strCache>
            </c:strRef>
          </c:cat>
          <c:val>
            <c:numRef>
              <c:f>Sheet1!$B$2:$B$8</c:f>
              <c:numCache>
                <c:formatCode>General</c:formatCode>
                <c:ptCount val="7"/>
                <c:pt idx="0">
                  <c:v>0.44</c:v>
                </c:pt>
                <c:pt idx="1">
                  <c:v>0.38</c:v>
                </c:pt>
                <c:pt idx="2">
                  <c:v>0.3</c:v>
                </c:pt>
                <c:pt idx="3">
                  <c:v>0.45</c:v>
                </c:pt>
                <c:pt idx="4">
                  <c:v>0.25</c:v>
                </c:pt>
                <c:pt idx="5">
                  <c:v>0.25</c:v>
                </c:pt>
                <c:pt idx="6">
                  <c:v>0.35</c:v>
                </c:pt>
              </c:numCache>
            </c:numRef>
          </c:val>
          <c:smooth val="0"/>
          <c:extLst>
            <c:ext xmlns:c16="http://schemas.microsoft.com/office/drawing/2014/chart" uri="{C3380CC4-5D6E-409C-BE32-E72D297353CC}">
              <c16:uniqueId val="{00000000-A25C-41F7-8E33-CBD24324BD1E}"/>
            </c:ext>
          </c:extLst>
        </c:ser>
        <c:dLbls>
          <c:showLegendKey val="0"/>
          <c:showVal val="0"/>
          <c:showCatName val="0"/>
          <c:showSerName val="0"/>
          <c:showPercent val="0"/>
          <c:showBubbleSize val="0"/>
        </c:dLbls>
        <c:smooth val="0"/>
        <c:axId val="486248096"/>
        <c:axId val="486250176"/>
      </c:lineChart>
      <c:catAx>
        <c:axId val="486248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6250176"/>
        <c:crosses val="autoZero"/>
        <c:auto val="1"/>
        <c:lblAlgn val="ctr"/>
        <c:lblOffset val="100"/>
        <c:noMultiLvlLbl val="0"/>
      </c:catAx>
      <c:valAx>
        <c:axId val="486250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62480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42EE02-5F7F-4E3B-A929-5629BD7322D4}"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67E09-785F-4496-B774-211E88688826}" type="slidenum">
              <a:rPr lang="en-US" smtClean="0"/>
              <a:t>‹#›</a:t>
            </a:fld>
            <a:endParaRPr lang="en-US"/>
          </a:p>
        </p:txBody>
      </p:sp>
    </p:spTree>
    <p:extLst>
      <p:ext uri="{BB962C8B-B14F-4D97-AF65-F5344CB8AC3E}">
        <p14:creationId xmlns:p14="http://schemas.microsoft.com/office/powerpoint/2010/main" val="3551326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pPr/>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pPr/>
              <a:t>‹#›</a:t>
            </a:fld>
            <a:endParaRPr lang="en-US"/>
          </a:p>
        </p:txBody>
      </p:sp>
    </p:spTree>
    <p:extLst>
      <p:ext uri="{BB962C8B-B14F-4D97-AF65-F5344CB8AC3E}">
        <p14:creationId xmlns:p14="http://schemas.microsoft.com/office/powerpoint/2010/main" val="3628127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pPr/>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15050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pPr/>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pPr/>
              <a:t>‹#›</a:t>
            </a:fld>
            <a:endParaRPr lang="en-US"/>
          </a:p>
        </p:txBody>
      </p:sp>
    </p:spTree>
    <p:extLst>
      <p:ext uri="{BB962C8B-B14F-4D97-AF65-F5344CB8AC3E}">
        <p14:creationId xmlns:p14="http://schemas.microsoft.com/office/powerpoint/2010/main" val="39122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pPr/>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52791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pPr/>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pPr/>
              <a:t>‹#›</a:t>
            </a:fld>
            <a:endParaRPr lang="en-US"/>
          </a:p>
        </p:txBody>
      </p:sp>
    </p:spTree>
    <p:extLst>
      <p:ext uri="{BB962C8B-B14F-4D97-AF65-F5344CB8AC3E}">
        <p14:creationId xmlns:p14="http://schemas.microsoft.com/office/powerpoint/2010/main" val="4511883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6D79ED-3FA7-4EF8-964B-EB8BCFAB02F8}" type="datetimeFigureOut">
              <a:rPr lang="en-US" smtClean="0"/>
              <a:pPr/>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pPr/>
              <a:t>‹#›</a:t>
            </a:fld>
            <a:endParaRPr lang="en-US"/>
          </a:p>
        </p:txBody>
      </p:sp>
    </p:spTree>
    <p:extLst>
      <p:ext uri="{BB962C8B-B14F-4D97-AF65-F5344CB8AC3E}">
        <p14:creationId xmlns:p14="http://schemas.microsoft.com/office/powerpoint/2010/main" val="4055813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6D79ED-3FA7-4EF8-964B-EB8BCFAB02F8}" type="datetimeFigureOut">
              <a:rPr lang="en-US" smtClean="0"/>
              <a:pPr/>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pPr/>
              <a:t>‹#›</a:t>
            </a:fld>
            <a:endParaRPr lang="en-US"/>
          </a:p>
        </p:txBody>
      </p:sp>
    </p:spTree>
    <p:extLst>
      <p:ext uri="{BB962C8B-B14F-4D97-AF65-F5344CB8AC3E}">
        <p14:creationId xmlns:p14="http://schemas.microsoft.com/office/powerpoint/2010/main" val="673541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6D79ED-3FA7-4EF8-964B-EB8BCFAB02F8}"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220577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pPr/>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pPr/>
              <a:t>‹#›</a:t>
            </a:fld>
            <a:endParaRPr lang="en-US"/>
          </a:p>
        </p:txBody>
      </p:sp>
    </p:spTree>
    <p:extLst>
      <p:ext uri="{BB962C8B-B14F-4D97-AF65-F5344CB8AC3E}">
        <p14:creationId xmlns:p14="http://schemas.microsoft.com/office/powerpoint/2010/main" val="3030600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1039492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6D79ED-3FA7-4EF8-964B-EB8BCFAB02F8}" type="datetimeFigureOut">
              <a:rPr lang="en-US" smtClean="0"/>
              <a:t>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389056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6D79ED-3FA7-4EF8-964B-EB8BCFAB02F8}" type="datetimeFigureOut">
              <a:rPr lang="en-US" smtClean="0"/>
              <a:t>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675276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27866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1043794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1283930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hyperlink" Target="http://www.prezentr.com/?utm_source=templates&amp;utm_medium=presentation&amp;utm_campaign=free_downloads_2020" TargetMode="Externa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6D79ED-3FA7-4EF8-964B-EB8BCFAB02F8}" type="datetimeFigureOut">
              <a:rPr lang="en-US" smtClean="0"/>
              <a:pPr/>
              <a:t>1/4/2022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6F12CB2-7F2C-47B9-AE70-22A94B49F233}" type="slidenum">
              <a:rPr lang="en-US" smtClean="0"/>
              <a:pPr/>
              <a:t>‹#›</a:t>
            </a:fld>
            <a:endParaRPr lang="en-US"/>
          </a:p>
        </p:txBody>
      </p:sp>
      <p:pic>
        <p:nvPicPr>
          <p:cNvPr id="18" name="Picture 17">
            <a:extLst>
              <a:ext uri="{FF2B5EF4-FFF2-40B4-BE49-F238E27FC236}">
                <a16:creationId xmlns:a16="http://schemas.microsoft.com/office/drawing/2014/main" id="{E9BE885A-6474-43E1-B2D8-F032BACB79ED}"/>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9" name="TextBox 18">
            <a:extLst>
              <a:ext uri="{FF2B5EF4-FFF2-40B4-BE49-F238E27FC236}">
                <a16:creationId xmlns:a16="http://schemas.microsoft.com/office/drawing/2014/main" id="{7EDEFCF2-ACD7-40B3-AC2A-13FD9942C9E0}"/>
              </a:ext>
            </a:extLst>
          </p:cNvPr>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tx1">
                    <a:lumMod val="50000"/>
                    <a:lumOff val="50000"/>
                  </a:schemeClr>
                </a:solidFill>
              </a:rPr>
              <a:t>Find</a:t>
            </a:r>
            <a:r>
              <a:rPr lang="bs-Latn-BA" sz="1200" baseline="0" dirty="0">
                <a:solidFill>
                  <a:schemeClr val="tx1">
                    <a:lumMod val="50000"/>
                    <a:lumOff val="50000"/>
                  </a:schemeClr>
                </a:solidFill>
              </a:rPr>
              <a:t> m</a:t>
            </a:r>
            <a:r>
              <a:rPr lang="bs-Latn-BA" sz="1200" dirty="0">
                <a:solidFill>
                  <a:schemeClr val="tx1">
                    <a:lumMod val="50000"/>
                    <a:lumOff val="50000"/>
                  </a:schemeClr>
                </a:solidFill>
              </a:rPr>
              <a:t>ore PowerPoint templates</a:t>
            </a:r>
            <a:r>
              <a:rPr lang="bs-Latn-BA" sz="1200" baseline="0" dirty="0">
                <a:solidFill>
                  <a:schemeClr val="tx1">
                    <a:lumMod val="50000"/>
                    <a:lumOff val="50000"/>
                  </a:schemeClr>
                </a:solidFill>
              </a:rPr>
              <a:t> on </a:t>
            </a:r>
            <a:r>
              <a:rPr lang="bs-Latn-BA" sz="1200" b="1" baseline="0" dirty="0">
                <a:solidFill>
                  <a:schemeClr val="tx1">
                    <a:lumMod val="50000"/>
                    <a:lumOff val="50000"/>
                  </a:schemeClr>
                </a:solidFill>
                <a:hlinkClick r:id="rId19"/>
              </a:rPr>
              <a:t>prezentr.com</a:t>
            </a:r>
            <a:r>
              <a:rPr lang="bs-Latn-BA" sz="1200" baseline="0" dirty="0">
                <a:solidFill>
                  <a:schemeClr val="tx1">
                    <a:lumMod val="50000"/>
                    <a:lumOff val="50000"/>
                  </a:schemeClr>
                </a:solidFill>
              </a:rPr>
              <a:t>!</a:t>
            </a:r>
            <a:endParaRPr lang="en-US" sz="1200" dirty="0">
              <a:solidFill>
                <a:schemeClr val="tx1">
                  <a:lumMod val="50000"/>
                  <a:lumOff val="50000"/>
                </a:schemeClr>
              </a:solidFill>
            </a:endParaRPr>
          </a:p>
        </p:txBody>
      </p:sp>
    </p:spTree>
    <p:extLst>
      <p:ext uri="{BB962C8B-B14F-4D97-AF65-F5344CB8AC3E}">
        <p14:creationId xmlns:p14="http://schemas.microsoft.com/office/powerpoint/2010/main" val="2604446119"/>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prezentr.com/?utm_source=templates&amp;utm_medium=presentation&amp;utm_campaign=free_downloads_202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owardsdatascience.com/visualizing-spotify-songs-with-python-an-exploratory-data-analysis-fc3fae3c2c09" TargetMode="External"/><Relationship Id="rId7" Type="http://schemas.openxmlformats.org/officeDocument/2006/relationships/hyperlink" Target="https://medium.com/web-mining-is688-spring-2021/preliminary-data-analysis-on-spotify-data-using-api-a84bb0aae00c" TargetMode="External"/><Relationship Id="rId2" Type="http://schemas.openxmlformats.org/officeDocument/2006/relationships/hyperlink" Target="https://wallpaperaccess.com/full/1373271.jpg" TargetMode="External"/><Relationship Id="rId1" Type="http://schemas.openxmlformats.org/officeDocument/2006/relationships/slideLayout" Target="../slideLayouts/slideLayout3.xml"/><Relationship Id="rId6" Type="http://schemas.openxmlformats.org/officeDocument/2006/relationships/hyperlink" Target="https://www.billboard.com/charts/year-end/2020/hot-country-songs/" TargetMode="External"/><Relationship Id="rId5" Type="http://schemas.openxmlformats.org/officeDocument/2006/relationships/hyperlink" Target="https://spotipy.readthedocs.io/en/2.19.0/" TargetMode="External"/><Relationship Id="rId4" Type="http://schemas.openxmlformats.org/officeDocument/2006/relationships/hyperlink" Target="https://developer.spotify.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app.powerbi.com/groups/me/reports/e550b1f1-b461-44c1-9b00-39f2cc505563/ReportSection"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07066" y="999460"/>
            <a:ext cx="5698067" cy="4479852"/>
          </a:xfrm>
        </p:spPr>
        <p:txBody>
          <a:bodyPr anchor="ctr">
            <a:normAutofit/>
          </a:bodyPr>
          <a:lstStyle/>
          <a:p>
            <a:r>
              <a:rPr lang="en-US"/>
              <a:t>Visualizing Country Music</a:t>
            </a:r>
          </a:p>
        </p:txBody>
      </p:sp>
      <p:sp>
        <p:nvSpPr>
          <p:cNvPr id="3" name="Subtitle 2"/>
          <p:cNvSpPr>
            <a:spLocks noGrp="1"/>
          </p:cNvSpPr>
          <p:nvPr>
            <p:ph type="subTitle" idx="1"/>
          </p:nvPr>
        </p:nvSpPr>
        <p:spPr>
          <a:xfrm>
            <a:off x="7871971" y="999460"/>
            <a:ext cx="3123620" cy="4479852"/>
          </a:xfrm>
        </p:spPr>
        <p:txBody>
          <a:bodyPr anchor="ctr">
            <a:normAutofit/>
          </a:bodyPr>
          <a:lstStyle/>
          <a:p>
            <a:pPr algn="l"/>
            <a:r>
              <a:rPr lang="en-US" dirty="0"/>
              <a:t>Exploring Country Music’s Changes since its “Golden Era” Using the Spotify API</a:t>
            </a:r>
            <a:endParaRPr lang="en-US" b="1" dirty="0"/>
          </a:p>
        </p:txBody>
      </p:sp>
      <p:sp>
        <p:nvSpPr>
          <p:cNvPr id="13" name="Isosceles Triangle 12">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5" name="Straight Connector 14">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Isosceles Triangle 16">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Rectangle 5">
            <a:hlinkClick r:id="rId2" tooltip="Click for more PPT templates!"/>
            <a:extLst>
              <a:ext uri="{FF2B5EF4-FFF2-40B4-BE49-F238E27FC236}">
                <a16:creationId xmlns:a16="http://schemas.microsoft.com/office/drawing/2014/main" id="{A0A8E141-278A-B94D-9F64-42EC18251494}"/>
              </a:ext>
            </a:extLst>
          </p:cNvPr>
          <p:cNvSpPr/>
          <p:nvPr/>
        </p:nvSpPr>
        <p:spPr>
          <a:xfrm>
            <a:off x="0" y="-1233714"/>
            <a:ext cx="12192000" cy="80917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s-Latn-BA" dirty="0"/>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BF19-328E-483D-9371-E23649C9EDE8}"/>
              </a:ext>
            </a:extLst>
          </p:cNvPr>
          <p:cNvSpPr>
            <a:spLocks noGrp="1"/>
          </p:cNvSpPr>
          <p:nvPr>
            <p:ph type="title"/>
          </p:nvPr>
        </p:nvSpPr>
        <p:spPr/>
        <p:txBody>
          <a:bodyPr/>
          <a:lstStyle/>
          <a:p>
            <a:r>
              <a:rPr lang="en-US" dirty="0"/>
              <a:t>Sources</a:t>
            </a:r>
          </a:p>
        </p:txBody>
      </p:sp>
      <p:sp>
        <p:nvSpPr>
          <p:cNvPr id="6" name="TextBox 5">
            <a:extLst>
              <a:ext uri="{FF2B5EF4-FFF2-40B4-BE49-F238E27FC236}">
                <a16:creationId xmlns:a16="http://schemas.microsoft.com/office/drawing/2014/main" id="{2269980B-C3F7-4F07-A82E-61EF8D9627BE}"/>
              </a:ext>
            </a:extLst>
          </p:cNvPr>
          <p:cNvSpPr txBox="1"/>
          <p:nvPr/>
        </p:nvSpPr>
        <p:spPr>
          <a:xfrm>
            <a:off x="3471438" y="1305341"/>
            <a:ext cx="6233819" cy="4247317"/>
          </a:xfrm>
          <a:prstGeom prst="rect">
            <a:avLst/>
          </a:prstGeom>
          <a:noFill/>
        </p:spPr>
        <p:txBody>
          <a:bodyPr wrap="square" rtlCol="0">
            <a:spAutoFit/>
          </a:bodyPr>
          <a:lstStyle/>
          <a:p>
            <a:r>
              <a:rPr lang="en-US" b="0" i="0" u="none" strike="noStrike" dirty="0">
                <a:effectLst/>
                <a:latin typeface="-apple-system"/>
                <a:hlinkClick r:id="rId2"/>
              </a:rPr>
              <a:t>https://wallpaperaccess.com/full/1373271.jpg</a:t>
            </a:r>
            <a:endParaRPr lang="en-US" b="0" i="0" u="none" strike="noStrike" dirty="0">
              <a:effectLst/>
              <a:latin typeface="-apple-system"/>
            </a:endParaRPr>
          </a:p>
          <a:p>
            <a:endParaRPr lang="en-US" b="0" i="0" u="none" strike="noStrike" dirty="0">
              <a:effectLst/>
              <a:latin typeface="-apple-system"/>
            </a:endParaRPr>
          </a:p>
          <a:p>
            <a:r>
              <a:rPr lang="en-US" b="0" i="0" u="none" strike="noStrike" dirty="0">
                <a:effectLst/>
                <a:latin typeface="-apple-system"/>
                <a:hlinkClick r:id="rId3" tooltip="https://towardsdatascience.com/visualizing-spotify-songs-with-python-an-exploratory-data-analysis-fc3fae3c2c09"/>
              </a:rPr>
              <a:t>https://towardsdatascience.com/visualizing-spotify-songs-with-python-an-exploratory-data-analysis-fc3fae3c2c09</a:t>
            </a:r>
            <a:endParaRPr lang="en-US" b="0" i="0" u="none" strike="noStrike" dirty="0">
              <a:effectLst/>
              <a:latin typeface="-apple-system"/>
            </a:endParaRPr>
          </a:p>
          <a:p>
            <a:endParaRPr lang="en-US" dirty="0">
              <a:latin typeface="-apple-system"/>
            </a:endParaRPr>
          </a:p>
          <a:p>
            <a:r>
              <a:rPr lang="en-US" b="0" i="0" u="none" strike="noStrike" dirty="0">
                <a:effectLst/>
                <a:latin typeface="-apple-system"/>
                <a:hlinkClick r:id="rId4" tooltip="https://developer.spotify.com/"/>
              </a:rPr>
              <a:t>https://developer.spotify.com/</a:t>
            </a:r>
            <a:endParaRPr lang="en-US" b="0" i="0" u="none" strike="noStrike" dirty="0">
              <a:effectLst/>
              <a:latin typeface="-apple-system"/>
            </a:endParaRPr>
          </a:p>
          <a:p>
            <a:endParaRPr lang="en-US" dirty="0">
              <a:latin typeface="-apple-system"/>
            </a:endParaRPr>
          </a:p>
          <a:p>
            <a:r>
              <a:rPr lang="en-US" b="0" i="0" u="none" strike="noStrike" dirty="0">
                <a:effectLst/>
                <a:latin typeface="-apple-system"/>
                <a:hlinkClick r:id="rId5" tooltip="https://spotipy.readthedocs.io/en/2.19.0/"/>
              </a:rPr>
              <a:t>https://spotipy.readthedocs.io/en/2.19.0/</a:t>
            </a:r>
            <a:endParaRPr lang="en-US" b="0" i="0" u="none" strike="noStrike" dirty="0">
              <a:effectLst/>
              <a:latin typeface="-apple-system"/>
            </a:endParaRPr>
          </a:p>
          <a:p>
            <a:endParaRPr lang="en-US" dirty="0">
              <a:latin typeface="-apple-system"/>
            </a:endParaRPr>
          </a:p>
          <a:p>
            <a:r>
              <a:rPr lang="en-US" b="0" i="0" u="none" strike="noStrike" dirty="0">
                <a:effectLst/>
                <a:latin typeface="-apple-system"/>
                <a:hlinkClick r:id="rId6" tooltip="https://www.billboard.com/charts/year-end/2020/hot-country-songs/"/>
              </a:rPr>
              <a:t>https://www.billboard.com/charts/year-end/2020/hot-country-songs/</a:t>
            </a:r>
            <a:endParaRPr lang="en-US" b="0" i="0" u="none" strike="noStrike" dirty="0">
              <a:effectLst/>
              <a:latin typeface="-apple-system"/>
            </a:endParaRPr>
          </a:p>
          <a:p>
            <a:endParaRPr lang="en-US" dirty="0">
              <a:latin typeface="-apple-system"/>
            </a:endParaRPr>
          </a:p>
          <a:p>
            <a:r>
              <a:rPr lang="en-US" b="0" i="0" u="none" strike="noStrike" dirty="0">
                <a:effectLst/>
                <a:latin typeface="-apple-system"/>
                <a:hlinkClick r:id="rId7" tooltip="https://medium.com/web-mining-is688-spring-2021/preliminary-data-analysis-on-spotify-data-using-api-a84bb0aae00c"/>
              </a:rPr>
              <a:t>https://medium.com/web-mining-is688-spring-2021/preliminary-data-analysis-on-spotify-data-using-api-a84bb0aae00c</a:t>
            </a:r>
            <a:endParaRPr lang="en-US" dirty="0"/>
          </a:p>
        </p:txBody>
      </p:sp>
    </p:spTree>
    <p:extLst>
      <p:ext uri="{BB962C8B-B14F-4D97-AF65-F5344CB8AC3E}">
        <p14:creationId xmlns:p14="http://schemas.microsoft.com/office/powerpoint/2010/main" val="2813090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39" name="Group 138">
            <a:extLst>
              <a:ext uri="{FF2B5EF4-FFF2-40B4-BE49-F238E27FC236}">
                <a16:creationId xmlns:a16="http://schemas.microsoft.com/office/drawing/2014/main" id="{4B93B447-BF69-4AD4-8AA1-8AE61BB156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0" name="Straight Connector 139">
              <a:extLst>
                <a:ext uri="{FF2B5EF4-FFF2-40B4-BE49-F238E27FC236}">
                  <a16:creationId xmlns:a16="http://schemas.microsoft.com/office/drawing/2014/main" id="{0DBF4B3F-4F55-4164-9CC2-B48FC9CFFE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a:extLst>
                <a:ext uri="{FF2B5EF4-FFF2-40B4-BE49-F238E27FC236}">
                  <a16:creationId xmlns:a16="http://schemas.microsoft.com/office/drawing/2014/main" id="{0862413E-3411-42B2-A846-F63E0FE6F61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42" name="Rectangle 23">
              <a:extLst>
                <a:ext uri="{FF2B5EF4-FFF2-40B4-BE49-F238E27FC236}">
                  <a16:creationId xmlns:a16="http://schemas.microsoft.com/office/drawing/2014/main" id="{CB90170C-173C-4A9D-A1D1-7A118465D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Rectangle 25">
              <a:extLst>
                <a:ext uri="{FF2B5EF4-FFF2-40B4-BE49-F238E27FC236}">
                  <a16:creationId xmlns:a16="http://schemas.microsoft.com/office/drawing/2014/main" id="{E38A2E8F-C873-4F22-836F-FF6F510A31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Isosceles Triangle 143">
              <a:extLst>
                <a:ext uri="{FF2B5EF4-FFF2-40B4-BE49-F238E27FC236}">
                  <a16:creationId xmlns:a16="http://schemas.microsoft.com/office/drawing/2014/main" id="{C1022638-58DB-4E08-B00D-B569FDA7C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Rectangle 27">
              <a:extLst>
                <a:ext uri="{FF2B5EF4-FFF2-40B4-BE49-F238E27FC236}">
                  <a16:creationId xmlns:a16="http://schemas.microsoft.com/office/drawing/2014/main" id="{4A02CE53-F667-4D15-B393-E3FEE23D59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6" name="Rectangle 28">
              <a:extLst>
                <a:ext uri="{FF2B5EF4-FFF2-40B4-BE49-F238E27FC236}">
                  <a16:creationId xmlns:a16="http://schemas.microsoft.com/office/drawing/2014/main" id="{83F1CE1A-226B-4287-B8DA-D6068E898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7" name="Rectangle 29">
              <a:extLst>
                <a:ext uri="{FF2B5EF4-FFF2-40B4-BE49-F238E27FC236}">
                  <a16:creationId xmlns:a16="http://schemas.microsoft.com/office/drawing/2014/main" id="{0FC8CE0E-2BE6-41AA-ADC3-D487E098AF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8" name="Isosceles Triangle 147">
              <a:extLst>
                <a:ext uri="{FF2B5EF4-FFF2-40B4-BE49-F238E27FC236}">
                  <a16:creationId xmlns:a16="http://schemas.microsoft.com/office/drawing/2014/main" id="{BE322F3A-1560-42BF-90EE-D97210E626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9" name="Isosceles Triangle 148">
              <a:extLst>
                <a:ext uri="{FF2B5EF4-FFF2-40B4-BE49-F238E27FC236}">
                  <a16:creationId xmlns:a16="http://schemas.microsoft.com/office/drawing/2014/main" id="{E7430508-0EFC-4B92-BB8C-175A97AD5A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2052" name="Picture 4" descr="Patsy Cline. | Patsy cline, Country music singers, Song artists">
            <a:extLst>
              <a:ext uri="{FF2B5EF4-FFF2-40B4-BE49-F238E27FC236}">
                <a16:creationId xmlns:a16="http://schemas.microsoft.com/office/drawing/2014/main" id="{8A00D9DB-3D63-4B21-9362-17038B5E60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695" r="6068"/>
          <a:stretch/>
        </p:blipFill>
        <p:spPr bwMode="auto">
          <a:xfrm>
            <a:off x="1" y="10"/>
            <a:ext cx="4319259" cy="6857990"/>
          </a:xfrm>
          <a:custGeom>
            <a:avLst/>
            <a:gdLst/>
            <a:ahLst/>
            <a:cxnLst/>
            <a:rect l="l" t="t" r="r" b="b"/>
            <a:pathLst>
              <a:path w="4319259" h="6858000">
                <a:moveTo>
                  <a:pt x="0" y="0"/>
                </a:moveTo>
                <a:lnTo>
                  <a:pt x="4319259" y="0"/>
                </a:lnTo>
                <a:lnTo>
                  <a:pt x="4290943" y="189570"/>
                </a:lnTo>
                <a:lnTo>
                  <a:pt x="4287560" y="189570"/>
                </a:lnTo>
                <a:lnTo>
                  <a:pt x="3291496"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51" name="Isosceles Triangle 30">
            <a:extLst>
              <a:ext uri="{FF2B5EF4-FFF2-40B4-BE49-F238E27FC236}">
                <a16:creationId xmlns:a16="http://schemas.microsoft.com/office/drawing/2014/main" id="{0CD7CE78-EEDA-4354-8DD2-8D5EEFCB0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2054" name="Picture 6" descr="Merle Haggard obituary | Country | The Guardian">
            <a:extLst>
              <a:ext uri="{FF2B5EF4-FFF2-40B4-BE49-F238E27FC236}">
                <a16:creationId xmlns:a16="http://schemas.microsoft.com/office/drawing/2014/main" id="{0BC847F8-64B0-485F-98D3-3E7E204576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976" r="12727"/>
          <a:stretch/>
        </p:blipFill>
        <p:spPr bwMode="auto">
          <a:xfrm>
            <a:off x="3294151" y="10"/>
            <a:ext cx="4820935" cy="6857990"/>
          </a:xfrm>
          <a:custGeom>
            <a:avLst/>
            <a:gdLst/>
            <a:ahLst/>
            <a:cxnLst/>
            <a:rect l="l" t="t" r="r" b="b"/>
            <a:pathLst>
              <a:path w="4820935" h="6858000">
                <a:moveTo>
                  <a:pt x="1027763" y="0"/>
                </a:moveTo>
                <a:lnTo>
                  <a:pt x="4820935" y="0"/>
                </a:lnTo>
                <a:lnTo>
                  <a:pt x="4792619" y="189570"/>
                </a:lnTo>
                <a:lnTo>
                  <a:pt x="4789235" y="189570"/>
                </a:lnTo>
                <a:lnTo>
                  <a:pt x="3793172" y="6858000"/>
                </a:lnTo>
                <a:lnTo>
                  <a:pt x="0" y="6858000"/>
                </a:lnTo>
                <a:lnTo>
                  <a:pt x="26598" y="6679936"/>
                </a:lnTo>
                <a:lnTo>
                  <a:pt x="29982" y="6679936"/>
                </a:lnTo>
                <a:close/>
              </a:path>
            </a:pathLst>
          </a:custGeom>
          <a:noFill/>
          <a:extLst>
            <a:ext uri="{909E8E84-426E-40DD-AFC4-6F175D3DCCD1}">
              <a14:hiddenFill xmlns:a14="http://schemas.microsoft.com/office/drawing/2010/main">
                <a:solidFill>
                  <a:srgbClr val="FFFFFF"/>
                </a:solidFill>
              </a14:hiddenFill>
            </a:ext>
          </a:extLst>
        </p:spPr>
      </p:pic>
      <p:pic>
        <p:nvPicPr>
          <p:cNvPr id="2050" name="Picture 2" descr="Johnny Cash on Amazon Music">
            <a:extLst>
              <a:ext uri="{FF2B5EF4-FFF2-40B4-BE49-F238E27FC236}">
                <a16:creationId xmlns:a16="http://schemas.microsoft.com/office/drawing/2014/main" id="{D8EC82B4-24F0-4B17-9FA2-0DD719D15F3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334" r="21835"/>
          <a:stretch/>
        </p:blipFill>
        <p:spPr bwMode="auto">
          <a:xfrm>
            <a:off x="7086750" y="10"/>
            <a:ext cx="5105250" cy="6857990"/>
          </a:xfrm>
          <a:custGeom>
            <a:avLst/>
            <a:gdLst/>
            <a:ahLst/>
            <a:cxnLst/>
            <a:rect l="l" t="t" r="r" b="b"/>
            <a:pathLst>
              <a:path w="5105250" h="6858000">
                <a:moveTo>
                  <a:pt x="1027763" y="0"/>
                </a:moveTo>
                <a:lnTo>
                  <a:pt x="5105250" y="0"/>
                </a:lnTo>
                <a:lnTo>
                  <a:pt x="5105250" y="6858000"/>
                </a:lnTo>
                <a:lnTo>
                  <a:pt x="0" y="6858000"/>
                </a:lnTo>
                <a:lnTo>
                  <a:pt x="26597" y="6679936"/>
                </a:lnTo>
                <a:lnTo>
                  <a:pt x="29981" y="6679936"/>
                </a:lnTo>
                <a:close/>
              </a:path>
            </a:pathLst>
          </a:custGeom>
          <a:noFill/>
          <a:extLst>
            <a:ext uri="{909E8E84-426E-40DD-AFC4-6F175D3DCCD1}">
              <a14:hiddenFill xmlns:a14="http://schemas.microsoft.com/office/drawing/2010/main">
                <a:solidFill>
                  <a:srgbClr val="FFFFFF"/>
                </a:solidFill>
              </a14:hiddenFill>
            </a:ext>
          </a:extLst>
        </p:spPr>
      </p:pic>
      <p:sp>
        <p:nvSpPr>
          <p:cNvPr id="153" name="Freeform 52">
            <a:extLst>
              <a:ext uri="{FF2B5EF4-FFF2-40B4-BE49-F238E27FC236}">
                <a16:creationId xmlns:a16="http://schemas.microsoft.com/office/drawing/2014/main" id="{B4FC7C29-5FD2-4F73-AFD5-87F4A0442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649" y="3576484"/>
            <a:ext cx="8522979" cy="3281517"/>
          </a:xfrm>
          <a:custGeom>
            <a:avLst/>
            <a:gdLst>
              <a:gd name="connsiteX0" fmla="*/ 8516100 w 8522979"/>
              <a:gd name="connsiteY0" fmla="*/ 0 h 3281517"/>
              <a:gd name="connsiteX1" fmla="*/ 8522979 w 8522979"/>
              <a:gd name="connsiteY1" fmla="*/ 3281517 h 3281517"/>
              <a:gd name="connsiteX2" fmla="*/ 650153 w 8522979"/>
              <a:gd name="connsiteY2" fmla="*/ 3281517 h 3281517"/>
              <a:gd name="connsiteX3" fmla="*/ 0 w 8522979"/>
              <a:gd name="connsiteY3" fmla="*/ 3003752 h 3281517"/>
              <a:gd name="connsiteX4" fmla="*/ 879142 w 8522979"/>
              <a:gd name="connsiteY4" fmla="*/ 690551 h 3281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22979" h="3281517">
                <a:moveTo>
                  <a:pt x="8516100" y="0"/>
                </a:moveTo>
                <a:lnTo>
                  <a:pt x="8522979" y="3281517"/>
                </a:lnTo>
                <a:lnTo>
                  <a:pt x="650153" y="3281517"/>
                </a:lnTo>
                <a:lnTo>
                  <a:pt x="0" y="3003752"/>
                </a:lnTo>
                <a:lnTo>
                  <a:pt x="879142" y="690551"/>
                </a:lnTo>
                <a:close/>
              </a:path>
            </a:pathLst>
          </a:custGeom>
          <a:solidFill>
            <a:schemeClr val="tx1">
              <a:alpha val="8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5" name="Straight Connector 154">
            <a:extLst>
              <a:ext uri="{FF2B5EF4-FFF2-40B4-BE49-F238E27FC236}">
                <a16:creationId xmlns:a16="http://schemas.microsoft.com/office/drawing/2014/main" id="{CC649E1D-C186-435C-A705-D4A6E971B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7" name="Straight Connector 156">
            <a:extLst>
              <a:ext uri="{FF2B5EF4-FFF2-40B4-BE49-F238E27FC236}">
                <a16:creationId xmlns:a16="http://schemas.microsoft.com/office/drawing/2014/main" id="{557F1415-BAB9-4188-80EF-79429EA962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9" name="Rectangle 23">
            <a:extLst>
              <a:ext uri="{FF2B5EF4-FFF2-40B4-BE49-F238E27FC236}">
                <a16:creationId xmlns:a16="http://schemas.microsoft.com/office/drawing/2014/main" id="{AD04A899-A719-4A84-8AA8-229F7346D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1" name="Rectangle 25">
            <a:extLst>
              <a:ext uri="{FF2B5EF4-FFF2-40B4-BE49-F238E27FC236}">
                <a16:creationId xmlns:a16="http://schemas.microsoft.com/office/drawing/2014/main" id="{7C817BA4-89A3-4B83-8493-3AA2A7C03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3" name="Isosceles Triangle 24">
            <a:extLst>
              <a:ext uri="{FF2B5EF4-FFF2-40B4-BE49-F238E27FC236}">
                <a16:creationId xmlns:a16="http://schemas.microsoft.com/office/drawing/2014/main" id="{F3DE5DB7-F04A-4458-B57D-8548DB744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684004F-55C6-E34B-8CD2-E73BA6045DEE}"/>
              </a:ext>
            </a:extLst>
          </p:cNvPr>
          <p:cNvSpPr>
            <a:spLocks noGrp="1"/>
          </p:cNvSpPr>
          <p:nvPr>
            <p:ph type="title"/>
          </p:nvPr>
        </p:nvSpPr>
        <p:spPr>
          <a:xfrm>
            <a:off x="4092401" y="4267831"/>
            <a:ext cx="5181601" cy="1329677"/>
          </a:xfrm>
        </p:spPr>
        <p:txBody>
          <a:bodyPr vert="horz" lIns="91440" tIns="45720" rIns="91440" bIns="45720" rtlCol="0" anchor="b">
            <a:normAutofit/>
          </a:bodyPr>
          <a:lstStyle/>
          <a:p>
            <a:r>
              <a:rPr lang="en-US" sz="4400"/>
              <a:t>The Question:</a:t>
            </a:r>
            <a:endParaRPr lang="en-US" sz="4400" dirty="0"/>
          </a:p>
        </p:txBody>
      </p:sp>
      <p:sp>
        <p:nvSpPr>
          <p:cNvPr id="3" name="Text Placeholder 2">
            <a:extLst>
              <a:ext uri="{FF2B5EF4-FFF2-40B4-BE49-F238E27FC236}">
                <a16:creationId xmlns:a16="http://schemas.microsoft.com/office/drawing/2014/main" id="{8F377C20-77F0-A344-A669-99AFD39E673D}"/>
              </a:ext>
            </a:extLst>
          </p:cNvPr>
          <p:cNvSpPr>
            <a:spLocks noGrp="1"/>
          </p:cNvSpPr>
          <p:nvPr>
            <p:ph type="body" idx="1"/>
          </p:nvPr>
        </p:nvSpPr>
        <p:spPr>
          <a:xfrm>
            <a:off x="4092401" y="5597506"/>
            <a:ext cx="5181601" cy="390969"/>
          </a:xfrm>
        </p:spPr>
        <p:txBody>
          <a:bodyPr vert="horz" lIns="91440" tIns="45720" rIns="91440" bIns="45720" rtlCol="0" anchor="t">
            <a:noAutofit/>
          </a:bodyPr>
          <a:lstStyle/>
          <a:p>
            <a:r>
              <a:rPr lang="en-US" dirty="0">
                <a:solidFill>
                  <a:schemeClr val="bg1"/>
                </a:solidFill>
              </a:rPr>
              <a:t>How has country </a:t>
            </a:r>
            <a:r>
              <a:rPr lang="en-US">
                <a:solidFill>
                  <a:schemeClr val="bg1"/>
                </a:solidFill>
              </a:rPr>
              <a:t>music progressed </a:t>
            </a:r>
            <a:r>
              <a:rPr lang="en-US" dirty="0">
                <a:solidFill>
                  <a:schemeClr val="bg1"/>
                </a:solidFill>
              </a:rPr>
              <a:t>since its heyday to now?  </a:t>
            </a:r>
          </a:p>
        </p:txBody>
      </p:sp>
      <p:sp>
        <p:nvSpPr>
          <p:cNvPr id="165" name="Rectangle 27">
            <a:extLst>
              <a:ext uri="{FF2B5EF4-FFF2-40B4-BE49-F238E27FC236}">
                <a16:creationId xmlns:a16="http://schemas.microsoft.com/office/drawing/2014/main" id="{0E28C2CD-D655-4BD8-B95B-9C1FA1C28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7" name="Rectangle 28">
            <a:extLst>
              <a:ext uri="{FF2B5EF4-FFF2-40B4-BE49-F238E27FC236}">
                <a16:creationId xmlns:a16="http://schemas.microsoft.com/office/drawing/2014/main" id="{09C4CEFC-CCA3-480D-AD77-2E290DEFA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9" name="Rectangle 29">
            <a:extLst>
              <a:ext uri="{FF2B5EF4-FFF2-40B4-BE49-F238E27FC236}">
                <a16:creationId xmlns:a16="http://schemas.microsoft.com/office/drawing/2014/main" id="{19CF0309-E4E5-4540-8002-889076C63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1" name="Isosceles Triangle 29">
            <a:extLst>
              <a:ext uri="{FF2B5EF4-FFF2-40B4-BE49-F238E27FC236}">
                <a16:creationId xmlns:a16="http://schemas.microsoft.com/office/drawing/2014/main" id="{9495C4A5-374F-4FB3-A128-592607D0F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01797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92" name="Group 191">
            <a:extLst>
              <a:ext uri="{FF2B5EF4-FFF2-40B4-BE49-F238E27FC236}">
                <a16:creationId xmlns:a16="http://schemas.microsoft.com/office/drawing/2014/main" id="{4B93B447-BF69-4AD4-8AA1-8AE61BB156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93" name="Straight Connector 192">
              <a:extLst>
                <a:ext uri="{FF2B5EF4-FFF2-40B4-BE49-F238E27FC236}">
                  <a16:creationId xmlns:a16="http://schemas.microsoft.com/office/drawing/2014/main" id="{0DBF4B3F-4F55-4164-9CC2-B48FC9CFFE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id="{0862413E-3411-42B2-A846-F63E0FE6F61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95" name="Rectangle 23">
              <a:extLst>
                <a:ext uri="{FF2B5EF4-FFF2-40B4-BE49-F238E27FC236}">
                  <a16:creationId xmlns:a16="http://schemas.microsoft.com/office/drawing/2014/main" id="{CB90170C-173C-4A9D-A1D1-7A118465D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6" name="Rectangle 25">
              <a:extLst>
                <a:ext uri="{FF2B5EF4-FFF2-40B4-BE49-F238E27FC236}">
                  <a16:creationId xmlns:a16="http://schemas.microsoft.com/office/drawing/2014/main" id="{E38A2E8F-C873-4F22-836F-FF6F510A31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7" name="Isosceles Triangle 196">
              <a:extLst>
                <a:ext uri="{FF2B5EF4-FFF2-40B4-BE49-F238E27FC236}">
                  <a16:creationId xmlns:a16="http://schemas.microsoft.com/office/drawing/2014/main" id="{C1022638-58DB-4E08-B00D-B569FDA7C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8" name="Rectangle 27">
              <a:extLst>
                <a:ext uri="{FF2B5EF4-FFF2-40B4-BE49-F238E27FC236}">
                  <a16:creationId xmlns:a16="http://schemas.microsoft.com/office/drawing/2014/main" id="{4A02CE53-F667-4D15-B393-E3FEE23D59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9" name="Rectangle 28">
              <a:extLst>
                <a:ext uri="{FF2B5EF4-FFF2-40B4-BE49-F238E27FC236}">
                  <a16:creationId xmlns:a16="http://schemas.microsoft.com/office/drawing/2014/main" id="{83F1CE1A-226B-4287-B8DA-D6068E898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0" name="Rectangle 29">
              <a:extLst>
                <a:ext uri="{FF2B5EF4-FFF2-40B4-BE49-F238E27FC236}">
                  <a16:creationId xmlns:a16="http://schemas.microsoft.com/office/drawing/2014/main" id="{0FC8CE0E-2BE6-41AA-ADC3-D487E098AF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1" name="Isosceles Triangle 200">
              <a:extLst>
                <a:ext uri="{FF2B5EF4-FFF2-40B4-BE49-F238E27FC236}">
                  <a16:creationId xmlns:a16="http://schemas.microsoft.com/office/drawing/2014/main" id="{BE322F3A-1560-42BF-90EE-D97210E626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2" name="Isosceles Triangle 201">
              <a:extLst>
                <a:ext uri="{FF2B5EF4-FFF2-40B4-BE49-F238E27FC236}">
                  <a16:creationId xmlns:a16="http://schemas.microsoft.com/office/drawing/2014/main" id="{E7430508-0EFC-4B92-BB8C-175A97AD5A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080" name="Picture 8" descr="Carrie Underwood - YouTube">
            <a:extLst>
              <a:ext uri="{FF2B5EF4-FFF2-40B4-BE49-F238E27FC236}">
                <a16:creationId xmlns:a16="http://schemas.microsoft.com/office/drawing/2014/main" id="{668E7A83-4B1E-4585-92B3-FECDBFEEEA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59" r="11760"/>
          <a:stretch/>
        </p:blipFill>
        <p:spPr bwMode="auto">
          <a:xfrm>
            <a:off x="1" y="10"/>
            <a:ext cx="4319259" cy="6857990"/>
          </a:xfrm>
          <a:custGeom>
            <a:avLst/>
            <a:gdLst/>
            <a:ahLst/>
            <a:cxnLst/>
            <a:rect l="l" t="t" r="r" b="b"/>
            <a:pathLst>
              <a:path w="4319259" h="6858000">
                <a:moveTo>
                  <a:pt x="0" y="0"/>
                </a:moveTo>
                <a:lnTo>
                  <a:pt x="4319259" y="0"/>
                </a:lnTo>
                <a:lnTo>
                  <a:pt x="4290943" y="189570"/>
                </a:lnTo>
                <a:lnTo>
                  <a:pt x="4287560" y="189570"/>
                </a:lnTo>
                <a:lnTo>
                  <a:pt x="3291496"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03" name="Isosceles Triangle 30">
            <a:extLst>
              <a:ext uri="{FF2B5EF4-FFF2-40B4-BE49-F238E27FC236}">
                <a16:creationId xmlns:a16="http://schemas.microsoft.com/office/drawing/2014/main" id="{0CD7CE78-EEDA-4354-8DD2-8D5EEFCB0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3078" name="Picture 6" descr="Florida Georgia Line Members Pursuing Solo Music Without Breaking Up –  Billboard">
            <a:extLst>
              <a:ext uri="{FF2B5EF4-FFF2-40B4-BE49-F238E27FC236}">
                <a16:creationId xmlns:a16="http://schemas.microsoft.com/office/drawing/2014/main" id="{3F25B261-5EC6-4D9F-BC20-A1C89678D2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663" r="29765" b="-1"/>
          <a:stretch/>
        </p:blipFill>
        <p:spPr bwMode="auto">
          <a:xfrm>
            <a:off x="3294151" y="10"/>
            <a:ext cx="4820935" cy="6857990"/>
          </a:xfrm>
          <a:custGeom>
            <a:avLst/>
            <a:gdLst/>
            <a:ahLst/>
            <a:cxnLst/>
            <a:rect l="l" t="t" r="r" b="b"/>
            <a:pathLst>
              <a:path w="4820935" h="6858000">
                <a:moveTo>
                  <a:pt x="1027763" y="0"/>
                </a:moveTo>
                <a:lnTo>
                  <a:pt x="4820935" y="0"/>
                </a:lnTo>
                <a:lnTo>
                  <a:pt x="4792619" y="189570"/>
                </a:lnTo>
                <a:lnTo>
                  <a:pt x="4789235" y="189570"/>
                </a:lnTo>
                <a:lnTo>
                  <a:pt x="3793172" y="6858000"/>
                </a:lnTo>
                <a:lnTo>
                  <a:pt x="0" y="6858000"/>
                </a:lnTo>
                <a:lnTo>
                  <a:pt x="26598" y="6679936"/>
                </a:lnTo>
                <a:lnTo>
                  <a:pt x="29982" y="6679936"/>
                </a:lnTo>
                <a:close/>
              </a:path>
            </a:pathLst>
          </a:custGeom>
          <a:noFill/>
          <a:extLst>
            <a:ext uri="{909E8E84-426E-40DD-AFC4-6F175D3DCCD1}">
              <a14:hiddenFill xmlns:a14="http://schemas.microsoft.com/office/drawing/2010/main">
                <a:solidFill>
                  <a:srgbClr val="FFFFFF"/>
                </a:solidFill>
              </a14:hiddenFill>
            </a:ext>
          </a:extLst>
        </p:spPr>
      </p:pic>
      <p:pic>
        <p:nvPicPr>
          <p:cNvPr id="3076" name="Picture 4" descr="Luke Combs | Equipboard">
            <a:extLst>
              <a:ext uri="{FF2B5EF4-FFF2-40B4-BE49-F238E27FC236}">
                <a16:creationId xmlns:a16="http://schemas.microsoft.com/office/drawing/2014/main" id="{CD374DAD-06E6-4A64-B5E3-052939F685D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584" r="28584"/>
          <a:stretch/>
        </p:blipFill>
        <p:spPr bwMode="auto">
          <a:xfrm>
            <a:off x="7086750" y="10"/>
            <a:ext cx="5105250" cy="6857990"/>
          </a:xfrm>
          <a:custGeom>
            <a:avLst/>
            <a:gdLst/>
            <a:ahLst/>
            <a:cxnLst/>
            <a:rect l="l" t="t" r="r" b="b"/>
            <a:pathLst>
              <a:path w="5105250" h="6858000">
                <a:moveTo>
                  <a:pt x="1027763" y="0"/>
                </a:moveTo>
                <a:lnTo>
                  <a:pt x="5105250" y="0"/>
                </a:lnTo>
                <a:lnTo>
                  <a:pt x="5105250" y="6858000"/>
                </a:lnTo>
                <a:lnTo>
                  <a:pt x="0" y="6858000"/>
                </a:lnTo>
                <a:lnTo>
                  <a:pt x="26597" y="6679936"/>
                </a:lnTo>
                <a:lnTo>
                  <a:pt x="29981" y="6679936"/>
                </a:lnTo>
                <a:close/>
              </a:path>
            </a:pathLst>
          </a:custGeom>
          <a:noFill/>
          <a:extLst>
            <a:ext uri="{909E8E84-426E-40DD-AFC4-6F175D3DCCD1}">
              <a14:hiddenFill xmlns:a14="http://schemas.microsoft.com/office/drawing/2010/main">
                <a:solidFill>
                  <a:srgbClr val="FFFFFF"/>
                </a:solidFill>
              </a14:hiddenFill>
            </a:ext>
          </a:extLst>
        </p:spPr>
      </p:pic>
      <p:sp>
        <p:nvSpPr>
          <p:cNvPr id="204" name="Freeform 52">
            <a:extLst>
              <a:ext uri="{FF2B5EF4-FFF2-40B4-BE49-F238E27FC236}">
                <a16:creationId xmlns:a16="http://schemas.microsoft.com/office/drawing/2014/main" id="{B4FC7C29-5FD2-4F73-AFD5-87F4A0442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649" y="3576484"/>
            <a:ext cx="8522979" cy="3281517"/>
          </a:xfrm>
          <a:custGeom>
            <a:avLst/>
            <a:gdLst>
              <a:gd name="connsiteX0" fmla="*/ 8516100 w 8522979"/>
              <a:gd name="connsiteY0" fmla="*/ 0 h 3281517"/>
              <a:gd name="connsiteX1" fmla="*/ 8522979 w 8522979"/>
              <a:gd name="connsiteY1" fmla="*/ 3281517 h 3281517"/>
              <a:gd name="connsiteX2" fmla="*/ 650153 w 8522979"/>
              <a:gd name="connsiteY2" fmla="*/ 3281517 h 3281517"/>
              <a:gd name="connsiteX3" fmla="*/ 0 w 8522979"/>
              <a:gd name="connsiteY3" fmla="*/ 3003752 h 3281517"/>
              <a:gd name="connsiteX4" fmla="*/ 879142 w 8522979"/>
              <a:gd name="connsiteY4" fmla="*/ 690551 h 3281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22979" h="3281517">
                <a:moveTo>
                  <a:pt x="8516100" y="0"/>
                </a:moveTo>
                <a:lnTo>
                  <a:pt x="8522979" y="3281517"/>
                </a:lnTo>
                <a:lnTo>
                  <a:pt x="650153" y="3281517"/>
                </a:lnTo>
                <a:lnTo>
                  <a:pt x="0" y="3003752"/>
                </a:lnTo>
                <a:lnTo>
                  <a:pt x="879142" y="690551"/>
                </a:lnTo>
                <a:close/>
              </a:path>
            </a:pathLst>
          </a:custGeom>
          <a:solidFill>
            <a:schemeClr val="tx1">
              <a:alpha val="8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5" name="Straight Connector 204">
            <a:extLst>
              <a:ext uri="{FF2B5EF4-FFF2-40B4-BE49-F238E27FC236}">
                <a16:creationId xmlns:a16="http://schemas.microsoft.com/office/drawing/2014/main" id="{CC649E1D-C186-435C-A705-D4A6E971B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6" name="Straight Connector 205">
            <a:extLst>
              <a:ext uri="{FF2B5EF4-FFF2-40B4-BE49-F238E27FC236}">
                <a16:creationId xmlns:a16="http://schemas.microsoft.com/office/drawing/2014/main" id="{557F1415-BAB9-4188-80EF-79429EA962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7" name="Rectangle 23">
            <a:extLst>
              <a:ext uri="{FF2B5EF4-FFF2-40B4-BE49-F238E27FC236}">
                <a16:creationId xmlns:a16="http://schemas.microsoft.com/office/drawing/2014/main" id="{AD04A899-A719-4A84-8AA8-229F7346D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 name="Rectangle 25">
            <a:extLst>
              <a:ext uri="{FF2B5EF4-FFF2-40B4-BE49-F238E27FC236}">
                <a16:creationId xmlns:a16="http://schemas.microsoft.com/office/drawing/2014/main" id="{7C817BA4-89A3-4B83-8493-3AA2A7C03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9" name="Isosceles Triangle 24">
            <a:extLst>
              <a:ext uri="{FF2B5EF4-FFF2-40B4-BE49-F238E27FC236}">
                <a16:creationId xmlns:a16="http://schemas.microsoft.com/office/drawing/2014/main" id="{F3DE5DB7-F04A-4458-B57D-8548DB744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DD2418E-17B8-446F-BE17-70E609CB3F5F}"/>
              </a:ext>
            </a:extLst>
          </p:cNvPr>
          <p:cNvSpPr>
            <a:spLocks noGrp="1"/>
          </p:cNvSpPr>
          <p:nvPr>
            <p:ph type="title"/>
          </p:nvPr>
        </p:nvSpPr>
        <p:spPr>
          <a:xfrm>
            <a:off x="4092401" y="4267831"/>
            <a:ext cx="5181601" cy="1329677"/>
          </a:xfrm>
        </p:spPr>
        <p:txBody>
          <a:bodyPr vert="horz" lIns="91440" tIns="45720" rIns="91440" bIns="45720" rtlCol="0" anchor="b">
            <a:normAutofit/>
          </a:bodyPr>
          <a:lstStyle/>
          <a:p>
            <a:r>
              <a:rPr lang="en-US" sz="4400" dirty="0"/>
              <a:t>The Question</a:t>
            </a:r>
          </a:p>
        </p:txBody>
      </p:sp>
      <p:sp>
        <p:nvSpPr>
          <p:cNvPr id="3" name="Text Placeholder 2">
            <a:extLst>
              <a:ext uri="{FF2B5EF4-FFF2-40B4-BE49-F238E27FC236}">
                <a16:creationId xmlns:a16="http://schemas.microsoft.com/office/drawing/2014/main" id="{7D57A540-53C2-4B61-B80B-ED5A23277D71}"/>
              </a:ext>
            </a:extLst>
          </p:cNvPr>
          <p:cNvSpPr>
            <a:spLocks noGrp="1"/>
          </p:cNvSpPr>
          <p:nvPr>
            <p:ph type="body" idx="1"/>
          </p:nvPr>
        </p:nvSpPr>
        <p:spPr>
          <a:xfrm>
            <a:off x="4092401" y="5597506"/>
            <a:ext cx="5181601" cy="810551"/>
          </a:xfrm>
        </p:spPr>
        <p:txBody>
          <a:bodyPr vert="horz" lIns="91440" tIns="45720" rIns="91440" bIns="45720" rtlCol="0" anchor="t">
            <a:noAutofit/>
          </a:bodyPr>
          <a:lstStyle/>
          <a:p>
            <a:r>
              <a:rPr lang="en-US" dirty="0">
                <a:solidFill>
                  <a:schemeClr val="bg1"/>
                </a:solidFill>
              </a:rPr>
              <a:t>How have pop and country music's trajectories correlated/diverted?</a:t>
            </a:r>
          </a:p>
        </p:txBody>
      </p:sp>
      <p:sp>
        <p:nvSpPr>
          <p:cNvPr id="210" name="Rectangle 27">
            <a:extLst>
              <a:ext uri="{FF2B5EF4-FFF2-40B4-BE49-F238E27FC236}">
                <a16:creationId xmlns:a16="http://schemas.microsoft.com/office/drawing/2014/main" id="{0E28C2CD-D655-4BD8-B95B-9C1FA1C28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1" name="Rectangle 28">
            <a:extLst>
              <a:ext uri="{FF2B5EF4-FFF2-40B4-BE49-F238E27FC236}">
                <a16:creationId xmlns:a16="http://schemas.microsoft.com/office/drawing/2014/main" id="{09C4CEFC-CCA3-480D-AD77-2E290DEFA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2" name="Rectangle 29">
            <a:extLst>
              <a:ext uri="{FF2B5EF4-FFF2-40B4-BE49-F238E27FC236}">
                <a16:creationId xmlns:a16="http://schemas.microsoft.com/office/drawing/2014/main" id="{19CF0309-E4E5-4540-8002-889076C63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3" name="Isosceles Triangle 29">
            <a:extLst>
              <a:ext uri="{FF2B5EF4-FFF2-40B4-BE49-F238E27FC236}">
                <a16:creationId xmlns:a16="http://schemas.microsoft.com/office/drawing/2014/main" id="{9495C4A5-374F-4FB3-A128-592607D0F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78445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6A761A44-A936-4382-8A16-7ED6A2903D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4" name="Straight Connector 83">
              <a:extLst>
                <a:ext uri="{FF2B5EF4-FFF2-40B4-BE49-F238E27FC236}">
                  <a16:creationId xmlns:a16="http://schemas.microsoft.com/office/drawing/2014/main" id="{5459EE73-661E-48AA-A374-BF2B850F58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D653EA91-5E43-427F-B0AB-1B8A496BC6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86" name="Rectangle 23">
              <a:extLst>
                <a:ext uri="{FF2B5EF4-FFF2-40B4-BE49-F238E27FC236}">
                  <a16:creationId xmlns:a16="http://schemas.microsoft.com/office/drawing/2014/main" id="{57571081-E136-40F9-B123-3A16F53BE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25">
              <a:extLst>
                <a:ext uri="{FF2B5EF4-FFF2-40B4-BE49-F238E27FC236}">
                  <a16:creationId xmlns:a16="http://schemas.microsoft.com/office/drawing/2014/main" id="{73197C11-EFC2-4F71-BEFF-B7EE3EEFF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Isosceles Triangle 87">
              <a:extLst>
                <a:ext uri="{FF2B5EF4-FFF2-40B4-BE49-F238E27FC236}">
                  <a16:creationId xmlns:a16="http://schemas.microsoft.com/office/drawing/2014/main" id="{074C7561-7217-4DBC-8C63-2BB8560D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7">
              <a:extLst>
                <a:ext uri="{FF2B5EF4-FFF2-40B4-BE49-F238E27FC236}">
                  <a16:creationId xmlns:a16="http://schemas.microsoft.com/office/drawing/2014/main" id="{6EB4E4EC-EA7F-4A46-9AF5-7E3E4E543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8">
              <a:extLst>
                <a:ext uri="{FF2B5EF4-FFF2-40B4-BE49-F238E27FC236}">
                  <a16:creationId xmlns:a16="http://schemas.microsoft.com/office/drawing/2014/main" id="{9048D13B-C50D-4EF9-AB6D-86713B7D43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9">
              <a:extLst>
                <a:ext uri="{FF2B5EF4-FFF2-40B4-BE49-F238E27FC236}">
                  <a16:creationId xmlns:a16="http://schemas.microsoft.com/office/drawing/2014/main" id="{8213FFC7-C869-40A9-8DBD-B311B342E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Isosceles Triangle 91">
              <a:extLst>
                <a:ext uri="{FF2B5EF4-FFF2-40B4-BE49-F238E27FC236}">
                  <a16:creationId xmlns:a16="http://schemas.microsoft.com/office/drawing/2014/main" id="{A029FB91-93F5-4D40-9014-8D5108951E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92">
              <a:extLst>
                <a:ext uri="{FF2B5EF4-FFF2-40B4-BE49-F238E27FC236}">
                  <a16:creationId xmlns:a16="http://schemas.microsoft.com/office/drawing/2014/main" id="{F6022FD2-DE49-41E6-B3BF-B113018CA2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15F2C05-6829-4C70-A3DD-0476EDB673DC}"/>
              </a:ext>
            </a:extLst>
          </p:cNvPr>
          <p:cNvSpPr>
            <a:spLocks noGrp="1"/>
          </p:cNvSpPr>
          <p:nvPr>
            <p:ph type="title"/>
          </p:nvPr>
        </p:nvSpPr>
        <p:spPr>
          <a:xfrm>
            <a:off x="985969" y="4473227"/>
            <a:ext cx="8288032" cy="1096648"/>
          </a:xfrm>
        </p:spPr>
        <p:txBody>
          <a:bodyPr vert="horz" lIns="91440" tIns="45720" rIns="91440" bIns="45720" rtlCol="0" anchor="b">
            <a:normAutofit/>
          </a:bodyPr>
          <a:lstStyle/>
          <a:p>
            <a:r>
              <a:rPr lang="en-US" sz="4800"/>
              <a:t>The Method</a:t>
            </a:r>
            <a:endParaRPr lang="en-US" sz="4800" dirty="0"/>
          </a:p>
        </p:txBody>
      </p:sp>
      <p:sp>
        <p:nvSpPr>
          <p:cNvPr id="3" name="Text Placeholder 2">
            <a:extLst>
              <a:ext uri="{FF2B5EF4-FFF2-40B4-BE49-F238E27FC236}">
                <a16:creationId xmlns:a16="http://schemas.microsoft.com/office/drawing/2014/main" id="{DE90E669-BA4A-4DEA-8357-1C6724DC1882}"/>
              </a:ext>
            </a:extLst>
          </p:cNvPr>
          <p:cNvSpPr>
            <a:spLocks noGrp="1"/>
          </p:cNvSpPr>
          <p:nvPr>
            <p:ph type="body" idx="1"/>
          </p:nvPr>
        </p:nvSpPr>
        <p:spPr>
          <a:xfrm>
            <a:off x="985969" y="5569874"/>
            <a:ext cx="8288032" cy="701677"/>
          </a:xfrm>
        </p:spPr>
        <p:txBody>
          <a:bodyPr vert="horz" lIns="91440" tIns="45720" rIns="91440" bIns="45720" rtlCol="0" anchor="t">
            <a:normAutofit/>
          </a:bodyPr>
          <a:lstStyle/>
          <a:p>
            <a:r>
              <a:rPr lang="en-US" sz="1800"/>
              <a:t>Through the usage of Spotify’s API and Python, information about every song, artist, playlist, and more can be accessed.</a:t>
            </a:r>
            <a:endParaRPr lang="en-US" sz="1800" dirty="0"/>
          </a:p>
        </p:txBody>
      </p:sp>
      <p:pic>
        <p:nvPicPr>
          <p:cNvPr id="5" name="Picture 4" descr="Logo&#10;&#10;Description automatically generated">
            <a:extLst>
              <a:ext uri="{FF2B5EF4-FFF2-40B4-BE49-F238E27FC236}">
                <a16:creationId xmlns:a16="http://schemas.microsoft.com/office/drawing/2014/main" id="{A4D2E5BC-46B3-4599-A161-19866214B5BF}"/>
              </a:ext>
            </a:extLst>
          </p:cNvPr>
          <p:cNvPicPr>
            <a:picLocks noChangeAspect="1"/>
          </p:cNvPicPr>
          <p:nvPr/>
        </p:nvPicPr>
        <p:blipFill rotWithShape="1">
          <a:blip r:embed="rId2">
            <a:extLst>
              <a:ext uri="{28A0092B-C50C-407E-A947-70E740481C1C}">
                <a14:useLocalDpi xmlns:a14="http://schemas.microsoft.com/office/drawing/2010/main" val="0"/>
              </a:ext>
            </a:extLst>
          </a:blip>
          <a:srcRect t="4227" b="14945"/>
          <a:stretch/>
        </p:blipFill>
        <p:spPr>
          <a:xfrm>
            <a:off x="985969" y="571180"/>
            <a:ext cx="8103206" cy="3635025"/>
          </a:xfrm>
          <a:prstGeom prst="rect">
            <a:avLst/>
          </a:prstGeom>
        </p:spPr>
      </p:pic>
    </p:spTree>
    <p:extLst>
      <p:ext uri="{BB962C8B-B14F-4D97-AF65-F5344CB8AC3E}">
        <p14:creationId xmlns:p14="http://schemas.microsoft.com/office/powerpoint/2010/main" val="1443982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045E-0D7C-44C5-AD0C-EDF6761102FA}"/>
              </a:ext>
            </a:extLst>
          </p:cNvPr>
          <p:cNvSpPr>
            <a:spLocks noGrp="1"/>
          </p:cNvSpPr>
          <p:nvPr>
            <p:ph type="title"/>
          </p:nvPr>
        </p:nvSpPr>
        <p:spPr/>
        <p:txBody>
          <a:bodyPr/>
          <a:lstStyle/>
          <a:p>
            <a:r>
              <a:rPr lang="en-US" dirty="0"/>
              <a:t>The Metrics</a:t>
            </a:r>
          </a:p>
        </p:txBody>
      </p:sp>
      <p:sp>
        <p:nvSpPr>
          <p:cNvPr id="4" name="TextBox 3">
            <a:extLst>
              <a:ext uri="{FF2B5EF4-FFF2-40B4-BE49-F238E27FC236}">
                <a16:creationId xmlns:a16="http://schemas.microsoft.com/office/drawing/2014/main" id="{8CC10566-4BF2-41DB-AFA7-7068A0941DC7}"/>
              </a:ext>
            </a:extLst>
          </p:cNvPr>
          <p:cNvSpPr txBox="1"/>
          <p:nvPr/>
        </p:nvSpPr>
        <p:spPr>
          <a:xfrm>
            <a:off x="4423541" y="116115"/>
            <a:ext cx="5199430" cy="646331"/>
          </a:xfrm>
          <a:prstGeom prst="rect">
            <a:avLst/>
          </a:prstGeom>
          <a:noFill/>
        </p:spPr>
        <p:txBody>
          <a:bodyPr wrap="square" rtlCol="0">
            <a:spAutoFit/>
          </a:bodyPr>
          <a:lstStyle/>
          <a:p>
            <a:r>
              <a:rPr lang="en-US" dirty="0" err="1"/>
              <a:t>Acousticness</a:t>
            </a:r>
            <a:r>
              <a:rPr lang="en-US" dirty="0"/>
              <a:t>: A measure from 0 to 1 determining presence and magnitude of acoustic elements</a:t>
            </a:r>
          </a:p>
        </p:txBody>
      </p:sp>
      <p:sp>
        <p:nvSpPr>
          <p:cNvPr id="5" name="TextBox 4">
            <a:extLst>
              <a:ext uri="{FF2B5EF4-FFF2-40B4-BE49-F238E27FC236}">
                <a16:creationId xmlns:a16="http://schemas.microsoft.com/office/drawing/2014/main" id="{18745CEB-A192-4C26-BBE1-0F410661CFE9}"/>
              </a:ext>
            </a:extLst>
          </p:cNvPr>
          <p:cNvSpPr txBox="1"/>
          <p:nvPr/>
        </p:nvSpPr>
        <p:spPr>
          <a:xfrm>
            <a:off x="4423541" y="893921"/>
            <a:ext cx="5199430" cy="1477328"/>
          </a:xfrm>
          <a:prstGeom prst="rect">
            <a:avLst/>
          </a:prstGeom>
          <a:noFill/>
        </p:spPr>
        <p:txBody>
          <a:bodyPr wrap="square" rtlCol="0">
            <a:spAutoFit/>
          </a:bodyPr>
          <a:lstStyle/>
          <a:p>
            <a:r>
              <a:rPr lang="en-US" dirty="0"/>
              <a:t>Danceability: Indicator from 0 to 1 determining how suitable a track is for dancing based on a combination of musical elements including tempo, rhythm stability, beat strength, and overall regularity.</a:t>
            </a:r>
          </a:p>
        </p:txBody>
      </p:sp>
      <p:sp>
        <p:nvSpPr>
          <p:cNvPr id="6" name="TextBox 5">
            <a:extLst>
              <a:ext uri="{FF2B5EF4-FFF2-40B4-BE49-F238E27FC236}">
                <a16:creationId xmlns:a16="http://schemas.microsoft.com/office/drawing/2014/main" id="{FC247B89-0E25-4C33-B61F-95070FFC2369}"/>
              </a:ext>
            </a:extLst>
          </p:cNvPr>
          <p:cNvSpPr txBox="1"/>
          <p:nvPr/>
        </p:nvSpPr>
        <p:spPr>
          <a:xfrm>
            <a:off x="4423541" y="2471111"/>
            <a:ext cx="5199430" cy="646331"/>
          </a:xfrm>
          <a:prstGeom prst="rect">
            <a:avLst/>
          </a:prstGeom>
          <a:noFill/>
        </p:spPr>
        <p:txBody>
          <a:bodyPr wrap="square" rtlCol="0">
            <a:spAutoFit/>
          </a:bodyPr>
          <a:lstStyle/>
          <a:p>
            <a:r>
              <a:rPr lang="en-US" dirty="0"/>
              <a:t>Energy: Measure from 0 to 1 range describing perceptual intensity and interactivity of a song</a:t>
            </a:r>
          </a:p>
        </p:txBody>
      </p:sp>
      <p:sp>
        <p:nvSpPr>
          <p:cNvPr id="7" name="TextBox 6">
            <a:extLst>
              <a:ext uri="{FF2B5EF4-FFF2-40B4-BE49-F238E27FC236}">
                <a16:creationId xmlns:a16="http://schemas.microsoft.com/office/drawing/2014/main" id="{7C91E9C4-26E0-4680-8704-161A360BE8CE}"/>
              </a:ext>
            </a:extLst>
          </p:cNvPr>
          <p:cNvSpPr txBox="1"/>
          <p:nvPr/>
        </p:nvSpPr>
        <p:spPr>
          <a:xfrm>
            <a:off x="4423541" y="3211339"/>
            <a:ext cx="5199430" cy="646331"/>
          </a:xfrm>
          <a:prstGeom prst="rect">
            <a:avLst/>
          </a:prstGeom>
          <a:noFill/>
        </p:spPr>
        <p:txBody>
          <a:bodyPr wrap="square" rtlCol="0">
            <a:spAutoFit/>
          </a:bodyPr>
          <a:lstStyle/>
          <a:p>
            <a:r>
              <a:rPr lang="en-US" dirty="0"/>
              <a:t>Loudness: Decibel level averaged through entire track and usually between -60 and 0 </a:t>
            </a:r>
            <a:r>
              <a:rPr lang="en-US" dirty="0" err="1"/>
              <a:t>db</a:t>
            </a:r>
            <a:endParaRPr lang="en-US" dirty="0"/>
          </a:p>
        </p:txBody>
      </p:sp>
      <p:sp>
        <p:nvSpPr>
          <p:cNvPr id="8" name="TextBox 7">
            <a:extLst>
              <a:ext uri="{FF2B5EF4-FFF2-40B4-BE49-F238E27FC236}">
                <a16:creationId xmlns:a16="http://schemas.microsoft.com/office/drawing/2014/main" id="{CB08DAC4-2E22-4CF1-9BCE-B3E3B66F3464}"/>
              </a:ext>
            </a:extLst>
          </p:cNvPr>
          <p:cNvSpPr txBox="1"/>
          <p:nvPr/>
        </p:nvSpPr>
        <p:spPr>
          <a:xfrm>
            <a:off x="4365484" y="3957370"/>
            <a:ext cx="5199430" cy="923330"/>
          </a:xfrm>
          <a:prstGeom prst="rect">
            <a:avLst/>
          </a:prstGeom>
          <a:noFill/>
        </p:spPr>
        <p:txBody>
          <a:bodyPr wrap="square" rtlCol="0">
            <a:spAutoFit/>
          </a:bodyPr>
          <a:lstStyle/>
          <a:p>
            <a:r>
              <a:rPr lang="en-US" dirty="0" err="1"/>
              <a:t>Speechiness</a:t>
            </a:r>
            <a:r>
              <a:rPr lang="en-US" dirty="0"/>
              <a:t>: Detects the presence of spoken words in a track with 0 being few words and 1 being wordier (rap, audiobooks, etc.)</a:t>
            </a:r>
          </a:p>
        </p:txBody>
      </p:sp>
      <p:sp>
        <p:nvSpPr>
          <p:cNvPr id="9" name="TextBox 8">
            <a:extLst>
              <a:ext uri="{FF2B5EF4-FFF2-40B4-BE49-F238E27FC236}">
                <a16:creationId xmlns:a16="http://schemas.microsoft.com/office/drawing/2014/main" id="{01631572-B7AA-4EA2-90F4-783FDB2D484F}"/>
              </a:ext>
            </a:extLst>
          </p:cNvPr>
          <p:cNvSpPr txBox="1"/>
          <p:nvPr/>
        </p:nvSpPr>
        <p:spPr>
          <a:xfrm>
            <a:off x="4359572" y="4980562"/>
            <a:ext cx="5199430" cy="646331"/>
          </a:xfrm>
          <a:prstGeom prst="rect">
            <a:avLst/>
          </a:prstGeom>
          <a:noFill/>
        </p:spPr>
        <p:txBody>
          <a:bodyPr wrap="square" rtlCol="0">
            <a:spAutoFit/>
          </a:bodyPr>
          <a:lstStyle/>
          <a:p>
            <a:r>
              <a:rPr lang="en-US" dirty="0"/>
              <a:t>Tempo: Estimated tempo of a track in beats-per-minute (bpm)</a:t>
            </a:r>
          </a:p>
        </p:txBody>
      </p:sp>
      <p:sp>
        <p:nvSpPr>
          <p:cNvPr id="10" name="TextBox 9">
            <a:extLst>
              <a:ext uri="{FF2B5EF4-FFF2-40B4-BE49-F238E27FC236}">
                <a16:creationId xmlns:a16="http://schemas.microsoft.com/office/drawing/2014/main" id="{65D59FF1-0008-4ADA-9D52-F314C8BB198E}"/>
              </a:ext>
            </a:extLst>
          </p:cNvPr>
          <p:cNvSpPr txBox="1"/>
          <p:nvPr/>
        </p:nvSpPr>
        <p:spPr>
          <a:xfrm>
            <a:off x="4359572" y="5693599"/>
            <a:ext cx="5199430" cy="646331"/>
          </a:xfrm>
          <a:prstGeom prst="rect">
            <a:avLst/>
          </a:prstGeom>
          <a:noFill/>
        </p:spPr>
        <p:txBody>
          <a:bodyPr wrap="square" rtlCol="0">
            <a:spAutoFit/>
          </a:bodyPr>
          <a:lstStyle/>
          <a:p>
            <a:r>
              <a:rPr lang="en-US" dirty="0"/>
              <a:t>Valence: Musical positivity conveyed by a track from 0 to 1</a:t>
            </a:r>
          </a:p>
        </p:txBody>
      </p:sp>
    </p:spTree>
    <p:extLst>
      <p:ext uri="{BB962C8B-B14F-4D97-AF65-F5344CB8AC3E}">
        <p14:creationId xmlns:p14="http://schemas.microsoft.com/office/powerpoint/2010/main" val="3908768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ext&#10;&#10;Description automatically generated">
            <a:extLst>
              <a:ext uri="{FF2B5EF4-FFF2-40B4-BE49-F238E27FC236}">
                <a16:creationId xmlns:a16="http://schemas.microsoft.com/office/drawing/2014/main" id="{48566642-2AD6-4870-8B8B-E638D187A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3631" y="357972"/>
            <a:ext cx="5012287" cy="5844757"/>
          </a:xfrm>
          <a:prstGeom prst="rect">
            <a:avLst/>
          </a:prstGeom>
        </p:spPr>
      </p:pic>
    </p:spTree>
    <p:extLst>
      <p:ext uri="{BB962C8B-B14F-4D97-AF65-F5344CB8AC3E}">
        <p14:creationId xmlns:p14="http://schemas.microsoft.com/office/powerpoint/2010/main" val="2501240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47289-5F13-4938-9D2B-2725BCC061D3}"/>
              </a:ext>
            </a:extLst>
          </p:cNvPr>
          <p:cNvSpPr>
            <a:spLocks noGrp="1"/>
          </p:cNvSpPr>
          <p:nvPr>
            <p:ph type="title"/>
          </p:nvPr>
        </p:nvSpPr>
        <p:spPr/>
        <p:txBody>
          <a:bodyPr/>
          <a:lstStyle/>
          <a:p>
            <a:r>
              <a:rPr lang="en-US" dirty="0"/>
              <a:t>The Data</a:t>
            </a:r>
          </a:p>
        </p:txBody>
      </p:sp>
      <p:pic>
        <p:nvPicPr>
          <p:cNvPr id="5" name="Picture 4" descr="A screenshot of a video game&#10;&#10;Description automatically generated with medium confidence">
            <a:extLst>
              <a:ext uri="{FF2B5EF4-FFF2-40B4-BE49-F238E27FC236}">
                <a16:creationId xmlns:a16="http://schemas.microsoft.com/office/drawing/2014/main" id="{FCF836B2-C581-4CC5-8EC1-7660E1A9BA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0"/>
            <a:ext cx="4547445" cy="3107758"/>
          </a:xfrm>
          <a:prstGeom prst="rect">
            <a:avLst/>
          </a:prstGeom>
        </p:spPr>
      </p:pic>
      <p:sp>
        <p:nvSpPr>
          <p:cNvPr id="6" name="TextBox 5">
            <a:extLst>
              <a:ext uri="{FF2B5EF4-FFF2-40B4-BE49-F238E27FC236}">
                <a16:creationId xmlns:a16="http://schemas.microsoft.com/office/drawing/2014/main" id="{306B297F-C09D-4D6C-A906-DFE0E8D0B31B}"/>
              </a:ext>
            </a:extLst>
          </p:cNvPr>
          <p:cNvSpPr txBox="1"/>
          <p:nvPr/>
        </p:nvSpPr>
        <p:spPr>
          <a:xfrm>
            <a:off x="3258457" y="1084236"/>
            <a:ext cx="3599542" cy="369332"/>
          </a:xfrm>
          <a:prstGeom prst="rect">
            <a:avLst/>
          </a:prstGeom>
          <a:noFill/>
        </p:spPr>
        <p:txBody>
          <a:bodyPr wrap="square" rtlCol="0">
            <a:spAutoFit/>
          </a:bodyPr>
          <a:lstStyle/>
          <a:p>
            <a:r>
              <a:rPr lang="en-US" dirty="0"/>
              <a:t>Spotify-created playlists</a:t>
            </a:r>
          </a:p>
        </p:txBody>
      </p:sp>
      <p:sp>
        <p:nvSpPr>
          <p:cNvPr id="7" name="TextBox 6">
            <a:extLst>
              <a:ext uri="{FF2B5EF4-FFF2-40B4-BE49-F238E27FC236}">
                <a16:creationId xmlns:a16="http://schemas.microsoft.com/office/drawing/2014/main" id="{B02A48F8-7C9B-47B2-98EA-382FC98D947B}"/>
              </a:ext>
            </a:extLst>
          </p:cNvPr>
          <p:cNvSpPr txBox="1"/>
          <p:nvPr/>
        </p:nvSpPr>
        <p:spPr>
          <a:xfrm>
            <a:off x="3258457" y="3448270"/>
            <a:ext cx="7489372" cy="923330"/>
          </a:xfrm>
          <a:prstGeom prst="rect">
            <a:avLst/>
          </a:prstGeom>
          <a:noFill/>
        </p:spPr>
        <p:txBody>
          <a:bodyPr wrap="square" rtlCol="0">
            <a:spAutoFit/>
          </a:bodyPr>
          <a:lstStyle/>
          <a:p>
            <a:r>
              <a:rPr lang="en-US" dirty="0"/>
              <a:t>Dave’s Music Database: Rankings are figured by combining sales figures, chart data, radio airplay, video airplay, streaming figures, awards, and appearances on best-of lists. </a:t>
            </a:r>
          </a:p>
        </p:txBody>
      </p:sp>
      <p:sp>
        <p:nvSpPr>
          <p:cNvPr id="8" name="TextBox 7">
            <a:extLst>
              <a:ext uri="{FF2B5EF4-FFF2-40B4-BE49-F238E27FC236}">
                <a16:creationId xmlns:a16="http://schemas.microsoft.com/office/drawing/2014/main" id="{3B47EF99-BAF3-45E9-B383-80E487664FD8}"/>
              </a:ext>
            </a:extLst>
          </p:cNvPr>
          <p:cNvSpPr txBox="1"/>
          <p:nvPr/>
        </p:nvSpPr>
        <p:spPr>
          <a:xfrm>
            <a:off x="3258457" y="5274852"/>
            <a:ext cx="3599542" cy="369332"/>
          </a:xfrm>
          <a:prstGeom prst="rect">
            <a:avLst/>
          </a:prstGeom>
          <a:noFill/>
        </p:spPr>
        <p:txBody>
          <a:bodyPr wrap="square" rtlCol="0">
            <a:spAutoFit/>
          </a:bodyPr>
          <a:lstStyle/>
          <a:p>
            <a:r>
              <a:rPr lang="en-US" dirty="0"/>
              <a:t>Billboard year-end charts</a:t>
            </a:r>
          </a:p>
        </p:txBody>
      </p:sp>
    </p:spTree>
    <p:extLst>
      <p:ext uri="{BB962C8B-B14F-4D97-AF65-F5344CB8AC3E}">
        <p14:creationId xmlns:p14="http://schemas.microsoft.com/office/powerpoint/2010/main" val="402916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6B9A0-65E9-44D1-A0FF-E740BEC24370}"/>
              </a:ext>
            </a:extLst>
          </p:cNvPr>
          <p:cNvSpPr>
            <a:spLocks noGrp="1"/>
          </p:cNvSpPr>
          <p:nvPr>
            <p:ph type="title"/>
          </p:nvPr>
        </p:nvSpPr>
        <p:spPr>
          <a:xfrm>
            <a:off x="169020" y="2912213"/>
            <a:ext cx="8596668" cy="1033573"/>
          </a:xfrm>
        </p:spPr>
        <p:txBody>
          <a:bodyPr>
            <a:normAutofit/>
          </a:bodyPr>
          <a:lstStyle/>
          <a:p>
            <a:r>
              <a:rPr lang="en-US" dirty="0"/>
              <a:t>The Dashboard</a:t>
            </a:r>
          </a:p>
        </p:txBody>
      </p:sp>
      <p:sp>
        <p:nvSpPr>
          <p:cNvPr id="4" name="TextBox 3">
            <a:extLst>
              <a:ext uri="{FF2B5EF4-FFF2-40B4-BE49-F238E27FC236}">
                <a16:creationId xmlns:a16="http://schemas.microsoft.com/office/drawing/2014/main" id="{4DB6C896-D747-4687-9A2A-B4BA07E9A2C8}"/>
              </a:ext>
            </a:extLst>
          </p:cNvPr>
          <p:cNvSpPr txBox="1"/>
          <p:nvPr/>
        </p:nvSpPr>
        <p:spPr>
          <a:xfrm>
            <a:off x="3904634" y="3203309"/>
            <a:ext cx="6260690" cy="923330"/>
          </a:xfrm>
          <a:prstGeom prst="rect">
            <a:avLst/>
          </a:prstGeom>
          <a:noFill/>
        </p:spPr>
        <p:txBody>
          <a:bodyPr wrap="square">
            <a:spAutoFit/>
          </a:bodyPr>
          <a:lstStyle/>
          <a:p>
            <a:r>
              <a:rPr lang="en-US" dirty="0">
                <a:hlinkClick r:id="rId2"/>
              </a:rPr>
              <a:t>https://app.powerbi.com/groups/me/reports/e550b1f1-b461-44c1-9b00-39f2cc505563/ReportSection</a:t>
            </a:r>
            <a:endParaRPr lang="en-US" dirty="0"/>
          </a:p>
          <a:p>
            <a:endParaRPr lang="en-US" dirty="0"/>
          </a:p>
        </p:txBody>
      </p:sp>
    </p:spTree>
    <p:extLst>
      <p:ext uri="{BB962C8B-B14F-4D97-AF65-F5344CB8AC3E}">
        <p14:creationId xmlns:p14="http://schemas.microsoft.com/office/powerpoint/2010/main" val="2063454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5BC3F-0F4D-44B2-A1FB-D55F57F2D229}"/>
              </a:ext>
            </a:extLst>
          </p:cNvPr>
          <p:cNvSpPr>
            <a:spLocks noGrp="1"/>
          </p:cNvSpPr>
          <p:nvPr>
            <p:ph type="title"/>
          </p:nvPr>
        </p:nvSpPr>
        <p:spPr>
          <a:xfrm>
            <a:off x="677335" y="199103"/>
            <a:ext cx="8596668" cy="663371"/>
          </a:xfrm>
        </p:spPr>
        <p:txBody>
          <a:bodyPr>
            <a:normAutofit fontScale="90000"/>
          </a:bodyPr>
          <a:lstStyle/>
          <a:p>
            <a:r>
              <a:rPr lang="en-US" dirty="0"/>
              <a:t>Conclusions</a:t>
            </a:r>
          </a:p>
        </p:txBody>
      </p:sp>
      <p:sp>
        <p:nvSpPr>
          <p:cNvPr id="3" name="Text Placeholder 2">
            <a:extLst>
              <a:ext uri="{FF2B5EF4-FFF2-40B4-BE49-F238E27FC236}">
                <a16:creationId xmlns:a16="http://schemas.microsoft.com/office/drawing/2014/main" id="{446C1EB0-C97C-4A46-A997-E8F8F201D9CE}"/>
              </a:ext>
            </a:extLst>
          </p:cNvPr>
          <p:cNvSpPr>
            <a:spLocks noGrp="1"/>
          </p:cNvSpPr>
          <p:nvPr>
            <p:ph type="body" idx="1"/>
          </p:nvPr>
        </p:nvSpPr>
        <p:spPr>
          <a:xfrm>
            <a:off x="677335" y="862474"/>
            <a:ext cx="8596668" cy="1954468"/>
          </a:xfrm>
        </p:spPr>
        <p:txBody>
          <a:bodyPr>
            <a:normAutofit fontScale="77500" lnSpcReduction="20000"/>
          </a:bodyPr>
          <a:lstStyle/>
          <a:p>
            <a:pPr algn="l">
              <a:buFont typeface="+mj-lt"/>
              <a:buAutoNum type="arabicPeriod"/>
            </a:pPr>
            <a:r>
              <a:rPr lang="en-US" b="0" i="0" dirty="0">
                <a:solidFill>
                  <a:srgbClr val="D4D4D4"/>
                </a:solidFill>
                <a:effectLst/>
                <a:latin typeface="-apple-system"/>
              </a:rPr>
              <a:t>The </a:t>
            </a:r>
            <a:r>
              <a:rPr lang="en-US" b="0" i="0" dirty="0" err="1">
                <a:solidFill>
                  <a:srgbClr val="D4D4D4"/>
                </a:solidFill>
                <a:effectLst/>
                <a:latin typeface="-apple-system"/>
              </a:rPr>
              <a:t>danceabillity</a:t>
            </a:r>
            <a:r>
              <a:rPr lang="en-US" b="0" i="0" dirty="0">
                <a:solidFill>
                  <a:srgbClr val="D4D4D4"/>
                </a:solidFill>
                <a:effectLst/>
                <a:latin typeface="-apple-system"/>
              </a:rPr>
              <a:t> metric behaved very differently between country and pop, with it being more concentrated around the median with a gradual tapering off for country and more variability with gradual increasing in prevalence for pop.</a:t>
            </a:r>
          </a:p>
          <a:p>
            <a:pPr algn="l">
              <a:buFont typeface="+mj-lt"/>
              <a:buAutoNum type="arabicPeriod"/>
            </a:pPr>
            <a:r>
              <a:rPr lang="en-US" b="0" i="0" dirty="0">
                <a:solidFill>
                  <a:srgbClr val="D4D4D4"/>
                </a:solidFill>
                <a:effectLst/>
                <a:latin typeface="-apple-system"/>
              </a:rPr>
              <a:t>Pop music rewarded highly energetic music with strong concentration around the mean for the energy variable before it becomes less prominent as the new millennium progresses. Country music suddenly becomes energetic in the 90's and remains at a relatively consistent level.</a:t>
            </a:r>
          </a:p>
          <a:p>
            <a:pPr algn="l">
              <a:buFont typeface="+mj-lt"/>
              <a:buAutoNum type="arabicPeriod"/>
            </a:pPr>
            <a:r>
              <a:rPr lang="en-US" b="0" i="0" dirty="0">
                <a:solidFill>
                  <a:srgbClr val="D4D4D4"/>
                </a:solidFill>
                <a:effectLst/>
                <a:latin typeface="-apple-system"/>
              </a:rPr>
              <a:t>The greatest musical difference between pop and country found across all variables was for valence during the 90's.</a:t>
            </a:r>
          </a:p>
          <a:p>
            <a:endParaRPr lang="en-US" dirty="0"/>
          </a:p>
        </p:txBody>
      </p:sp>
      <p:graphicFrame>
        <p:nvGraphicFramePr>
          <p:cNvPr id="10" name="Chart 9">
            <a:extLst>
              <a:ext uri="{FF2B5EF4-FFF2-40B4-BE49-F238E27FC236}">
                <a16:creationId xmlns:a16="http://schemas.microsoft.com/office/drawing/2014/main" id="{19727376-8F6D-4428-8AD5-71D756A5773D}"/>
              </a:ext>
            </a:extLst>
          </p:cNvPr>
          <p:cNvGraphicFramePr/>
          <p:nvPr>
            <p:extLst>
              <p:ext uri="{D42A27DB-BD31-4B8C-83A1-F6EECF244321}">
                <p14:modId xmlns:p14="http://schemas.microsoft.com/office/powerpoint/2010/main" val="2957834050"/>
              </p:ext>
            </p:extLst>
          </p:nvPr>
        </p:nvGraphicFramePr>
        <p:xfrm>
          <a:off x="285397" y="2966564"/>
          <a:ext cx="8988606" cy="33874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34096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6701</TotalTime>
  <Words>429</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Trebuchet MS</vt:lpstr>
      <vt:lpstr>Wingdings 3</vt:lpstr>
      <vt:lpstr>Facet</vt:lpstr>
      <vt:lpstr>Visualizing Country Music</vt:lpstr>
      <vt:lpstr>The Question:</vt:lpstr>
      <vt:lpstr>The Question</vt:lpstr>
      <vt:lpstr>The Method</vt:lpstr>
      <vt:lpstr>The Metrics</vt:lpstr>
      <vt:lpstr>PowerPoint Presentation</vt:lpstr>
      <vt:lpstr>The Data</vt:lpstr>
      <vt:lpstr>The Dashboard</vt:lpstr>
      <vt:lpstr>Conclusions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ryan maurer</dc:creator>
  <cp:lastModifiedBy>ryan maurer</cp:lastModifiedBy>
  <cp:revision>13</cp:revision>
  <dcterms:created xsi:type="dcterms:W3CDTF">2021-12-18T19:54:10Z</dcterms:created>
  <dcterms:modified xsi:type="dcterms:W3CDTF">2022-01-05T09:27:49Z</dcterms:modified>
</cp:coreProperties>
</file>