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1BC"/>
    <a:srgbClr val="0A6EF9"/>
    <a:srgbClr val="1ED65F"/>
    <a:srgbClr val="C2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E02-5F7F-4E3B-A929-5629BD7322D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7E09-785F-4496-B774-211E8868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05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79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8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BE885A-6474-43E1-B2D8-F032BACB79ED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DEFCF2-ACD7-40B3-AC2A-13FD9942C9E0}"/>
              </a:ext>
            </a:extLst>
          </p:cNvPr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9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46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e550b1f1-b461-44c1-9b00-39f2cc505563/ReportSecti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Visualizing Country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Exploring Country Music’s Changes since its “Golden Era” Using the Spotify API</a:t>
            </a:r>
            <a:endParaRPr lang="en-US" b="1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-1233714"/>
            <a:ext cx="12192000" cy="8091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B93B447-BF69-4AD4-8AA1-8AE61BB1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DBF4B3F-4F55-4164-9CC2-B48FC9CFF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862413E-3411-42B2-A846-F63E0FE6F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23">
              <a:extLst>
                <a:ext uri="{FF2B5EF4-FFF2-40B4-BE49-F238E27FC236}">
                  <a16:creationId xmlns:a16="http://schemas.microsoft.com/office/drawing/2014/main" id="{CB90170C-173C-4A9D-A1D1-7A118465D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E38A2E8F-C873-4F22-836F-FF6F510A3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1022638-58DB-4E08-B00D-B569FDA7C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4A02CE53-F667-4D15-B393-E3FEE23D5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83F1CE1A-226B-4287-B8DA-D6068E898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0FC8CE0E-2BE6-41AA-ADC3-D487E098A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BE322F3A-1560-42BF-90EE-D97210E62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E7430508-0EFC-4B92-BB8C-175A97AD5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2" name="Picture 4" descr="Patsy Cline. | Patsy cline, Country music singers, Song artists">
            <a:extLst>
              <a:ext uri="{FF2B5EF4-FFF2-40B4-BE49-F238E27FC236}">
                <a16:creationId xmlns:a16="http://schemas.microsoft.com/office/drawing/2014/main" id="{8A00D9DB-3D63-4B21-9362-17038B5E6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r="6068"/>
          <a:stretch/>
        </p:blipFill>
        <p:spPr bwMode="auto">
          <a:xfrm>
            <a:off x="1" y="10"/>
            <a:ext cx="4319259" cy="6857990"/>
          </a:xfrm>
          <a:custGeom>
            <a:avLst/>
            <a:gdLst/>
            <a:ahLst/>
            <a:cxnLst/>
            <a:rect l="l" t="t" r="r" b="b"/>
            <a:pathLst>
              <a:path w="4319259" h="6858000">
                <a:moveTo>
                  <a:pt x="0" y="0"/>
                </a:moveTo>
                <a:lnTo>
                  <a:pt x="4319259" y="0"/>
                </a:lnTo>
                <a:lnTo>
                  <a:pt x="4290943" y="189570"/>
                </a:lnTo>
                <a:lnTo>
                  <a:pt x="4287560" y="189570"/>
                </a:lnTo>
                <a:lnTo>
                  <a:pt x="32914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Isosceles Triangle 30">
            <a:extLst>
              <a:ext uri="{FF2B5EF4-FFF2-40B4-BE49-F238E27FC236}">
                <a16:creationId xmlns:a16="http://schemas.microsoft.com/office/drawing/2014/main" id="{0CD7CE78-EEDA-4354-8DD2-8D5EEFCB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Merle Haggard obituary | Country | The Guardian">
            <a:extLst>
              <a:ext uri="{FF2B5EF4-FFF2-40B4-BE49-F238E27FC236}">
                <a16:creationId xmlns:a16="http://schemas.microsoft.com/office/drawing/2014/main" id="{0BC847F8-64B0-485F-98D3-3E7E20457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6" r="12727"/>
          <a:stretch/>
        </p:blipFill>
        <p:spPr bwMode="auto">
          <a:xfrm>
            <a:off x="3294151" y="10"/>
            <a:ext cx="4820935" cy="6857990"/>
          </a:xfrm>
          <a:custGeom>
            <a:avLst/>
            <a:gdLst/>
            <a:ahLst/>
            <a:cxnLst/>
            <a:rect l="l" t="t" r="r" b="b"/>
            <a:pathLst>
              <a:path w="4820935" h="6858000">
                <a:moveTo>
                  <a:pt x="1027763" y="0"/>
                </a:moveTo>
                <a:lnTo>
                  <a:pt x="4820935" y="0"/>
                </a:lnTo>
                <a:lnTo>
                  <a:pt x="4792619" y="189570"/>
                </a:lnTo>
                <a:lnTo>
                  <a:pt x="4789235" y="189570"/>
                </a:lnTo>
                <a:lnTo>
                  <a:pt x="3793172" y="6858000"/>
                </a:lnTo>
                <a:lnTo>
                  <a:pt x="0" y="6858000"/>
                </a:lnTo>
                <a:lnTo>
                  <a:pt x="26598" y="6679936"/>
                </a:lnTo>
                <a:lnTo>
                  <a:pt x="29982" y="66799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ohnny Cash on Amazon Music">
            <a:extLst>
              <a:ext uri="{FF2B5EF4-FFF2-40B4-BE49-F238E27FC236}">
                <a16:creationId xmlns:a16="http://schemas.microsoft.com/office/drawing/2014/main" id="{D8EC82B4-24F0-4B17-9FA2-0DD719D15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4" r="21835"/>
          <a:stretch/>
        </p:blipFill>
        <p:spPr bwMode="auto">
          <a:xfrm>
            <a:off x="7086750" y="10"/>
            <a:ext cx="5105250" cy="6857990"/>
          </a:xfrm>
          <a:custGeom>
            <a:avLst/>
            <a:gdLst/>
            <a:ahLst/>
            <a:cxnLst/>
            <a:rect l="l" t="t" r="r" b="b"/>
            <a:pathLst>
              <a:path w="5105250" h="6858000">
                <a:moveTo>
                  <a:pt x="1027763" y="0"/>
                </a:moveTo>
                <a:lnTo>
                  <a:pt x="5105250" y="0"/>
                </a:lnTo>
                <a:lnTo>
                  <a:pt x="5105250" y="6858000"/>
                </a:lnTo>
                <a:lnTo>
                  <a:pt x="0" y="6858000"/>
                </a:lnTo>
                <a:lnTo>
                  <a:pt x="26597" y="6679936"/>
                </a:lnTo>
                <a:lnTo>
                  <a:pt x="29981" y="66799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Freeform 52">
            <a:extLst>
              <a:ext uri="{FF2B5EF4-FFF2-40B4-BE49-F238E27FC236}">
                <a16:creationId xmlns:a16="http://schemas.microsoft.com/office/drawing/2014/main" id="{B4FC7C29-5FD2-4F73-AFD5-87F4A0442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tx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649E1D-C186-435C-A705-D4A6E971B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57F1415-BAB9-4188-80EF-79429EA96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23">
            <a:extLst>
              <a:ext uri="{FF2B5EF4-FFF2-40B4-BE49-F238E27FC236}">
                <a16:creationId xmlns:a16="http://schemas.microsoft.com/office/drawing/2014/main" id="{AD04A899-A719-4A84-8AA8-229F7346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7C817BA4-89A3-4B83-8493-3AA2A7C0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Isosceles Triangle 24">
            <a:extLst>
              <a:ext uri="{FF2B5EF4-FFF2-40B4-BE49-F238E27FC236}">
                <a16:creationId xmlns:a16="http://schemas.microsoft.com/office/drawing/2014/main" id="{F3DE5DB7-F04A-4458-B57D-8548DB74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01" y="4267831"/>
            <a:ext cx="5181601" cy="13296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The Question: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2401" y="5597506"/>
            <a:ext cx="5181601" cy="3909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has country </a:t>
            </a:r>
            <a:r>
              <a:rPr lang="en-US">
                <a:solidFill>
                  <a:schemeClr val="bg1"/>
                </a:solidFill>
              </a:rPr>
              <a:t>music progressed </a:t>
            </a:r>
            <a:r>
              <a:rPr lang="en-US" dirty="0">
                <a:solidFill>
                  <a:schemeClr val="bg1"/>
                </a:solidFill>
              </a:rPr>
              <a:t>since its heyday to now?  </a:t>
            </a:r>
          </a:p>
        </p:txBody>
      </p:sp>
      <p:sp>
        <p:nvSpPr>
          <p:cNvPr id="165" name="Rectangle 27">
            <a:extLst>
              <a:ext uri="{FF2B5EF4-FFF2-40B4-BE49-F238E27FC236}">
                <a16:creationId xmlns:a16="http://schemas.microsoft.com/office/drawing/2014/main" id="{0E28C2CD-D655-4BD8-B95B-9C1FA1C28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Rectangle 28">
            <a:extLst>
              <a:ext uri="{FF2B5EF4-FFF2-40B4-BE49-F238E27FC236}">
                <a16:creationId xmlns:a16="http://schemas.microsoft.com/office/drawing/2014/main" id="{09C4CEFC-CCA3-480D-AD77-2E290DEFA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9" name="Rectangle 29">
            <a:extLst>
              <a:ext uri="{FF2B5EF4-FFF2-40B4-BE49-F238E27FC236}">
                <a16:creationId xmlns:a16="http://schemas.microsoft.com/office/drawing/2014/main" id="{19CF0309-E4E5-4540-8002-889076C63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1" name="Isosceles Triangle 29">
            <a:extLst>
              <a:ext uri="{FF2B5EF4-FFF2-40B4-BE49-F238E27FC236}">
                <a16:creationId xmlns:a16="http://schemas.microsoft.com/office/drawing/2014/main" id="{9495C4A5-374F-4FB3-A128-592607D0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17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B93B447-BF69-4AD4-8AA1-8AE61BB1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DBF4B3F-4F55-4164-9CC2-B48FC9CFF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862413E-3411-42B2-A846-F63E0FE6F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CB90170C-173C-4A9D-A1D1-7A118465D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E38A2E8F-C873-4F22-836F-FF6F510A3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C1022638-58DB-4E08-B00D-B569FDA7C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4A02CE53-F667-4D15-B393-E3FEE23D5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83F1CE1A-226B-4287-B8DA-D6068E898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0FC8CE0E-2BE6-41AA-ADC3-D487E098A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BE322F3A-1560-42BF-90EE-D97210E62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E7430508-0EFC-4B92-BB8C-175A97AD5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80" name="Picture 8" descr="Carrie Underwood - YouTube">
            <a:extLst>
              <a:ext uri="{FF2B5EF4-FFF2-40B4-BE49-F238E27FC236}">
                <a16:creationId xmlns:a16="http://schemas.microsoft.com/office/drawing/2014/main" id="{668E7A83-4B1E-4585-92B3-FECDBFEEE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9" r="11760"/>
          <a:stretch/>
        </p:blipFill>
        <p:spPr bwMode="auto">
          <a:xfrm>
            <a:off x="1" y="10"/>
            <a:ext cx="4319259" cy="6857990"/>
          </a:xfrm>
          <a:custGeom>
            <a:avLst/>
            <a:gdLst/>
            <a:ahLst/>
            <a:cxnLst/>
            <a:rect l="l" t="t" r="r" b="b"/>
            <a:pathLst>
              <a:path w="4319259" h="6858000">
                <a:moveTo>
                  <a:pt x="0" y="0"/>
                </a:moveTo>
                <a:lnTo>
                  <a:pt x="4319259" y="0"/>
                </a:lnTo>
                <a:lnTo>
                  <a:pt x="4290943" y="189570"/>
                </a:lnTo>
                <a:lnTo>
                  <a:pt x="4287560" y="189570"/>
                </a:lnTo>
                <a:lnTo>
                  <a:pt x="32914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Isosceles Triangle 30">
            <a:extLst>
              <a:ext uri="{FF2B5EF4-FFF2-40B4-BE49-F238E27FC236}">
                <a16:creationId xmlns:a16="http://schemas.microsoft.com/office/drawing/2014/main" id="{0CD7CE78-EEDA-4354-8DD2-8D5EEFCB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8" name="Picture 6" descr="Florida Georgia Line Members Pursuing Solo Music Without Breaking Up –  Billboard">
            <a:extLst>
              <a:ext uri="{FF2B5EF4-FFF2-40B4-BE49-F238E27FC236}">
                <a16:creationId xmlns:a16="http://schemas.microsoft.com/office/drawing/2014/main" id="{3F25B261-5EC6-4D9F-BC20-A1C89678D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3" r="29765" b="-1"/>
          <a:stretch/>
        </p:blipFill>
        <p:spPr bwMode="auto">
          <a:xfrm>
            <a:off x="3294151" y="10"/>
            <a:ext cx="4820935" cy="6857990"/>
          </a:xfrm>
          <a:custGeom>
            <a:avLst/>
            <a:gdLst/>
            <a:ahLst/>
            <a:cxnLst/>
            <a:rect l="l" t="t" r="r" b="b"/>
            <a:pathLst>
              <a:path w="4820935" h="6858000">
                <a:moveTo>
                  <a:pt x="1027763" y="0"/>
                </a:moveTo>
                <a:lnTo>
                  <a:pt x="4820935" y="0"/>
                </a:lnTo>
                <a:lnTo>
                  <a:pt x="4792619" y="189570"/>
                </a:lnTo>
                <a:lnTo>
                  <a:pt x="4789235" y="189570"/>
                </a:lnTo>
                <a:lnTo>
                  <a:pt x="3793172" y="6858000"/>
                </a:lnTo>
                <a:lnTo>
                  <a:pt x="0" y="6858000"/>
                </a:lnTo>
                <a:lnTo>
                  <a:pt x="26598" y="6679936"/>
                </a:lnTo>
                <a:lnTo>
                  <a:pt x="29982" y="66799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uke Combs | Equipboard">
            <a:extLst>
              <a:ext uri="{FF2B5EF4-FFF2-40B4-BE49-F238E27FC236}">
                <a16:creationId xmlns:a16="http://schemas.microsoft.com/office/drawing/2014/main" id="{CD374DAD-06E6-4A64-B5E3-052939F68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28584"/>
          <a:stretch/>
        </p:blipFill>
        <p:spPr bwMode="auto">
          <a:xfrm>
            <a:off x="7086750" y="10"/>
            <a:ext cx="5105250" cy="6857990"/>
          </a:xfrm>
          <a:custGeom>
            <a:avLst/>
            <a:gdLst/>
            <a:ahLst/>
            <a:cxnLst/>
            <a:rect l="l" t="t" r="r" b="b"/>
            <a:pathLst>
              <a:path w="5105250" h="6858000">
                <a:moveTo>
                  <a:pt x="1027763" y="0"/>
                </a:moveTo>
                <a:lnTo>
                  <a:pt x="5105250" y="0"/>
                </a:lnTo>
                <a:lnTo>
                  <a:pt x="5105250" y="6858000"/>
                </a:lnTo>
                <a:lnTo>
                  <a:pt x="0" y="6858000"/>
                </a:lnTo>
                <a:lnTo>
                  <a:pt x="26597" y="6679936"/>
                </a:lnTo>
                <a:lnTo>
                  <a:pt x="29981" y="66799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Freeform 52">
            <a:extLst>
              <a:ext uri="{FF2B5EF4-FFF2-40B4-BE49-F238E27FC236}">
                <a16:creationId xmlns:a16="http://schemas.microsoft.com/office/drawing/2014/main" id="{B4FC7C29-5FD2-4F73-AFD5-87F4A0442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tx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C649E1D-C186-435C-A705-D4A6E971B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57F1415-BAB9-4188-80EF-79429EA96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3">
            <a:extLst>
              <a:ext uri="{FF2B5EF4-FFF2-40B4-BE49-F238E27FC236}">
                <a16:creationId xmlns:a16="http://schemas.microsoft.com/office/drawing/2014/main" id="{AD04A899-A719-4A84-8AA8-229F7346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8" name="Rectangle 25">
            <a:extLst>
              <a:ext uri="{FF2B5EF4-FFF2-40B4-BE49-F238E27FC236}">
                <a16:creationId xmlns:a16="http://schemas.microsoft.com/office/drawing/2014/main" id="{7C817BA4-89A3-4B83-8493-3AA2A7C0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Isosceles Triangle 24">
            <a:extLst>
              <a:ext uri="{FF2B5EF4-FFF2-40B4-BE49-F238E27FC236}">
                <a16:creationId xmlns:a16="http://schemas.microsoft.com/office/drawing/2014/main" id="{F3DE5DB7-F04A-4458-B57D-8548DB74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2418E-17B8-446F-BE17-70E609C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01" y="4267831"/>
            <a:ext cx="5181601" cy="13296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The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7A540-53C2-4B61-B80B-ED5A2327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2401" y="5597506"/>
            <a:ext cx="5181601" cy="8105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the progression of country music compare to pop music?</a:t>
            </a:r>
          </a:p>
        </p:txBody>
      </p:sp>
      <p:sp>
        <p:nvSpPr>
          <p:cNvPr id="210" name="Rectangle 27">
            <a:extLst>
              <a:ext uri="{FF2B5EF4-FFF2-40B4-BE49-F238E27FC236}">
                <a16:creationId xmlns:a16="http://schemas.microsoft.com/office/drawing/2014/main" id="{0E28C2CD-D655-4BD8-B95B-9C1FA1C28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Rectangle 28">
            <a:extLst>
              <a:ext uri="{FF2B5EF4-FFF2-40B4-BE49-F238E27FC236}">
                <a16:creationId xmlns:a16="http://schemas.microsoft.com/office/drawing/2014/main" id="{09C4CEFC-CCA3-480D-AD77-2E290DEFA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2" name="Rectangle 29">
            <a:extLst>
              <a:ext uri="{FF2B5EF4-FFF2-40B4-BE49-F238E27FC236}">
                <a16:creationId xmlns:a16="http://schemas.microsoft.com/office/drawing/2014/main" id="{19CF0309-E4E5-4540-8002-889076C63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" name="Isosceles Triangle 29">
            <a:extLst>
              <a:ext uri="{FF2B5EF4-FFF2-40B4-BE49-F238E27FC236}">
                <a16:creationId xmlns:a16="http://schemas.microsoft.com/office/drawing/2014/main" id="{9495C4A5-374F-4FB3-A128-592607D0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44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70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5F2C05-6829-4C70-A3DD-0476EDB6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Method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E669-BA4A-4DEA-8357-1C6724DC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Through the usage of Spotify’s API and Python, information about every song, artist, playlist, and more can be accessed.</a:t>
            </a:r>
            <a:endParaRPr lang="en-US" sz="1800" dirty="0"/>
          </a:p>
        </p:txBody>
      </p:sp>
      <p:pic>
        <p:nvPicPr>
          <p:cNvPr id="4098" name="Picture 2" descr="Spotify Premium Wallpaper 68954 1920x1277px">
            <a:extLst>
              <a:ext uri="{FF2B5EF4-FFF2-40B4-BE49-F238E27FC236}">
                <a16:creationId xmlns:a16="http://schemas.microsoft.com/office/drawing/2014/main" id="{C66F1758-1DC8-4CF7-9AE5-894360B51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r="2" b="15727"/>
          <a:stretch/>
        </p:blipFill>
        <p:spPr bwMode="auto">
          <a:xfrm>
            <a:off x="677334" y="486603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045E-0D7C-44C5-AD0C-EDF67611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0566-4BF2-41DB-AFA7-7068A0941DC7}"/>
              </a:ext>
            </a:extLst>
          </p:cNvPr>
          <p:cNvSpPr txBox="1"/>
          <p:nvPr/>
        </p:nvSpPr>
        <p:spPr>
          <a:xfrm>
            <a:off x="4423541" y="116115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Acousticness</a:t>
            </a:r>
            <a:r>
              <a:rPr lang="en-US" dirty="0"/>
              <a:t>: A measure from 0 to 1 determining presence and magnitude of acoustic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45CEB-A192-4C26-BBE1-0F410661CFE9}"/>
              </a:ext>
            </a:extLst>
          </p:cNvPr>
          <p:cNvSpPr txBox="1"/>
          <p:nvPr/>
        </p:nvSpPr>
        <p:spPr>
          <a:xfrm>
            <a:off x="4423541" y="893921"/>
            <a:ext cx="5199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Danceability: Indicator from 0 to 1 determining how suitable a track is for dancing based on a combination of musical elements including tempo, rhythm stability, beat strength, and overall regularity.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47B89-0E25-4C33-B61F-95070FFC2369}"/>
              </a:ext>
            </a:extLst>
          </p:cNvPr>
          <p:cNvSpPr txBox="1"/>
          <p:nvPr/>
        </p:nvSpPr>
        <p:spPr>
          <a:xfrm>
            <a:off x="4423541" y="2471111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Energy: Measure from 0 to 1 range describing perceptual intensity and interactivity of a song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1E9C4-26E0-4680-8704-161A360BE8CE}"/>
              </a:ext>
            </a:extLst>
          </p:cNvPr>
          <p:cNvSpPr txBox="1"/>
          <p:nvPr/>
        </p:nvSpPr>
        <p:spPr>
          <a:xfrm>
            <a:off x="4423541" y="3211339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Loudness: Decibel level averaged through entire track and usually between -60 and 0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8DAC4-2E22-4CF1-9BCE-B3E3B66F3464}"/>
              </a:ext>
            </a:extLst>
          </p:cNvPr>
          <p:cNvSpPr txBox="1"/>
          <p:nvPr/>
        </p:nvSpPr>
        <p:spPr>
          <a:xfrm>
            <a:off x="4365484" y="3957370"/>
            <a:ext cx="519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Speechiness</a:t>
            </a:r>
            <a:r>
              <a:rPr lang="en-US" dirty="0"/>
              <a:t>: Detects the presence of spoken words in a track with 0 being few words and 1 being wordier (rap, audiobooks, etc.)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31572-B7AA-4EA2-90F4-783FDB2D484F}"/>
              </a:ext>
            </a:extLst>
          </p:cNvPr>
          <p:cNvSpPr txBox="1"/>
          <p:nvPr/>
        </p:nvSpPr>
        <p:spPr>
          <a:xfrm>
            <a:off x="4359572" y="4980562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Tempo: Estimated tempo of a track in beats-per-minute (bpm)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59FF1-0008-4ADA-9D52-F314C8BB198E}"/>
              </a:ext>
            </a:extLst>
          </p:cNvPr>
          <p:cNvSpPr txBox="1"/>
          <p:nvPr/>
        </p:nvSpPr>
        <p:spPr>
          <a:xfrm>
            <a:off x="4359572" y="5693599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Valence: Musical positivity conveyed by a track from 0 to 1</a:t>
            </a:r>
          </a:p>
        </p:txBody>
      </p:sp>
    </p:spTree>
    <p:extLst>
      <p:ext uri="{BB962C8B-B14F-4D97-AF65-F5344CB8AC3E}">
        <p14:creationId xmlns:p14="http://schemas.microsoft.com/office/powerpoint/2010/main" val="390876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46A4-3E6C-4C44-ADFA-630656AB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628571"/>
            <a:ext cx="8596668" cy="898877"/>
          </a:xfrm>
        </p:spPr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2A0F8-A45C-42C6-A3BD-85678B6C1649}"/>
              </a:ext>
            </a:extLst>
          </p:cNvPr>
          <p:cNvSpPr txBox="1"/>
          <p:nvPr/>
        </p:nvSpPr>
        <p:spPr>
          <a:xfrm>
            <a:off x="4350971" y="1059543"/>
            <a:ext cx="662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1.) Querying Spotify’s API with the correct credentials to get the proper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6258A-4ACC-4F81-8B04-D8FDCF2B2B11}"/>
              </a:ext>
            </a:extLst>
          </p:cNvPr>
          <p:cNvSpPr txBox="1"/>
          <p:nvPr/>
        </p:nvSpPr>
        <p:spPr>
          <a:xfrm>
            <a:off x="4350971" y="2556296"/>
            <a:ext cx="66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2.) Determining what kind of data is needed.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D258-533F-4A4C-8F73-FC79128BE6A5}"/>
              </a:ext>
            </a:extLst>
          </p:cNvPr>
          <p:cNvSpPr txBox="1"/>
          <p:nvPr/>
        </p:nvSpPr>
        <p:spPr>
          <a:xfrm>
            <a:off x="4300171" y="4013586"/>
            <a:ext cx="66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3.) Working the data into a useable format.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2A2B1-F79A-4203-8F62-22287ACE3005}"/>
              </a:ext>
            </a:extLst>
          </p:cNvPr>
          <p:cNvSpPr txBox="1"/>
          <p:nvPr/>
        </p:nvSpPr>
        <p:spPr>
          <a:xfrm>
            <a:off x="4350971" y="5470876"/>
            <a:ext cx="66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4.) Informatively depicting takeaways.</a:t>
            </a:r>
          </a:p>
        </p:txBody>
      </p:sp>
    </p:spTree>
    <p:extLst>
      <p:ext uri="{BB962C8B-B14F-4D97-AF65-F5344CB8AC3E}">
        <p14:creationId xmlns:p14="http://schemas.microsoft.com/office/powerpoint/2010/main" val="14928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289-5F13-4938-9D2B-2725BCC0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CF836B2-C581-4CC5-8EC1-7660E1A9B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547445" cy="3107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B297F-C09D-4D6C-A906-DFE0E8D0B31B}"/>
              </a:ext>
            </a:extLst>
          </p:cNvPr>
          <p:cNvSpPr txBox="1"/>
          <p:nvPr/>
        </p:nvSpPr>
        <p:spPr>
          <a:xfrm>
            <a:off x="3258457" y="1084236"/>
            <a:ext cx="35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Spotify-created playlists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A48F8-7C9B-47B2-98EA-382FC98D947B}"/>
              </a:ext>
            </a:extLst>
          </p:cNvPr>
          <p:cNvSpPr txBox="1"/>
          <p:nvPr/>
        </p:nvSpPr>
        <p:spPr>
          <a:xfrm>
            <a:off x="3258457" y="3448270"/>
            <a:ext cx="748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Dave’s Music Database: Rankings are figured by combining sales figures, chart data, radio airplay, video airplay, streaming figures, awards, and appearances on best-of lists.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7EF99-BAF3-45E9-B383-80E487664FD8}"/>
              </a:ext>
            </a:extLst>
          </p:cNvPr>
          <p:cNvSpPr txBox="1"/>
          <p:nvPr/>
        </p:nvSpPr>
        <p:spPr>
          <a:xfrm>
            <a:off x="3258457" y="5274852"/>
            <a:ext cx="35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Billboard year-end charts</a:t>
            </a:r>
          </a:p>
        </p:txBody>
      </p:sp>
    </p:spTree>
    <p:extLst>
      <p:ext uri="{BB962C8B-B14F-4D97-AF65-F5344CB8AC3E}">
        <p14:creationId xmlns:p14="http://schemas.microsoft.com/office/powerpoint/2010/main" val="40291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9A0-65E9-44D1-A0FF-E740BEC2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0" y="2912213"/>
            <a:ext cx="8596668" cy="1033573"/>
          </a:xfrm>
        </p:spPr>
        <p:txBody>
          <a:bodyPr>
            <a:normAutofit/>
          </a:bodyPr>
          <a:lstStyle/>
          <a:p>
            <a:r>
              <a:rPr lang="en-US" dirty="0"/>
              <a:t>The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6C896-D747-4687-9A2A-B4BA07E9A2C8}"/>
              </a:ext>
            </a:extLst>
          </p:cNvPr>
          <p:cNvSpPr txBox="1"/>
          <p:nvPr/>
        </p:nvSpPr>
        <p:spPr>
          <a:xfrm>
            <a:off x="3904634" y="3203309"/>
            <a:ext cx="6260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https://app.powerbi.com/groups/me/reports/e550b1f1-b461-44c1-9b00-39f2cc505563/ReportSection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5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F19-328E-483D-9371-E23649C9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</p:spTree>
    <p:extLst>
      <p:ext uri="{BB962C8B-B14F-4D97-AF65-F5344CB8AC3E}">
        <p14:creationId xmlns:p14="http://schemas.microsoft.com/office/powerpoint/2010/main" val="2813090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6218</TotalTime>
  <Words>309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Visualizing Country Music</vt:lpstr>
      <vt:lpstr>The Question:</vt:lpstr>
      <vt:lpstr>The Question</vt:lpstr>
      <vt:lpstr>The Method</vt:lpstr>
      <vt:lpstr>The Metrics</vt:lpstr>
      <vt:lpstr>The Challenges</vt:lpstr>
      <vt:lpstr>The Data</vt:lpstr>
      <vt:lpstr>The Dashboard</vt:lpstr>
      <vt:lpstr>Honorable Mentions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ryan maurer</dc:creator>
  <cp:lastModifiedBy>ryan maurer</cp:lastModifiedBy>
  <cp:revision>10</cp:revision>
  <dcterms:created xsi:type="dcterms:W3CDTF">2021-12-18T19:54:10Z</dcterms:created>
  <dcterms:modified xsi:type="dcterms:W3CDTF">2021-12-24T04:25:42Z</dcterms:modified>
</cp:coreProperties>
</file>