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6"/>
  </p:notesMasterIdLst>
  <p:sldIdLst>
    <p:sldId id="258" r:id="rId2"/>
    <p:sldId id="262" r:id="rId3"/>
    <p:sldId id="263" r:id="rId4"/>
    <p:sldId id="261" r:id="rId5"/>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C67E3-1B9B-47B4-978E-4BE9550191BF}" v="27" dt="2024-12-15T23:04:14.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662"/>
  </p:normalViewPr>
  <p:slideViewPr>
    <p:cSldViewPr snapToObjects="1">
      <p:cViewPr varScale="1">
        <p:scale>
          <a:sx n="36" d="100"/>
          <a:sy n="36" d="100"/>
        </p:scale>
        <p:origin x="558" y="156"/>
      </p:cViewPr>
      <p:guideLst>
        <p:guide orient="horz" pos="9072"/>
        <p:guide pos="1612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O'Hara" userId="0b17dbf962ed4138" providerId="LiveId" clId="{A8EC67E3-1B9B-47B4-978E-4BE9550191BF}"/>
    <pc:docChg chg="undo custSel modSld">
      <pc:chgData name="Ryan O'Hara" userId="0b17dbf962ed4138" providerId="LiveId" clId="{A8EC67E3-1B9B-47B4-978E-4BE9550191BF}" dt="2024-12-15T23:39:03.826" v="15512" actId="20577"/>
      <pc:docMkLst>
        <pc:docMk/>
      </pc:docMkLst>
      <pc:sldChg chg="addSp delSp modSp mod">
        <pc:chgData name="Ryan O'Hara" userId="0b17dbf962ed4138" providerId="LiveId" clId="{A8EC67E3-1B9B-47B4-978E-4BE9550191BF}" dt="2024-12-15T23:39:03.826" v="15512" actId="20577"/>
        <pc:sldMkLst>
          <pc:docMk/>
          <pc:sldMk cId="0" sldId="258"/>
        </pc:sldMkLst>
        <pc:spChg chg="add mod">
          <ac:chgData name="Ryan O'Hara" userId="0b17dbf962ed4138" providerId="LiveId" clId="{A8EC67E3-1B9B-47B4-978E-4BE9550191BF}" dt="2024-12-15T21:50:47.704" v="10650" actId="20577"/>
          <ac:spMkLst>
            <pc:docMk/>
            <pc:sldMk cId="0" sldId="258"/>
            <ac:spMk id="17" creationId="{39627966-D045-8E00-FA3F-039CCFFE9465}"/>
          </ac:spMkLst>
        </pc:spChg>
        <pc:spChg chg="add">
          <ac:chgData name="Ryan O'Hara" userId="0b17dbf962ed4138" providerId="LiveId" clId="{A8EC67E3-1B9B-47B4-978E-4BE9550191BF}" dt="2024-12-15T23:02:08.653" v="15502"/>
          <ac:spMkLst>
            <pc:docMk/>
            <pc:sldMk cId="0" sldId="258"/>
            <ac:spMk id="18" creationId="{192A449F-C675-3848-434A-F00B079BF2B2}"/>
          </ac:spMkLst>
        </pc:spChg>
        <pc:spChg chg="add">
          <ac:chgData name="Ryan O'Hara" userId="0b17dbf962ed4138" providerId="LiveId" clId="{A8EC67E3-1B9B-47B4-978E-4BE9550191BF}" dt="2024-12-15T23:02:37.989" v="15505"/>
          <ac:spMkLst>
            <pc:docMk/>
            <pc:sldMk cId="0" sldId="258"/>
            <ac:spMk id="19" creationId="{7CEBE06A-E4F4-2622-E093-5FA5D786D23B}"/>
          </ac:spMkLst>
        </pc:spChg>
        <pc:spChg chg="add mod">
          <ac:chgData name="Ryan O'Hara" userId="0b17dbf962ed4138" providerId="LiveId" clId="{A8EC67E3-1B9B-47B4-978E-4BE9550191BF}" dt="2024-12-15T23:39:03.826" v="15512" actId="20577"/>
          <ac:spMkLst>
            <pc:docMk/>
            <pc:sldMk cId="0" sldId="258"/>
            <ac:spMk id="20" creationId="{B55B5209-216F-301E-2302-5B407676F8EB}"/>
          </ac:spMkLst>
        </pc:spChg>
        <pc:spChg chg="mod">
          <ac:chgData name="Ryan O'Hara" userId="0b17dbf962ed4138" providerId="LiveId" clId="{A8EC67E3-1B9B-47B4-978E-4BE9550191BF}" dt="2024-12-15T21:47:43.431" v="10495" actId="20577"/>
          <ac:spMkLst>
            <pc:docMk/>
            <pc:sldMk cId="0" sldId="258"/>
            <ac:spMk id="28" creationId="{5A687FBA-8C97-43FE-A699-5BF14439E2A2}"/>
          </ac:spMkLst>
        </pc:spChg>
        <pc:spChg chg="mod">
          <ac:chgData name="Ryan O'Hara" userId="0b17dbf962ed4138" providerId="LiveId" clId="{A8EC67E3-1B9B-47B4-978E-4BE9550191BF}" dt="2024-12-15T22:53:23.496" v="15373" actId="20577"/>
          <ac:spMkLst>
            <pc:docMk/>
            <pc:sldMk cId="0" sldId="258"/>
            <ac:spMk id="13314" creationId="{1662DFB2-509E-49A5-A33A-3E3DF504E830}"/>
          </ac:spMkLst>
        </pc:spChg>
        <pc:spChg chg="mod">
          <ac:chgData name="Ryan O'Hara" userId="0b17dbf962ed4138" providerId="LiveId" clId="{A8EC67E3-1B9B-47B4-978E-4BE9550191BF}" dt="2024-12-15T22:52:37.524" v="15284" actId="20577"/>
          <ac:spMkLst>
            <pc:docMk/>
            <pc:sldMk cId="0" sldId="258"/>
            <ac:spMk id="13316" creationId="{997F07E8-70CE-418C-AB76-DCC01202B775}"/>
          </ac:spMkLst>
        </pc:spChg>
        <pc:spChg chg="mod">
          <ac:chgData name="Ryan O'Hara" userId="0b17dbf962ed4138" providerId="LiveId" clId="{A8EC67E3-1B9B-47B4-978E-4BE9550191BF}" dt="2024-12-15T22:51:50.296" v="15196" actId="20577"/>
          <ac:spMkLst>
            <pc:docMk/>
            <pc:sldMk cId="0" sldId="258"/>
            <ac:spMk id="13319" creationId="{3141B0B2-5EA3-4F0B-AB6B-864A7DF3C749}"/>
          </ac:spMkLst>
        </pc:spChg>
        <pc:spChg chg="mod">
          <ac:chgData name="Ryan O'Hara" userId="0b17dbf962ed4138" providerId="LiveId" clId="{A8EC67E3-1B9B-47B4-978E-4BE9550191BF}" dt="2024-12-15T21:31:22.404" v="8251" actId="20577"/>
          <ac:spMkLst>
            <pc:docMk/>
            <pc:sldMk cId="0" sldId="258"/>
            <ac:spMk id="13320" creationId="{A4092B1A-D254-42CE-927A-E5BFC9B5F452}"/>
          </ac:spMkLst>
        </pc:spChg>
        <pc:spChg chg="del">
          <ac:chgData name="Ryan O'Hara" userId="0b17dbf962ed4138" providerId="LiveId" clId="{A8EC67E3-1B9B-47B4-978E-4BE9550191BF}" dt="2024-12-15T19:49:22.700" v="3051" actId="478"/>
          <ac:spMkLst>
            <pc:docMk/>
            <pc:sldMk cId="0" sldId="258"/>
            <ac:spMk id="13322" creationId="{46999B3F-802B-4685-9D08-95013F0F113B}"/>
          </ac:spMkLst>
        </pc:spChg>
        <pc:spChg chg="del">
          <ac:chgData name="Ryan O'Hara" userId="0b17dbf962ed4138" providerId="LiveId" clId="{A8EC67E3-1B9B-47B4-978E-4BE9550191BF}" dt="2024-12-15T19:52:19.240" v="3077" actId="478"/>
          <ac:spMkLst>
            <pc:docMk/>
            <pc:sldMk cId="0" sldId="258"/>
            <ac:spMk id="13323" creationId="{03CB3379-FE5F-407E-8E32-996955F5766E}"/>
          </ac:spMkLst>
        </pc:spChg>
        <pc:spChg chg="del">
          <ac:chgData name="Ryan O'Hara" userId="0b17dbf962ed4138" providerId="LiveId" clId="{A8EC67E3-1B9B-47B4-978E-4BE9550191BF}" dt="2024-12-15T19:52:40.142" v="3086" actId="478"/>
          <ac:spMkLst>
            <pc:docMk/>
            <pc:sldMk cId="0" sldId="258"/>
            <ac:spMk id="13324" creationId="{9099D5B2-8503-436D-AEC0-54AA9B58FB42}"/>
          </ac:spMkLst>
        </pc:spChg>
        <pc:spChg chg="del">
          <ac:chgData name="Ryan O'Hara" userId="0b17dbf962ed4138" providerId="LiveId" clId="{A8EC67E3-1B9B-47B4-978E-4BE9550191BF}" dt="2024-12-15T19:52:45.997" v="3089" actId="478"/>
          <ac:spMkLst>
            <pc:docMk/>
            <pc:sldMk cId="0" sldId="258"/>
            <ac:spMk id="13325" creationId="{4028D3E1-DD40-44EF-9732-1D773D752835}"/>
          </ac:spMkLst>
        </pc:spChg>
        <pc:spChg chg="mod">
          <ac:chgData name="Ryan O'Hara" userId="0b17dbf962ed4138" providerId="LiveId" clId="{A8EC67E3-1B9B-47B4-978E-4BE9550191BF}" dt="2024-12-15T21:33:16.919" v="8518" actId="20577"/>
          <ac:spMkLst>
            <pc:docMk/>
            <pc:sldMk cId="0" sldId="258"/>
            <ac:spMk id="13326" creationId="{2C6AC54D-DCE7-4121-9A2D-DE6E2632C90B}"/>
          </ac:spMkLst>
        </pc:spChg>
        <pc:spChg chg="del">
          <ac:chgData name="Ryan O'Hara" userId="0b17dbf962ed4138" providerId="LiveId" clId="{A8EC67E3-1B9B-47B4-978E-4BE9550191BF}" dt="2024-12-15T19:52:29.240" v="3081" actId="478"/>
          <ac:spMkLst>
            <pc:docMk/>
            <pc:sldMk cId="0" sldId="258"/>
            <ac:spMk id="13327" creationId="{E3A04957-175B-4255-9FBF-04A699740E0B}"/>
          </ac:spMkLst>
        </pc:spChg>
        <pc:spChg chg="mod">
          <ac:chgData name="Ryan O'Hara" userId="0b17dbf962ed4138" providerId="LiveId" clId="{A8EC67E3-1B9B-47B4-978E-4BE9550191BF}" dt="2024-12-15T21:28:56.115" v="8080" actId="20577"/>
          <ac:spMkLst>
            <pc:docMk/>
            <pc:sldMk cId="0" sldId="258"/>
            <ac:spMk id="13328" creationId="{FD758561-72D8-4482-B34D-C38557D6CE6D}"/>
          </ac:spMkLst>
        </pc:spChg>
        <pc:spChg chg="del">
          <ac:chgData name="Ryan O'Hara" userId="0b17dbf962ed4138" providerId="LiveId" clId="{A8EC67E3-1B9B-47B4-978E-4BE9550191BF}" dt="2024-12-15T19:52:14.554" v="3075" actId="478"/>
          <ac:spMkLst>
            <pc:docMk/>
            <pc:sldMk cId="0" sldId="258"/>
            <ac:spMk id="13329" creationId="{7AE1C318-91E3-4F41-B78A-A4DE1780BA64}"/>
          </ac:spMkLst>
        </pc:spChg>
        <pc:spChg chg="mod">
          <ac:chgData name="Ryan O'Hara" userId="0b17dbf962ed4138" providerId="LiveId" clId="{A8EC67E3-1B9B-47B4-978E-4BE9550191BF}" dt="2024-12-15T23:04:14.575" v="15511" actId="14100"/>
          <ac:spMkLst>
            <pc:docMk/>
            <pc:sldMk cId="0" sldId="258"/>
            <ac:spMk id="13330" creationId="{650A8E42-5064-4A97-81DD-E1E614FBC2CD}"/>
          </ac:spMkLst>
        </pc:spChg>
        <pc:spChg chg="mod">
          <ac:chgData name="Ryan O'Hara" userId="0b17dbf962ed4138" providerId="LiveId" clId="{A8EC67E3-1B9B-47B4-978E-4BE9550191BF}" dt="2024-12-15T22:43:00.733" v="13976" actId="255"/>
          <ac:spMkLst>
            <pc:docMk/>
            <pc:sldMk cId="0" sldId="258"/>
            <ac:spMk id="13331" creationId="{BFB0C77A-E777-4591-A0A2-F552321A8EE5}"/>
          </ac:spMkLst>
        </pc:spChg>
        <pc:spChg chg="mod">
          <ac:chgData name="Ryan O'Hara" userId="0b17dbf962ed4138" providerId="LiveId" clId="{A8EC67E3-1B9B-47B4-978E-4BE9550191BF}" dt="2024-12-15T22:38:57.008" v="12980" actId="20577"/>
          <ac:spMkLst>
            <pc:docMk/>
            <pc:sldMk cId="0" sldId="258"/>
            <ac:spMk id="13332" creationId="{FD3DC64C-E4CE-4795-ACAD-25B9B24B3EB9}"/>
          </ac:spMkLst>
        </pc:spChg>
        <pc:spChg chg="mod">
          <ac:chgData name="Ryan O'Hara" userId="0b17dbf962ed4138" providerId="LiveId" clId="{A8EC67E3-1B9B-47B4-978E-4BE9550191BF}" dt="2024-12-15T21:39:02.057" v="9201" actId="20577"/>
          <ac:spMkLst>
            <pc:docMk/>
            <pc:sldMk cId="0" sldId="258"/>
            <ac:spMk id="13333" creationId="{6FD4090E-1F70-4166-BE1F-5236BC0BDE46}"/>
          </ac:spMkLst>
        </pc:spChg>
        <pc:spChg chg="mod">
          <ac:chgData name="Ryan O'Hara" userId="0b17dbf962ed4138" providerId="LiveId" clId="{A8EC67E3-1B9B-47B4-978E-4BE9550191BF}" dt="2024-12-15T22:56:47.625" v="15499" actId="20577"/>
          <ac:spMkLst>
            <pc:docMk/>
            <pc:sldMk cId="0" sldId="258"/>
            <ac:spMk id="13334" creationId="{46B70F7A-751B-4360-9AE3-A112421B6405}"/>
          </ac:spMkLst>
        </pc:spChg>
        <pc:spChg chg="mod">
          <ac:chgData name="Ryan O'Hara" userId="0b17dbf962ed4138" providerId="LiveId" clId="{A8EC67E3-1B9B-47B4-978E-4BE9550191BF}" dt="2024-12-15T21:32:27.651" v="8372" actId="14100"/>
          <ac:spMkLst>
            <pc:docMk/>
            <pc:sldMk cId="0" sldId="258"/>
            <ac:spMk id="13335" creationId="{94924C59-1EF7-491A-8E7B-921FBCCDD0F5}"/>
          </ac:spMkLst>
        </pc:spChg>
        <pc:spChg chg="mod">
          <ac:chgData name="Ryan O'Hara" userId="0b17dbf962ed4138" providerId="LiveId" clId="{A8EC67E3-1B9B-47B4-978E-4BE9550191BF}" dt="2024-12-15T21:36:55.907" v="8717" actId="20577"/>
          <ac:spMkLst>
            <pc:docMk/>
            <pc:sldMk cId="0" sldId="258"/>
            <ac:spMk id="13336" creationId="{48EDF51A-487B-4018-8278-4F1487FA7475}"/>
          </ac:spMkLst>
        </pc:spChg>
        <pc:spChg chg="mod">
          <ac:chgData name="Ryan O'Hara" userId="0b17dbf962ed4138" providerId="LiveId" clId="{A8EC67E3-1B9B-47B4-978E-4BE9550191BF}" dt="2024-12-15T21:48:01.995" v="10496" actId="14100"/>
          <ac:spMkLst>
            <pc:docMk/>
            <pc:sldMk cId="0" sldId="258"/>
            <ac:spMk id="13337" creationId="{A357AF19-4604-458F-ABC5-B44CDEC19275}"/>
          </ac:spMkLst>
        </pc:spChg>
        <pc:picChg chg="add mod">
          <ac:chgData name="Ryan O'Hara" userId="0b17dbf962ed4138" providerId="LiveId" clId="{A8EC67E3-1B9B-47B4-978E-4BE9550191BF}" dt="2024-12-15T21:27:45.446" v="7839" actId="1440"/>
          <ac:picMkLst>
            <pc:docMk/>
            <pc:sldMk cId="0" sldId="258"/>
            <ac:picMk id="4" creationId="{64B73A9D-50F1-126F-32B3-73A7E013086B}"/>
          </ac:picMkLst>
        </pc:picChg>
        <pc:picChg chg="add mod">
          <ac:chgData name="Ryan O'Hara" userId="0b17dbf962ed4138" providerId="LiveId" clId="{A8EC67E3-1B9B-47B4-978E-4BE9550191BF}" dt="2024-12-15T21:27:38.232" v="7836" actId="1440"/>
          <ac:picMkLst>
            <pc:docMk/>
            <pc:sldMk cId="0" sldId="258"/>
            <ac:picMk id="6" creationId="{260E2AE7-6476-3156-18B0-55B224C81626}"/>
          </ac:picMkLst>
        </pc:picChg>
        <pc:picChg chg="add mod">
          <ac:chgData name="Ryan O'Hara" userId="0b17dbf962ed4138" providerId="LiveId" clId="{A8EC67E3-1B9B-47B4-978E-4BE9550191BF}" dt="2024-12-15T21:27:43.270" v="7838" actId="1440"/>
          <ac:picMkLst>
            <pc:docMk/>
            <pc:sldMk cId="0" sldId="258"/>
            <ac:picMk id="8" creationId="{E395F85D-BAC3-F4AD-13A8-C1635C8CCE10}"/>
          </ac:picMkLst>
        </pc:picChg>
        <pc:picChg chg="add mod">
          <ac:chgData name="Ryan O'Hara" userId="0b17dbf962ed4138" providerId="LiveId" clId="{A8EC67E3-1B9B-47B4-978E-4BE9550191BF}" dt="2024-12-15T21:27:35.130" v="7835" actId="1440"/>
          <ac:picMkLst>
            <pc:docMk/>
            <pc:sldMk cId="0" sldId="258"/>
            <ac:picMk id="10" creationId="{2E97622E-5C4E-0404-16E3-0EA5308B0A1E}"/>
          </ac:picMkLst>
        </pc:picChg>
        <pc:picChg chg="add mod">
          <ac:chgData name="Ryan O'Hara" userId="0b17dbf962ed4138" providerId="LiveId" clId="{A8EC67E3-1B9B-47B4-978E-4BE9550191BF}" dt="2024-12-15T21:27:32.623" v="7834" actId="1440"/>
          <ac:picMkLst>
            <pc:docMk/>
            <pc:sldMk cId="0" sldId="258"/>
            <ac:picMk id="12" creationId="{28A7B4F4-1D8B-4811-78FF-0AFFCB4B87EE}"/>
          </ac:picMkLst>
        </pc:picChg>
        <pc:picChg chg="add mod">
          <ac:chgData name="Ryan O'Hara" userId="0b17dbf962ed4138" providerId="LiveId" clId="{A8EC67E3-1B9B-47B4-978E-4BE9550191BF}" dt="2024-12-15T21:27:30.192" v="7833" actId="14100"/>
          <ac:picMkLst>
            <pc:docMk/>
            <pc:sldMk cId="0" sldId="258"/>
            <ac:picMk id="14" creationId="{1225A59E-812E-7F0F-07A4-F51947D60A0E}"/>
          </ac:picMkLst>
        </pc:picChg>
        <pc:picChg chg="add mod">
          <ac:chgData name="Ryan O'Hara" userId="0b17dbf962ed4138" providerId="LiveId" clId="{A8EC67E3-1B9B-47B4-978E-4BE9550191BF}" dt="2024-12-15T21:49:28.750" v="10505" actId="14100"/>
          <ac:picMkLst>
            <pc:docMk/>
            <pc:sldMk cId="0" sldId="258"/>
            <ac:picMk id="16" creationId="{4D7169D1-2663-0ECE-A335-4830482D1A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12/15/2024</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2</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199550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3</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57415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txBox="1">
            <a:spLocks noGrp="1"/>
          </p:cNvSpPr>
          <p:nvPr>
            <p:ph type="body" idx="1"/>
          </p:nvPr>
        </p:nvSpPr>
        <p:spPr>
          <a:xfrm>
            <a:off x="922338" y="3329940"/>
            <a:ext cx="7378700" cy="315468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42" name="Google Shape;142;p12:notes"/>
          <p:cNvSpPr>
            <a:spLocks noGrp="1" noRot="1" noChangeAspect="1"/>
          </p:cNvSpPr>
          <p:nvPr>
            <p:ph type="sldImg" idx="2"/>
          </p:nvPr>
        </p:nvSpPr>
        <p:spPr>
          <a:xfrm>
            <a:off x="2274888" y="525463"/>
            <a:ext cx="4673600"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12/15/2024</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12/15/2024</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12/15/2024</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12/15/2024</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12/15/2024</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12/15/2024</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12/15/2024</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12/15/2024</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12/15/2024</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12/15/2024</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12/15/2024</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12/15/2024</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kaggle.com/competitions/3d-object-detection-for-autonomous-vehicles/code"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8A100B"/>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solidFill>
                  <a:srgbClr val="FFFFFF"/>
                </a:solidFill>
                <a:latin typeface="Univers LT Std 45 Light" pitchFamily="-84" charset="0"/>
              </a:rPr>
              <a:t>Ryan O’Hara</a:t>
            </a:r>
            <a:br>
              <a:rPr lang="en-US" altLang="en-US" sz="4200" dirty="0">
                <a:solidFill>
                  <a:srgbClr val="FFFFFF"/>
                </a:solidFill>
                <a:latin typeface="Univers LT Std 45 Light" pitchFamily="-84" charset="0"/>
              </a:rPr>
            </a:br>
            <a:r>
              <a:rPr lang="en-US" altLang="en-US" sz="2450" dirty="0">
                <a:solidFill>
                  <a:srgbClr val="FFFFFF"/>
                </a:solidFill>
                <a:latin typeface="Univers LT Std 45 Light" pitchFamily="-84" charset="0"/>
              </a:rPr>
              <a:t>Department of Applied Analytics, Boston College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solidFill>
                  <a:srgbClr val="B4985A"/>
                </a:solidFill>
                <a:latin typeface="Univers LT Std 75 Black" pitchFamily="-84" charset="0"/>
              </a:rPr>
              <a:t>Lyft 3D Object Detection for Autonomous Vehicles</a:t>
            </a: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The goal of this project is to develop an object detection model for self-autonomous vehicles using LiDAR Point Cloud Data sourced from the Lyft 3D Object Detection for Autonomous Vehicles Dataset as part of the “Lyft 3D Object Detection for Autonomous Vehicles” Kaggle competition.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Two UNET models are constructed using the same base architecture with slight adjustments within the loss functions and dropout utilization. Bird’s Eye View images are generated for each sample ID in both the train and test sets and are the main input to the model.</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Both UNET models underperformed against expectations but leave a solid foundation and data modeling pipeline for future research and model refinement using UNET architecture.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This project uncovers the power of UNET models in segmentation problems. This type of problem will become more and more relevant as automation continues to be a goal of society. Some use cases include self autonomous vehicles, medical diagnosing, robot vision, and security.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000" b="1" dirty="0">
                <a:latin typeface="Univers LT Std 75 Black" pitchFamily="-84" charset="0"/>
              </a:rPr>
              <a:t>	</a:t>
            </a:r>
            <a:r>
              <a:rPr lang="en-US" altLang="en-US" sz="1400" b="1" dirty="0">
                <a:latin typeface="Univers LT Std 75 Black" pitchFamily="-84" charset="0"/>
              </a:rPr>
              <a:t>Data </a:t>
            </a:r>
            <a:r>
              <a:rPr lang="en-US" altLang="en-US" sz="1400" b="1" dirty="0" err="1">
                <a:latin typeface="Univers LT Std 75 Black" pitchFamily="-84" charset="0"/>
              </a:rPr>
              <a:t>PreProccessing</a:t>
            </a:r>
            <a:endParaRPr lang="en-US" altLang="en-US" sz="1400" b="1" dirty="0">
              <a:latin typeface="Univers LT Std 75 Black" pitchFamily="-84" charset="0"/>
            </a:endParaRPr>
          </a:p>
          <a:p>
            <a:pPr eaLnBrk="1" hangingPunct="1"/>
            <a:r>
              <a:rPr lang="en-US" altLang="en-US" sz="1400" dirty="0">
                <a:latin typeface="Univers LT Std 55" pitchFamily="-84" charset="0"/>
              </a:rPr>
              <a:t>	The dataset provided for this competition included </a:t>
            </a:r>
            <a:r>
              <a:rPr lang="en-US" altLang="en-US" sz="1400" b="1" dirty="0">
                <a:latin typeface="Univers LT Std 55" pitchFamily="-84" charset="0"/>
              </a:rPr>
              <a:t>images</a:t>
            </a:r>
            <a:r>
              <a:rPr lang="en-US" altLang="en-US" sz="1400" dirty="0">
                <a:latin typeface="Univers LT Std 55" pitchFamily="-84" charset="0"/>
              </a:rPr>
              <a:t>, </a:t>
            </a:r>
            <a:r>
              <a:rPr lang="en-US" altLang="en-US" sz="1400" b="1" dirty="0">
                <a:latin typeface="Univers LT Std 55" pitchFamily="-84" charset="0"/>
              </a:rPr>
              <a:t>LiDAR point cloud data, </a:t>
            </a:r>
            <a:r>
              <a:rPr lang="en-US" altLang="en-US" sz="1400" dirty="0">
                <a:latin typeface="Univers LT Std 55" pitchFamily="-84" charset="0"/>
              </a:rPr>
              <a:t>and </a:t>
            </a:r>
            <a:r>
              <a:rPr lang="en-US" altLang="en-US" sz="1400" b="1" dirty="0">
                <a:latin typeface="Univers LT Std 55" pitchFamily="-84" charset="0"/>
              </a:rPr>
              <a:t>maps</a:t>
            </a:r>
            <a:r>
              <a:rPr lang="en-US" altLang="en-US" sz="1400" dirty="0">
                <a:latin typeface="Univers LT Std 55" pitchFamily="-84" charset="0"/>
              </a:rPr>
              <a:t> organized through a number of interlocking tables and formats. JSON files contain tables with identifying tokens that are used to join files/tables across the dataset. </a:t>
            </a:r>
            <a:r>
              <a:rPr lang="en-US" altLang="en-US" sz="1400" dirty="0" err="1">
                <a:latin typeface="Univers LT Std 55" pitchFamily="-84" charset="0"/>
              </a:rPr>
              <a:t>Sample_data.json</a:t>
            </a:r>
            <a:r>
              <a:rPr lang="en-US" altLang="en-US" sz="1400" dirty="0">
                <a:latin typeface="Univers LT Std 55" pitchFamily="-84" charset="0"/>
              </a:rPr>
              <a:t> maps all images and LiDAR files for a specific sample to a unique sample ID. Train.csv contains the ground truth of 3D bounding boxes including center coordinates (x, y, and z), width, length, height, yaw (angle/orientation of the bounding box), and class type. </a:t>
            </a:r>
          </a:p>
          <a:p>
            <a:pPr eaLnBrk="1" hangingPunct="1"/>
            <a:endParaRPr lang="en-US" altLang="en-US" sz="1400" dirty="0">
              <a:latin typeface="Univers LT Std 55" pitchFamily="-84" charset="0"/>
            </a:endParaRPr>
          </a:p>
          <a:p>
            <a:pPr eaLnBrk="1" hangingPunct="1"/>
            <a:r>
              <a:rPr lang="en-US" altLang="en-US" sz="1400" dirty="0">
                <a:latin typeface="Univers LT Std 55" pitchFamily="-84" charset="0"/>
              </a:rPr>
              <a:t>	The Lyft Dataset </a:t>
            </a:r>
            <a:r>
              <a:rPr lang="en-US" altLang="en-US" sz="1400" dirty="0" err="1">
                <a:latin typeface="Univers LT Std 55" pitchFamily="-84" charset="0"/>
              </a:rPr>
              <a:t>sdk</a:t>
            </a:r>
            <a:r>
              <a:rPr lang="en-US" altLang="en-US" sz="1400" dirty="0">
                <a:latin typeface="Univers LT Std 55" pitchFamily="-84" charset="0"/>
              </a:rPr>
              <a:t> package was downloaded from the competition creators and contains many functions for processing and transforming the data into workable inputs for UNET models.</a:t>
            </a:r>
          </a:p>
          <a:p>
            <a:pPr eaLnBrk="1" hangingPunct="1"/>
            <a:endParaRPr lang="en-US" altLang="en-US" sz="1400" dirty="0">
              <a:latin typeface="Univers LT Std 55" pitchFamily="-84" charset="0"/>
            </a:endParaRPr>
          </a:p>
          <a:p>
            <a:pPr eaLnBrk="1" hangingPunct="1"/>
            <a:r>
              <a:rPr lang="en-US" altLang="en-US" sz="1400" dirty="0">
                <a:latin typeface="Univers LT Std 55" pitchFamily="-84" charset="0"/>
              </a:rPr>
              <a:t>	The base UNET model provided by Lyft in the </a:t>
            </a:r>
            <a:r>
              <a:rPr lang="en-US" altLang="en-US" sz="1400" dirty="0" err="1">
                <a:latin typeface="Univers LT Std 55" pitchFamily="-84" charset="0"/>
              </a:rPr>
              <a:t>nuscenes</a:t>
            </a:r>
            <a:r>
              <a:rPr lang="en-US" altLang="en-US" sz="1400" dirty="0">
                <a:latin typeface="Univers LT Std 55" pitchFamily="-84" charset="0"/>
              </a:rPr>
              <a:t>-devkit GitHub Repository served as inspiration. The UNET model input consisted of Bird’s Eye View (BEV) images:  2D gridded images generated from processed LiDAR point clouds containing 3 RGB layers representing height and intensity. The training model took in addition inputs; a semantic map (encodes features such as road layouts) and target maps (ground truth masks used in model training). </a:t>
            </a:r>
          </a:p>
          <a:p>
            <a:pPr eaLnBrk="1" hangingPunct="1"/>
            <a:endParaRPr lang="en-US" altLang="en-US" sz="1400" dirty="0">
              <a:latin typeface="Univers LT Std 55" pitchFamily="-84" charset="0"/>
            </a:endParaRPr>
          </a:p>
          <a:p>
            <a:pPr eaLnBrk="1" hangingPunct="1"/>
            <a:r>
              <a:rPr lang="en-US" altLang="en-US" sz="1400" b="1" dirty="0">
                <a:latin typeface="Univers LT Std 55" pitchFamily="-84" charset="0"/>
              </a:rPr>
              <a:t>	Model Building</a:t>
            </a:r>
          </a:p>
          <a:p>
            <a:pPr eaLnBrk="1" hangingPunct="1"/>
            <a:r>
              <a:rPr lang="en-US" altLang="en-US" sz="1400" dirty="0">
                <a:latin typeface="Univers LT Std 55" pitchFamily="-84" charset="0"/>
              </a:rPr>
              <a:t>	Two UNET models were trained and tested:</a:t>
            </a:r>
          </a:p>
          <a:p>
            <a:pPr eaLnBrk="1" hangingPunct="1"/>
            <a:r>
              <a:rPr lang="en-US" altLang="en-US" sz="1400" dirty="0">
                <a:latin typeface="Univers LT Std 55" pitchFamily="-84" charset="0"/>
              </a:rPr>
              <a:t>	Core architecture for both models:</a:t>
            </a:r>
          </a:p>
          <a:p>
            <a:pPr lvl="1" eaLnBrk="1" hangingPunct="1">
              <a:buFont typeface="Arial" panose="020B0604020202020204" pitchFamily="34" charset="0"/>
              <a:buChar char="•"/>
            </a:pPr>
            <a:r>
              <a:rPr lang="en-US" altLang="en-US" sz="1400" dirty="0">
                <a:latin typeface="Univers LT Std 55" pitchFamily="-84" charset="0"/>
              </a:rPr>
              <a:t>6 Input Channels: BEV image (3 input channels), semantic map, target map, empty input</a:t>
            </a:r>
          </a:p>
          <a:p>
            <a:pPr lvl="1" eaLnBrk="1" hangingPunct="1">
              <a:buFont typeface="Arial" panose="020B0604020202020204" pitchFamily="34" charset="0"/>
              <a:buChar char="•"/>
            </a:pPr>
            <a:r>
              <a:rPr lang="en-US" altLang="en-US" sz="1400" dirty="0">
                <a:latin typeface="Univers LT Std 55" pitchFamily="-84" charset="0"/>
              </a:rPr>
              <a:t>4 convolutional layers</a:t>
            </a:r>
          </a:p>
          <a:p>
            <a:pPr lvl="1" eaLnBrk="1" hangingPunct="1">
              <a:buFont typeface="Arial" panose="020B0604020202020204" pitchFamily="34" charset="0"/>
              <a:buChar char="•"/>
            </a:pPr>
            <a:r>
              <a:rPr lang="en-US" altLang="en-US" sz="1400" dirty="0">
                <a:latin typeface="Univers LT Std 55" pitchFamily="-84" charset="0"/>
              </a:rPr>
              <a:t>Width Factor of 5 (first layer has 2</a:t>
            </a:r>
            <a:r>
              <a:rPr lang="en-US" altLang="en-US" sz="1400" baseline="30000" dirty="0">
                <a:latin typeface="Univers LT Std 55" pitchFamily="-84" charset="0"/>
              </a:rPr>
              <a:t>5</a:t>
            </a:r>
            <a:r>
              <a:rPr lang="en-US" altLang="en-US" sz="1400" dirty="0">
                <a:latin typeface="Univers LT Std 55" pitchFamily="-84" charset="0"/>
              </a:rPr>
              <a:t> filters (32) and doubles each layer)</a:t>
            </a:r>
          </a:p>
          <a:p>
            <a:pPr lvl="1" eaLnBrk="1" hangingPunct="1">
              <a:buFont typeface="Arial" panose="020B0604020202020204" pitchFamily="34" charset="0"/>
              <a:buChar char="•"/>
            </a:pPr>
            <a:r>
              <a:rPr lang="en-US" altLang="en-US" sz="1400" dirty="0" err="1">
                <a:latin typeface="Univers LT Std 55" pitchFamily="-84" charset="0"/>
              </a:rPr>
              <a:t>Upsampling</a:t>
            </a:r>
            <a:r>
              <a:rPr lang="en-US" altLang="en-US" sz="1400" dirty="0">
                <a:latin typeface="Univers LT Std 55" pitchFamily="-84" charset="0"/>
              </a:rPr>
              <a:t> to reconstruct feature maps </a:t>
            </a:r>
          </a:p>
          <a:p>
            <a:pPr lvl="1" eaLnBrk="1" hangingPunct="1">
              <a:buFont typeface="Arial" panose="020B0604020202020204" pitchFamily="34" charset="0"/>
              <a:buChar char="•"/>
            </a:pPr>
            <a:r>
              <a:rPr lang="en-US" altLang="en-US" sz="1400" dirty="0">
                <a:latin typeface="Univers LT Std 55" pitchFamily="-84" charset="0"/>
              </a:rPr>
              <a:t>Early Stopping after 5 epochs without validation improvement</a:t>
            </a:r>
          </a:p>
          <a:p>
            <a:pPr marL="457200" lvl="1" indent="0" eaLnBrk="1" hangingPunct="1"/>
            <a:r>
              <a:rPr lang="en-US" altLang="en-US" sz="1400" dirty="0">
                <a:latin typeface="Univers LT Std 55" pitchFamily="-84" charset="0"/>
              </a:rPr>
              <a:t>UNET Model1:</a:t>
            </a:r>
          </a:p>
          <a:p>
            <a:pPr lvl="1" eaLnBrk="1" hangingPunct="1">
              <a:buFont typeface="Arial" panose="020B0604020202020204" pitchFamily="34" charset="0"/>
              <a:buChar char="•"/>
            </a:pPr>
            <a:r>
              <a:rPr lang="en-US" altLang="en-US" sz="1400" dirty="0">
                <a:latin typeface="Univers LT Std 55" pitchFamily="-84" charset="0"/>
              </a:rPr>
              <a:t>Optimizer: ADAM (learning rate of .0001)</a:t>
            </a:r>
          </a:p>
          <a:p>
            <a:pPr lvl="1" eaLnBrk="1" hangingPunct="1">
              <a:buFont typeface="Arial" panose="020B0604020202020204" pitchFamily="34" charset="0"/>
              <a:buChar char="•"/>
            </a:pPr>
            <a:r>
              <a:rPr lang="en-US" altLang="en-US" sz="1400" dirty="0">
                <a:latin typeface="Univers LT Std 55" pitchFamily="-84" charset="0"/>
              </a:rPr>
              <a:t>Loss Function: Cross Entropy Loss </a:t>
            </a:r>
          </a:p>
          <a:p>
            <a:pPr marL="457200" lvl="1" indent="0" eaLnBrk="1" hangingPunct="1"/>
            <a:r>
              <a:rPr lang="en-US" altLang="en-US" sz="1400" dirty="0">
                <a:latin typeface="Univers LT Std 55" pitchFamily="-84" charset="0"/>
              </a:rPr>
              <a:t>UNET Model2:</a:t>
            </a:r>
          </a:p>
          <a:p>
            <a:pPr lvl="1" eaLnBrk="1" hangingPunct="1">
              <a:buFont typeface="Arial" panose="020B0604020202020204" pitchFamily="34" charset="0"/>
              <a:buChar char="•"/>
            </a:pPr>
            <a:r>
              <a:rPr lang="en-US" altLang="en-US" sz="1400" dirty="0">
                <a:latin typeface="Univers LT Std 55" pitchFamily="-84" charset="0"/>
              </a:rPr>
              <a:t>Loss: Dice and Cross Entropy combined loss function</a:t>
            </a:r>
          </a:p>
          <a:p>
            <a:pPr lvl="2" eaLnBrk="1" hangingPunct="1">
              <a:buFont typeface="Arial" panose="020B0604020202020204" pitchFamily="34" charset="0"/>
              <a:buChar char="•"/>
            </a:pPr>
            <a:r>
              <a:rPr lang="en-US" altLang="en-US" sz="1400" dirty="0">
                <a:latin typeface="Univers LT Std 55" pitchFamily="-84" charset="0"/>
              </a:rPr>
              <a:t>Dice loss to address the class imbalance and often used for segmentation models</a:t>
            </a:r>
          </a:p>
          <a:p>
            <a:pPr lvl="2" eaLnBrk="1" hangingPunct="1">
              <a:buFont typeface="Arial" panose="020B0604020202020204" pitchFamily="34" charset="0"/>
              <a:buChar char="•"/>
            </a:pPr>
            <a:endParaRPr lang="en-US" altLang="en-US" sz="1400" dirty="0">
              <a:latin typeface="Univers LT Std 55" pitchFamily="-84" charset="0"/>
            </a:endParaRPr>
          </a:p>
          <a:p>
            <a:pPr marL="0" indent="0" eaLnBrk="1" hangingPunct="1"/>
            <a:r>
              <a:rPr lang="en-US" altLang="en-US" sz="1400" dirty="0">
                <a:latin typeface="Univers LT Std 55" pitchFamily="-84" charset="0"/>
              </a:rPr>
              <a:t>	</a:t>
            </a:r>
            <a:r>
              <a:rPr lang="en-US" altLang="en-US" sz="1400" b="1" dirty="0">
                <a:latin typeface="Univers LT Std 55" pitchFamily="-84" charset="0"/>
              </a:rPr>
              <a:t>Test Data</a:t>
            </a:r>
          </a:p>
          <a:p>
            <a:pPr marL="0" indent="0" eaLnBrk="1" hangingPunct="1"/>
            <a:r>
              <a:rPr lang="en-US" altLang="en-US" sz="1400" b="1" dirty="0">
                <a:latin typeface="Univers LT Std 55" pitchFamily="-84" charset="0"/>
              </a:rPr>
              <a:t>	</a:t>
            </a:r>
            <a:r>
              <a:rPr lang="en-US" altLang="en-US" sz="1400" dirty="0">
                <a:latin typeface="Univers LT Std 55" pitchFamily="-84" charset="0"/>
              </a:rPr>
              <a:t>Testing data was prepared using testdataset-try2 python script. Blank semantic and target maps were produced for each sample 	token. These maps were initially ignored but included to satisfy the 6-channel input requirement for the model. The BEV inputs were 	generated in the same way as the training and validation data. </a:t>
            </a:r>
          </a:p>
          <a:p>
            <a:pPr marL="0" indent="0" eaLnBrk="1" hangingPunct="1"/>
            <a:endParaRPr lang="en-US" altLang="en-US" sz="1400" dirty="0">
              <a:latin typeface="Univers LT Std 55" pitchFamily="-84" charset="0"/>
            </a:endParaRPr>
          </a:p>
          <a:p>
            <a:pPr marL="0" indent="0" eaLnBrk="1" hangingPunct="1"/>
            <a:r>
              <a:rPr lang="en-US" altLang="en-US" sz="1400" dirty="0">
                <a:latin typeface="Univers LT Std 55" pitchFamily="-84" charset="0"/>
              </a:rPr>
              <a:t>	Predictions are run in the predictions.py script. 2D bounding boxes are predicted and transformed back to 3D format. Class 	predictions are also performed. All bounding box and class predictions are placed in a submission csv following the competition’s 	requirements.</a:t>
            </a:r>
          </a:p>
          <a:p>
            <a:pPr marL="152400" indent="0" eaLnBrk="1" hangingPunct="1"/>
            <a:endParaRPr lang="en-US" altLang="en-US" sz="1400" dirty="0">
              <a:latin typeface="Univers LT Std 55" pitchFamily="-84" charset="0"/>
            </a:endParaRPr>
          </a:p>
          <a:p>
            <a:pPr marL="152400" indent="0" eaLnBrk="1" hangingPunct="1"/>
            <a:endParaRPr lang="en-US" altLang="en-US" sz="1400" dirty="0">
              <a:latin typeface="Univers LT Std 55" pitchFamily="-84" charset="0"/>
            </a:endParaRPr>
          </a:p>
          <a:p>
            <a:pPr eaLnBrk="1" hangingPunct="1"/>
            <a:r>
              <a:rPr lang="en-US" altLang="en-US" sz="2450" dirty="0">
                <a:latin typeface="Univers LT Std 55" pitchFamily="-84" charset="0"/>
              </a:rPr>
              <a:t>	</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b="1" dirty="0">
                <a:latin typeface="Univers LT Std 75 Black" pitchFamily="-84" charset="0"/>
              </a:rPr>
              <a:t>Performance Metrics</a:t>
            </a:r>
          </a:p>
          <a:p>
            <a:pPr eaLnBrk="1" hangingPunct="1"/>
            <a:r>
              <a:rPr lang="en-US" altLang="en-US" sz="1800" dirty="0">
                <a:latin typeface="Univers LT Std 75 Black" pitchFamily="-84" charset="0"/>
              </a:rPr>
              <a:t>UNET Model1 finished training and validation with a mean validation loss score of .05466 suggesting the model is performing well on the validation set. When testing the model a </a:t>
            </a:r>
            <a:r>
              <a:rPr lang="en-US" altLang="en-US" sz="1800" dirty="0" err="1">
                <a:latin typeface="Univers LT Std 75 Black" pitchFamily="-84" charset="0"/>
              </a:rPr>
              <a:t>mAP</a:t>
            </a:r>
            <a:r>
              <a:rPr lang="en-US" altLang="en-US" sz="1800" dirty="0">
                <a:latin typeface="Univers LT Std 75 Black" pitchFamily="-84" charset="0"/>
              </a:rPr>
              <a:t> (mean average precision) score of .003 was achieved suggesting the model was not performing well on unseen test data. </a:t>
            </a:r>
          </a:p>
          <a:p>
            <a:pPr eaLnBrk="1" hangingPunct="1"/>
            <a:endParaRPr lang="en-US" altLang="en-US" sz="1800" dirty="0">
              <a:latin typeface="Univers LT Std 75 Black" pitchFamily="-84" charset="0"/>
            </a:endParaRPr>
          </a:p>
          <a:p>
            <a:pPr eaLnBrk="1" hangingPunct="1"/>
            <a:r>
              <a:rPr lang="en-US" altLang="en-US" sz="1800" dirty="0">
                <a:latin typeface="Univers LT Std 75 Black" pitchFamily="-84" charset="0"/>
              </a:rPr>
              <a:t>UNET Model2 finished training and validation with a mean validation loss score of .1 suggesting a worse performance than the first model. This hypothesis held true as a </a:t>
            </a:r>
            <a:r>
              <a:rPr lang="en-US" altLang="en-US" sz="1800" dirty="0" err="1">
                <a:latin typeface="Univers LT Std 75 Black" pitchFamily="-84" charset="0"/>
              </a:rPr>
              <a:t>mAP</a:t>
            </a:r>
            <a:r>
              <a:rPr lang="en-US" altLang="en-US" sz="1800" dirty="0">
                <a:latin typeface="Univers LT Std 75 Black" pitchFamily="-84" charset="0"/>
              </a:rPr>
              <a:t> score of .0000 was achieved suggesting the model was performing very poorly on the test set. </a:t>
            </a:r>
          </a:p>
          <a:p>
            <a:pPr eaLnBrk="1" hangingPunct="1"/>
            <a:endParaRPr lang="en-US" altLang="en-US" sz="1800" dirty="0">
              <a:latin typeface="Univers LT Std 75 Black" pitchFamily="-84" charset="0"/>
            </a:endParaRPr>
          </a:p>
          <a:p>
            <a:pPr eaLnBrk="1" hangingPunct="1"/>
            <a:r>
              <a:rPr lang="en-US" altLang="en-US" sz="1800" dirty="0">
                <a:latin typeface="Univers LT Std 75 Black" pitchFamily="-84" charset="0"/>
              </a:rPr>
              <a:t>Both models took about 1.5 hours to train (similar architectures). Testing predictions took about 10 minutes to produce and another hour to transform into 3D bounding boxes. Due to limited resources, only a few models were able to be developed and tested. </a:t>
            </a:r>
            <a:endParaRPr lang="en-US" altLang="en-US" sz="1800"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6154400" y="26518875"/>
            <a:ext cx="780097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An example of a full training input for a specific sample ID: BEV image (left), semantic map (middle), and target mask map (right).</a:t>
            </a:r>
            <a:endParaRPr lang="en-AU" altLang="en-US" sz="1750" dirty="0">
              <a:latin typeface="Univers LT Std 55 Obl" pitchFamily="-84" charset="0"/>
            </a:endParaRPr>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592429" y="14833519"/>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Frequency table of Object Classes: There is a major class imbalance in the data, with a vast majority of detections belonging to the ‘car’ class.</a:t>
            </a:r>
            <a:endParaRPr lang="en-AU" altLang="en-US" sz="1750" dirty="0">
              <a:latin typeface="Univers LT Std 55 Obl" pitchFamily="-84" charset="0"/>
            </a:endParaRPr>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endParaRPr lang="en-US" altLang="en-US" sz="2450" dirty="0">
              <a:solidFill>
                <a:srgbClr val="501214"/>
              </a:solidFill>
              <a:latin typeface="Univers LT Std 55" pitchFamily="-84" charset="0"/>
            </a:endParaRPr>
          </a:p>
          <a:p>
            <a:pPr marL="0" marR="0">
              <a:lnSpc>
                <a:spcPct val="115000"/>
              </a:lnSpc>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IBM. “Computer Vision.”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Ibm.com</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27 July 2021, www.ibm.com/think/topics/computer-vision.</a:t>
            </a:r>
          </a:p>
          <a:p>
            <a:pPr marL="0" marR="0">
              <a:lnSpc>
                <a:spcPct val="115000"/>
              </a:lnSpc>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IIHS. “Fatality Facts 2017: Yearly Snapshot.”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IIHS-HLDI Crash Testing and Highway Safety</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2017, www.iihs.org/topics/fatality-statistics/detail/yearly-snapshot.</a:t>
            </a:r>
          </a:p>
          <a:p>
            <a:pPr marL="0" marR="0">
              <a:lnSpc>
                <a:spcPct val="115000"/>
              </a:lnSpc>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OpenAI. “ChatGPT.”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Openai.com</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2024, openai.com/</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chatgpt</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/overview/.</a:t>
            </a:r>
          </a:p>
          <a:p>
            <a:pPr marL="0" marR="0">
              <a:lnSpc>
                <a:spcPct val="115000"/>
              </a:lnSpc>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“U-Net Architecture Explained.” </a:t>
            </a:r>
            <a:r>
              <a:rPr lang="en-US" sz="1000" i="1" kern="100" dirty="0" err="1">
                <a:effectLst/>
                <a:latin typeface="Aptos" panose="020B0004020202020204" pitchFamily="34" charset="0"/>
                <a:ea typeface="Aptos" panose="020B0004020202020204" pitchFamily="34" charset="0"/>
                <a:cs typeface="Times New Roman" panose="02020603050405020304" pitchFamily="18" charset="0"/>
              </a:rPr>
              <a:t>GeeksforGeeks</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8 June 2023, www.geeksforgeeks.org/u-net-architecture-explained/.</a:t>
            </a:r>
          </a:p>
          <a:p>
            <a:pPr marL="0" marR="0">
              <a:lnSpc>
                <a:spcPct val="115000"/>
              </a:lnSpc>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“UNET Models - Bing.” </a:t>
            </a:r>
            <a:r>
              <a:rPr lang="en-US" sz="1000" i="1" kern="100" dirty="0">
                <a:effectLst/>
                <a:latin typeface="Aptos" panose="020B0004020202020204" pitchFamily="34" charset="0"/>
                <a:ea typeface="Aptos" panose="020B0004020202020204" pitchFamily="34" charset="0"/>
                <a:cs typeface="Times New Roman" panose="02020603050405020304" pitchFamily="18" charset="0"/>
              </a:rPr>
              <a:t>Bing</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2022, www.bing.com/search?q=UNET+models&amp;cvid=43528aad9e4348b2b0693d5bba4f99f6&amp;gs_lcrp=EgRlZGdlKgYIABBFGDkyBggAEEUYOTIGCAEQABhAMgYIAhAAGEAyBggDEAAYQDIGCAQQABhAMgYIBRAAGEAyBggGEAAYQDIGCAcQABhAMgYICBAAGEDSAQgxNTM3ajBqNKgCALACAA&amp;FORM=ANAB01&amp;PC=DCTS. Accessed 15 Dec. 2024.</a:t>
            </a:r>
          </a:p>
          <a:p>
            <a:pPr eaLnBrk="1" hangingPunct="1">
              <a:spcBef>
                <a:spcPct val="50000"/>
              </a:spcBef>
            </a:pPr>
            <a:endParaRPr lang="en-US" altLang="en-US" sz="1000" dirty="0">
              <a:latin typeface="Univers LT Std 55" pitchFamily="-84" charset="0"/>
            </a:endParaRPr>
          </a:p>
          <a:p>
            <a:pPr eaLnBrk="1" hangingPunct="1">
              <a:spcBef>
                <a:spcPct val="50000"/>
              </a:spcBef>
            </a:pPr>
            <a:endParaRPr lang="en-US" altLang="en-US" sz="1000" dirty="0">
              <a:latin typeface="Univers LT Std 55" pitchFamily="-84" charset="0"/>
            </a:endParaRPr>
          </a:p>
          <a:p>
            <a:pPr eaLnBrk="1" hangingPunct="1">
              <a:spcBef>
                <a:spcPct val="50000"/>
              </a:spcBef>
            </a:pPr>
            <a:r>
              <a:rPr lang="en-US" altLang="en-US" sz="1000" dirty="0">
                <a:latin typeface="Univers LT Std 55" pitchFamily="-84" charset="0"/>
              </a:rPr>
              <a:t>The following python scripts can be found in the competition shared code: </a:t>
            </a:r>
            <a:r>
              <a:rPr lang="en-US" sz="1000" dirty="0">
                <a:hlinkClick r:id="rId3"/>
              </a:rPr>
              <a:t>https://www.kaggle.com/competitions/3d-object-detection-for-autonomous-vehicles/code</a:t>
            </a:r>
            <a:r>
              <a:rPr lang="en-US" sz="1000" dirty="0"/>
              <a:t> </a:t>
            </a:r>
            <a:r>
              <a:rPr lang="en-GB" sz="1000" dirty="0">
                <a:latin typeface="Univers LT Std 75 Black" pitchFamily="-84" charset="0"/>
              </a:rPr>
              <a:t>: </a:t>
            </a:r>
          </a:p>
          <a:p>
            <a:pPr marL="171450" indent="-171450" eaLnBrk="1" hangingPunct="1">
              <a:spcBef>
                <a:spcPct val="50000"/>
              </a:spcBef>
              <a:buFont typeface="Arial" panose="020B0604020202020204" pitchFamily="34" charset="0"/>
              <a:buChar char="•"/>
            </a:pPr>
            <a:r>
              <a:rPr lang="en-US" sz="1000" dirty="0"/>
              <a:t>Understanding the data - Tarun </a:t>
            </a:r>
            <a:r>
              <a:rPr lang="en-US" sz="1000" dirty="0" err="1"/>
              <a:t>Paparaju,Reference</a:t>
            </a:r>
            <a:r>
              <a:rPr lang="en-US" sz="1000" dirty="0"/>
              <a:t> </a:t>
            </a:r>
          </a:p>
          <a:p>
            <a:pPr marL="171450" indent="-171450" eaLnBrk="1" hangingPunct="1">
              <a:spcBef>
                <a:spcPct val="50000"/>
              </a:spcBef>
              <a:buFont typeface="Arial" panose="020B0604020202020204" pitchFamily="34" charset="0"/>
              <a:buChar char="•"/>
            </a:pPr>
            <a:r>
              <a:rPr lang="en-US" sz="1000" dirty="0"/>
              <a:t>Model - Guido </a:t>
            </a:r>
            <a:r>
              <a:rPr lang="en-US" sz="1000" dirty="0" err="1"/>
              <a:t>Zuidhof</a:t>
            </a:r>
            <a:r>
              <a:rPr lang="en-US" sz="1000" dirty="0"/>
              <a:t>,</a:t>
            </a:r>
          </a:p>
          <a:p>
            <a:pPr marL="171450" indent="-171450" eaLnBrk="1" hangingPunct="1">
              <a:spcBef>
                <a:spcPct val="50000"/>
              </a:spcBef>
              <a:buFont typeface="Arial" panose="020B0604020202020204" pitchFamily="34" charset="0"/>
              <a:buChar char="•"/>
            </a:pPr>
            <a:r>
              <a:rPr lang="en-US" sz="1000" dirty="0"/>
              <a:t>Lyft: EDA, Animations, generating CSVs – </a:t>
            </a:r>
            <a:r>
              <a:rPr lang="en-US" sz="1000" dirty="0" err="1"/>
              <a:t>xhlulu</a:t>
            </a:r>
            <a:endParaRPr lang="en-US" sz="1000" dirty="0"/>
          </a:p>
          <a:p>
            <a:pPr eaLnBrk="1" hangingPunct="1">
              <a:spcBef>
                <a:spcPct val="50000"/>
              </a:spcBef>
            </a:pPr>
            <a:endParaRPr lang="en-US" sz="1200" dirty="0"/>
          </a:p>
          <a:p>
            <a:pPr eaLnBrk="1" hangingPunct="1">
              <a:spcBef>
                <a:spcPct val="50000"/>
              </a:spcBef>
            </a:pPr>
            <a:endParaRPr lang="en-US" sz="1200" dirty="0"/>
          </a:p>
          <a:p>
            <a:pPr eaLnBrk="1" hangingPunct="1">
              <a:spcBef>
                <a:spcPct val="50000"/>
              </a:spcBef>
            </a:pPr>
            <a:endParaRPr lang="en-US" sz="1200" dirty="0"/>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000" dirty="0">
                <a:latin typeface="Univers LT Std 55" pitchFamily="-84" charset="0"/>
              </a:rPr>
              <a:t>This project serves as a base model/starting point for future research on self-autonomous vehicles detection algorithms. UNET models have proven successful in the past for many segmentation problems such as medical diagnoses using imaging and should be continued to be explored. Other novel models such as YOLO should be explored in the future. Although the modeling is not sound enough to deploy self autonomous vehicles yet; the technology is promising and can provide a safer day to day life for millions of people across the world. Refined image/object detection models can be used for other applications as well, such as labor robots (used to perform dangerous tasks in the field).</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b="1" dirty="0">
                <a:latin typeface="Univers LT Std 75 Black" pitchFamily="-84" charset="0"/>
              </a:rPr>
              <a:t>UNET Models</a:t>
            </a:r>
          </a:p>
          <a:p>
            <a:pPr eaLnBrk="1" hangingPunct="1">
              <a:spcBef>
                <a:spcPct val="50000"/>
              </a:spcBef>
            </a:pPr>
            <a:r>
              <a:rPr lang="en-US" altLang="en-US" sz="2000" dirty="0">
                <a:latin typeface="Univers LT Std 75 Black" pitchFamily="-84" charset="0"/>
              </a:rPr>
              <a:t>The UNET models performed underwhelmingly on the testing data. UNET Model1 achieved a </a:t>
            </a:r>
            <a:r>
              <a:rPr lang="en-US" altLang="en-US" sz="2000" dirty="0" err="1">
                <a:latin typeface="Univers LT Std 75 Black" pitchFamily="-84" charset="0"/>
              </a:rPr>
              <a:t>mAP</a:t>
            </a:r>
            <a:r>
              <a:rPr lang="en-US" altLang="en-US" sz="2000" dirty="0">
                <a:latin typeface="Univers LT Std 75 Black" pitchFamily="-84" charset="0"/>
              </a:rPr>
              <a:t> score of .003 suggesting poor performance but some accuracy in the inference. The UNET Model2 achieved a </a:t>
            </a:r>
            <a:r>
              <a:rPr lang="en-US" altLang="en-US" sz="2000" dirty="0" err="1">
                <a:latin typeface="Univers LT Std 75 Black" pitchFamily="-84" charset="0"/>
              </a:rPr>
              <a:t>mAP</a:t>
            </a:r>
            <a:r>
              <a:rPr lang="en-US" altLang="en-US" sz="2000" dirty="0">
                <a:latin typeface="Univers LT Std 75 Black" pitchFamily="-84" charset="0"/>
              </a:rPr>
              <a:t> score of .000, suggesting the model was not accurate at all. This was surprising, as an updated loss function utilizing Dice Loss (beneficial for segmentation problems) was implemented as well as neuron dropout in the convolutional layers. </a:t>
            </a:r>
          </a:p>
          <a:p>
            <a:pPr eaLnBrk="1" hangingPunct="1">
              <a:spcBef>
                <a:spcPct val="50000"/>
              </a:spcBef>
            </a:pPr>
            <a:r>
              <a:rPr lang="en-US" altLang="en-US" sz="2000" dirty="0">
                <a:latin typeface="Univers LT Std 75 Black" pitchFamily="-84" charset="0"/>
              </a:rPr>
              <a:t>The base architecture, processed BEV images for both the training/validation and test sets, and  correct submission format pipeline gives a starting point for further model refinement in the future. </a:t>
            </a:r>
          </a:p>
          <a:p>
            <a:pPr eaLnBrk="1" hangingPunct="1">
              <a:spcBef>
                <a:spcPct val="50000"/>
              </a:spcBef>
            </a:pPr>
            <a:r>
              <a:rPr lang="en-US" altLang="en-US" sz="2000" b="1" dirty="0">
                <a:latin typeface="Univers LT Std 75 Black" pitchFamily="-84" charset="0"/>
              </a:rPr>
              <a:t>Limitations</a:t>
            </a:r>
          </a:p>
          <a:p>
            <a:pPr eaLnBrk="1" hangingPunct="1">
              <a:spcBef>
                <a:spcPct val="50000"/>
              </a:spcBef>
            </a:pPr>
            <a:r>
              <a:rPr lang="en-US" altLang="en-US" sz="2000" dirty="0">
                <a:latin typeface="Univers LT Std 75 Black" pitchFamily="-84" charset="0"/>
              </a:rPr>
              <a:t>Limitations of the challenge included limited resources (30 hours of GPUs per week), long run times (1-3 hours to run a full model: creating train/</a:t>
            </a:r>
            <a:r>
              <a:rPr lang="en-US" altLang="en-US" sz="2000" dirty="0" err="1">
                <a:latin typeface="Univers LT Std 75 Black" pitchFamily="-84" charset="0"/>
              </a:rPr>
              <a:t>val</a:t>
            </a:r>
            <a:r>
              <a:rPr lang="en-US" altLang="en-US" sz="2000" dirty="0">
                <a:latin typeface="Univers LT Std 75 Black" pitchFamily="-84" charset="0"/>
              </a:rPr>
              <a:t>/test data, model training, and inference), and the vast amount of data supplied (over 100GBs). </a:t>
            </a:r>
          </a:p>
          <a:p>
            <a:pPr eaLnBrk="1" hangingPunct="1">
              <a:spcBef>
                <a:spcPct val="50000"/>
              </a:spcBef>
            </a:pPr>
            <a:r>
              <a:rPr lang="en-US" altLang="en-US" sz="2000" dirty="0">
                <a:latin typeface="Univers LT Std 75 Black" pitchFamily="-84" charset="0"/>
              </a:rPr>
              <a:t>A limited domain knowledge on LiDAR point cloud data was also a limitation. </a:t>
            </a:r>
          </a:p>
          <a:p>
            <a:pPr eaLnBrk="1" hangingPunct="1">
              <a:spcBef>
                <a:spcPct val="50000"/>
              </a:spcBef>
            </a:pPr>
            <a:r>
              <a:rPr lang="en-US" altLang="en-US" sz="2000" b="1" dirty="0">
                <a:latin typeface="Univers LT Std 75 Black" pitchFamily="-84" charset="0"/>
              </a:rPr>
              <a:t>Recommendations</a:t>
            </a:r>
          </a:p>
          <a:p>
            <a:pPr eaLnBrk="1" hangingPunct="1">
              <a:spcBef>
                <a:spcPct val="50000"/>
              </a:spcBef>
            </a:pPr>
            <a:r>
              <a:rPr lang="en-US" altLang="en-US" sz="2000" dirty="0">
                <a:latin typeface="Univers LT Std 75 Black" pitchFamily="-84" charset="0"/>
              </a:rPr>
              <a:t>In the future, I recommend training a UNET model with less than 6 input channels. The model implemented in for this project took two inputs for training that were not available in the testing data (semantic and mask maps). We should explore training models with only BEV images as inputs. </a:t>
            </a:r>
          </a:p>
          <a:p>
            <a:pPr eaLnBrk="1" hangingPunct="1">
              <a:spcBef>
                <a:spcPct val="50000"/>
              </a:spcBef>
            </a:pPr>
            <a:r>
              <a:rPr lang="en-US" altLang="en-US" sz="2000" dirty="0">
                <a:latin typeface="Univers LT Std 75 Black" pitchFamily="-84" charset="0"/>
              </a:rPr>
              <a:t>A YOLOv5 model was attempted using the BEV images but was not successful. This is another area of future research that should be explored. One challenge of YOLO is it is optimized for 2D images, and some adjustments may need to be implemented to successfully predict on 3D datasets. </a:t>
            </a:r>
          </a:p>
          <a:p>
            <a:pPr eaLnBrk="1" hangingPunct="1">
              <a:spcBef>
                <a:spcPct val="50000"/>
              </a:spcBef>
            </a:pPr>
            <a:r>
              <a:rPr lang="en-US" altLang="en-US" sz="2000" dirty="0">
                <a:latin typeface="Univers LT Std 75 Black" pitchFamily="-84" charset="0"/>
              </a:rPr>
              <a:t>Other models can be explored that use picture data vs LiDAR data to see if results improve.</a:t>
            </a:r>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635200" y="25766976"/>
            <a:ext cx="780097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Kaggle submission scores. </a:t>
            </a:r>
            <a:r>
              <a:rPr lang="en-US" altLang="en-US" sz="1750" dirty="0" err="1">
                <a:latin typeface="Univers LT Std 55 Obl" pitchFamily="-84" charset="0"/>
              </a:rPr>
              <a:t>Unet</a:t>
            </a:r>
            <a:r>
              <a:rPr lang="en-US" altLang="en-US" sz="1750" dirty="0">
                <a:latin typeface="Univers LT Std 55 Obl" pitchFamily="-84" charset="0"/>
              </a:rPr>
              <a:t> model1 produced better results. Both scores are underwhelming suggesting more refinement is needed. </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sz="1400" kern="100" dirty="0">
                <a:effectLst/>
                <a:latin typeface="Aptos" panose="020B0004020202020204" pitchFamily="34" charset="0"/>
                <a:ea typeface="Aptos" panose="020B0004020202020204" pitchFamily="34" charset="0"/>
                <a:cs typeface="Times New Roman" panose="02020603050405020304" pitchFamily="18" charset="0"/>
              </a:rPr>
              <a:t>Visual input is one of the most powerful sensory modalities for humans, and training computers to identify patterns in images opens a wide range of powerful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applications.“Computer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Vision (CV) is a field of artificial intelligence that uses machine learning and neural networks to derive meaningful information from digital images” (IMB). CV models can be leveraged to make both classification decisions, perform object detection, and image segmentation. </a:t>
            </a:r>
          </a:p>
          <a:p>
            <a:pPr eaLnBrk="1" hangingPunct="1"/>
            <a:endParaRPr lang="en-US" altLang="en-US" sz="1400" dirty="0">
              <a:latin typeface="Univers LT Std 55" pitchFamily="-84" charset="0"/>
            </a:endParaRPr>
          </a:p>
          <a:p>
            <a:pPr marL="0" marR="0">
              <a:lnSpc>
                <a:spcPct val="115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Computer Vision has many modern applications. CV models are used in security and law enforcement (facial recognition, license plate identification), language translation (Google Translate allows users to submit photos of foreign documents), self-driving cars, medical diagnosis from MRI images, environmental monitoring, and robotics to name a few. The applications and accuracy of CV models are rapidly increasing by the year. </a:t>
            </a:r>
          </a:p>
          <a:p>
            <a:pPr marL="0" marR="0">
              <a:lnSpc>
                <a:spcPct val="115000"/>
              </a:lnSpc>
              <a:spcBef>
                <a:spcPts val="0"/>
              </a:spcBef>
              <a:spcAft>
                <a:spcPts val="800"/>
              </a:spcAft>
            </a:pPr>
            <a:r>
              <a:rPr lang="en-US" sz="1400" b="1" kern="100" dirty="0">
                <a:latin typeface="Aptos" panose="020B0004020202020204" pitchFamily="34" charset="0"/>
                <a:ea typeface="Aptos" panose="020B0004020202020204" pitchFamily="34" charset="0"/>
                <a:cs typeface="Times New Roman" panose="02020603050405020304" pitchFamily="18" charset="0"/>
              </a:rPr>
              <a:t>Problem Overview:</a:t>
            </a:r>
          </a:p>
          <a:p>
            <a:pPr marL="0" marR="0">
              <a:lnSpc>
                <a:spcPct val="115000"/>
              </a:lnSpc>
              <a:spcBef>
                <a:spcPts val="0"/>
              </a:spcBef>
              <a:spcAft>
                <a:spcPts val="800"/>
              </a:spcAft>
            </a:pPr>
            <a:r>
              <a:rPr lang="en-US" sz="1400" kern="100" dirty="0">
                <a:latin typeface="Aptos" panose="020B0004020202020204" pitchFamily="34" charset="0"/>
                <a:ea typeface="Aptos" panose="020B0004020202020204" pitchFamily="34" charset="0"/>
                <a:cs typeface="Times New Roman" panose="02020603050405020304" pitchFamily="18" charset="0"/>
              </a:rPr>
              <a:t>In 2022 alone, 42,514 people died in motor vehicle crashes across the United States while incurring an economic cost of 340 billion dollars. This equates to 12.8 deaths per 100,000 people or 1.3 deaths per 1 million miles driven (iihs.org). On the positive, this number is decreased from 20.6 deaths per 100,000 people in 1975. Events such as criminalizing drinking and driving (1988), requiring seatbelts, stricter driving education, awareness, improvements in car safety, and infrastructure improvements are driving factors behind this decrease. Males between the ages of 20 and 29 carry the highest risk of dying in a motor vehicle accident with a rate of almost 27 per 100,000 people (iihs.org). Speeding was deemed a factor in 29% of motor vehicle crash deaths, 63% of drivers were believed to be distracted in some way (12% attributed to cell phone use) although these numbers are believed to be under reported (iihs.com).</a:t>
            </a:r>
          </a:p>
          <a:p>
            <a:pPr marL="0" marR="0">
              <a:lnSpc>
                <a:spcPct val="115000"/>
              </a:lnSpc>
              <a:spcBef>
                <a:spcPts val="0"/>
              </a:spcBef>
              <a:spcAft>
                <a:spcPts val="800"/>
              </a:spcAft>
            </a:pP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400" kern="100" dirty="0">
                <a:latin typeface="Aptos" panose="020B0004020202020204" pitchFamily="34" charset="0"/>
                <a:ea typeface="Aptos" panose="020B0004020202020204" pitchFamily="34" charset="0"/>
                <a:cs typeface="Times New Roman" panose="02020603050405020304" pitchFamily="18" charset="0"/>
              </a:rPr>
              <a:t>Self-driving car technology is improving year after year, and what once was thought to be a fever dream may soon become reality with organizations like Lyft investing in its development. Self driving technology has the potential to improve the quality of life for billions of people across the world. Americans have an average of a 50 minute commute round trip each day for work (bankrate.com). Self driving vehicles could free this time up for tasks such as emails, calls, or relaxing. In addition, machines have been proven to be great and efficient decision makers that can process information much faster than humans. Self driving vehicles could decrease motor vehicle deaths by a significant factor, save individuals and insurance companies billions of dollars each year, reduce toxic environmental waste, and give hard working people an extra hour in their day. AI algorithms will not drink and drive, make emotional decisions, be distracted, fall asleep, etc. </a:t>
            </a:r>
          </a:p>
          <a:p>
            <a:pPr marL="0" marR="0">
              <a:lnSpc>
                <a:spcPct val="115000"/>
              </a:lnSpc>
              <a:spcBef>
                <a:spcPts val="0"/>
              </a:spcBef>
              <a:spcAft>
                <a:spcPts val="800"/>
              </a:spcAft>
            </a:pPr>
            <a:r>
              <a:rPr lang="en-US" sz="1400" kern="100" dirty="0">
                <a:latin typeface="Aptos" panose="020B0004020202020204" pitchFamily="34" charset="0"/>
                <a:ea typeface="Aptos" panose="020B0004020202020204" pitchFamily="34" charset="0"/>
                <a:cs typeface="Times New Roman" panose="02020603050405020304" pitchFamily="18" charset="0"/>
              </a:rPr>
              <a:t>When employing a novel technology like this it is paramount these models are trained and validated very carefully for the safety of all. This project aims to develop a Computer Vision Model to identify objects on the road in real time, enabling the vision aspect of self driving vehicles. </a:t>
            </a:r>
          </a:p>
          <a:p>
            <a:pPr eaLnBrk="1" hangingPunct="1"/>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4935200" y="19138502"/>
            <a:ext cx="3607396"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sz="1750" dirty="0">
                <a:latin typeface="Univers LT Std 55 Obl" pitchFamily="-84" charset="0"/>
              </a:rPr>
              <a:t>An example of a BEV image input for a specific sample ID. Note three color channels representing height and intensity: red: low height, green: high height, blue: intensity </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1087219" y="15401925"/>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An example of a predicted bounding box mask map generated by the UNET1 model. Bounding boxes are in 2D.</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1087218" y="19138503"/>
            <a:ext cx="3736181" cy="220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A detection score frequency table for a testing sample. Confidence scores are on a scale of 0-255. The distribution is bimodal suggesting the model is either very confident or not at all confident on predictions; there is not much middle ground.</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4">
            <a:alphaModFix/>
          </a:blip>
          <a:stretch>
            <a:fillRect/>
          </a:stretch>
        </p:blipFill>
        <p:spPr>
          <a:xfrm>
            <a:off x="39090600" y="25661337"/>
            <a:ext cx="8274289" cy="1306126"/>
          </a:xfrm>
          <a:prstGeom prst="rect">
            <a:avLst/>
          </a:prstGeom>
          <a:noFill/>
          <a:ln>
            <a:noFill/>
          </a:ln>
        </p:spPr>
      </p:pic>
      <p:pic>
        <p:nvPicPr>
          <p:cNvPr id="4" name="Picture 3" descr="A white background with black lines&#10;&#10;Description automatically generated with medium confidence">
            <a:extLst>
              <a:ext uri="{FF2B5EF4-FFF2-40B4-BE49-F238E27FC236}">
                <a16:creationId xmlns:a16="http://schemas.microsoft.com/office/drawing/2014/main" id="{64B73A9D-50F1-126F-32B3-73A7E013086B}"/>
              </a:ext>
            </a:extLst>
          </p:cNvPr>
          <p:cNvPicPr>
            <a:picLocks noChangeAspect="1"/>
          </p:cNvPicPr>
          <p:nvPr/>
        </p:nvPicPr>
        <p:blipFill>
          <a:blip r:embed="rId5"/>
          <a:stretch>
            <a:fillRect/>
          </a:stretch>
        </p:blipFill>
        <p:spPr>
          <a:xfrm>
            <a:off x="26365399" y="23064157"/>
            <a:ext cx="7781925" cy="20728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purple and yellow chart&#10;&#10;Description automatically generated">
            <a:extLst>
              <a:ext uri="{FF2B5EF4-FFF2-40B4-BE49-F238E27FC236}">
                <a16:creationId xmlns:a16="http://schemas.microsoft.com/office/drawing/2014/main" id="{260E2AE7-6476-3156-18B0-55B224C81626}"/>
              </a:ext>
            </a:extLst>
          </p:cNvPr>
          <p:cNvPicPr>
            <a:picLocks noChangeAspect="1"/>
          </p:cNvPicPr>
          <p:nvPr/>
        </p:nvPicPr>
        <p:blipFill>
          <a:blip r:embed="rId6"/>
          <a:stretch>
            <a:fillRect/>
          </a:stretch>
        </p:blipFill>
        <p:spPr>
          <a:xfrm>
            <a:off x="26249517" y="14097000"/>
            <a:ext cx="4810468"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A graph with blue bars&#10;&#10;Description automatically generated">
            <a:extLst>
              <a:ext uri="{FF2B5EF4-FFF2-40B4-BE49-F238E27FC236}">
                <a16:creationId xmlns:a16="http://schemas.microsoft.com/office/drawing/2014/main" id="{E395F85D-BAC3-F4AD-13A8-C1635C8CCE10}"/>
              </a:ext>
            </a:extLst>
          </p:cNvPr>
          <p:cNvPicPr>
            <a:picLocks noChangeAspect="1"/>
          </p:cNvPicPr>
          <p:nvPr/>
        </p:nvPicPr>
        <p:blipFill>
          <a:blip r:embed="rId7"/>
          <a:stretch>
            <a:fillRect/>
          </a:stretch>
        </p:blipFill>
        <p:spPr>
          <a:xfrm>
            <a:off x="26146323" y="18916598"/>
            <a:ext cx="5014395" cy="3558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computer screen shot of a chair&#10;&#10;Description automatically generated">
            <a:extLst>
              <a:ext uri="{FF2B5EF4-FFF2-40B4-BE49-F238E27FC236}">
                <a16:creationId xmlns:a16="http://schemas.microsoft.com/office/drawing/2014/main" id="{2E97622E-5C4E-0404-16E3-0EA5308B0A1E}"/>
              </a:ext>
            </a:extLst>
          </p:cNvPr>
          <p:cNvPicPr>
            <a:picLocks noChangeAspect="1"/>
          </p:cNvPicPr>
          <p:nvPr/>
        </p:nvPicPr>
        <p:blipFill>
          <a:blip r:embed="rId8"/>
          <a:stretch>
            <a:fillRect/>
          </a:stretch>
        </p:blipFill>
        <p:spPr>
          <a:xfrm>
            <a:off x="14722349" y="22367266"/>
            <a:ext cx="10226926" cy="4054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A screen shot of a computer&#10;&#10;Description automatically generated">
            <a:extLst>
              <a:ext uri="{FF2B5EF4-FFF2-40B4-BE49-F238E27FC236}">
                <a16:creationId xmlns:a16="http://schemas.microsoft.com/office/drawing/2014/main" id="{28A7B4F4-1D8B-4811-78FF-0AFFCB4B87EE}"/>
              </a:ext>
            </a:extLst>
          </p:cNvPr>
          <p:cNvPicPr>
            <a:picLocks noChangeAspect="1"/>
          </p:cNvPicPr>
          <p:nvPr/>
        </p:nvPicPr>
        <p:blipFill>
          <a:blip r:embed="rId9"/>
          <a:stretch>
            <a:fillRect/>
          </a:stretch>
        </p:blipFill>
        <p:spPr>
          <a:xfrm>
            <a:off x="19659600" y="18112500"/>
            <a:ext cx="4852054" cy="3997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A graph with different colored bars&#10;&#10;Description automatically generated">
            <a:extLst>
              <a:ext uri="{FF2B5EF4-FFF2-40B4-BE49-F238E27FC236}">
                <a16:creationId xmlns:a16="http://schemas.microsoft.com/office/drawing/2014/main" id="{1225A59E-812E-7F0F-07A4-F51947D60A0E}"/>
              </a:ext>
            </a:extLst>
          </p:cNvPr>
          <p:cNvPicPr>
            <a:picLocks noChangeAspect="1"/>
          </p:cNvPicPr>
          <p:nvPr/>
        </p:nvPicPr>
        <p:blipFill>
          <a:blip r:embed="rId10"/>
          <a:stretch>
            <a:fillRect/>
          </a:stretch>
        </p:blipFill>
        <p:spPr>
          <a:xfrm>
            <a:off x="14668070" y="13802306"/>
            <a:ext cx="6257609" cy="4015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descr="A graph of a line graph&#10;&#10;Description automatically generated">
            <a:extLst>
              <a:ext uri="{FF2B5EF4-FFF2-40B4-BE49-F238E27FC236}">
                <a16:creationId xmlns:a16="http://schemas.microsoft.com/office/drawing/2014/main" id="{4D7169D1-2663-0ECE-A335-4830482D1A64}"/>
              </a:ext>
            </a:extLst>
          </p:cNvPr>
          <p:cNvPicPr>
            <a:picLocks noChangeAspect="1"/>
          </p:cNvPicPr>
          <p:nvPr/>
        </p:nvPicPr>
        <p:blipFill>
          <a:blip r:embed="rId11"/>
          <a:stretch>
            <a:fillRect/>
          </a:stretch>
        </p:blipFill>
        <p:spPr>
          <a:xfrm>
            <a:off x="26269570" y="9169779"/>
            <a:ext cx="7050577" cy="3793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39627966-D045-8E00-FA3F-039CCFFE9465}"/>
              </a:ext>
            </a:extLst>
          </p:cNvPr>
          <p:cNvSpPr txBox="1"/>
          <p:nvPr/>
        </p:nvSpPr>
        <p:spPr>
          <a:xfrm>
            <a:off x="33604200" y="9372600"/>
            <a:ext cx="3067050" cy="1200329"/>
          </a:xfrm>
          <a:prstGeom prst="rect">
            <a:avLst/>
          </a:prstGeom>
          <a:noFill/>
        </p:spPr>
        <p:txBody>
          <a:bodyPr wrap="square" rtlCol="0">
            <a:spAutoFit/>
          </a:bodyPr>
          <a:lstStyle/>
          <a:p>
            <a:r>
              <a:rPr lang="en-US" dirty="0">
                <a:latin typeface="Univers LT Std 45 Light"/>
              </a:rPr>
              <a:t>Graph tracking UNET Model1 training and validation loss across 10 epochs (training stopped due to early stopper)</a:t>
            </a:r>
          </a:p>
        </p:txBody>
      </p:sp>
      <p:sp>
        <p:nvSpPr>
          <p:cNvPr id="20" name="Rectangle 3">
            <a:extLst>
              <a:ext uri="{FF2B5EF4-FFF2-40B4-BE49-F238E27FC236}">
                <a16:creationId xmlns:a16="http://schemas.microsoft.com/office/drawing/2014/main" id="{B55B5209-216F-301E-2302-5B407676F8EB}"/>
              </a:ext>
            </a:extLst>
          </p:cNvPr>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B29D6C"/>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Presenter name, Associates and Collaborators</a:t>
            </a:r>
            <a:br>
              <a:rPr lang="en-US" altLang="en-US" sz="4200" dirty="0">
                <a:latin typeface="Univers LT Std 45 Light" pitchFamily="-84" charset="0"/>
              </a:rPr>
            </a:br>
            <a:r>
              <a:rPr lang="en-US" altLang="en-US" sz="2450" dirty="0">
                <a:latin typeface="Univers LT Std 45 Light" pitchFamily="-84" charset="0"/>
              </a:rPr>
              <a:t>Department of {Insert Name Here}, College {Insert Name Here}, University {Insert Name Here}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latin typeface="Univers LT Std 75 Black" pitchFamily="-84" charset="0"/>
              </a:rPr>
              <a:t>Guidelines for a 48</a:t>
            </a:r>
            <a:r>
              <a:rPr lang="ja-JP" altLang="en-US" sz="7700" dirty="0">
                <a:latin typeface="Univers LT Std 75 Black" pitchFamily="-84" charset="0"/>
              </a:rPr>
              <a:t>”</a:t>
            </a:r>
            <a:r>
              <a:rPr lang="en-US" altLang="ja-JP" sz="7700" dirty="0">
                <a:latin typeface="Univers LT Std 75 Black" pitchFamily="-84" charset="0"/>
              </a:rPr>
              <a:t>x 36</a:t>
            </a:r>
            <a:r>
              <a:rPr lang="ja-JP" altLang="en-US" sz="7700" dirty="0">
                <a:latin typeface="Univers LT Std 75 Black" pitchFamily="-84" charset="0"/>
              </a:rPr>
              <a:t>”</a:t>
            </a:r>
            <a:r>
              <a:rPr lang="en-US" altLang="ja-JP" sz="7700" dirty="0">
                <a:latin typeface="Univers LT Std 75 Black" pitchFamily="-84" charset="0"/>
              </a:rPr>
              <a:t> poster</a:t>
            </a:r>
            <a:endParaRPr lang="en-US" altLang="en-US" sz="7700" dirty="0">
              <a:latin typeface="Univers LT Std 75 Black" pitchFamily="-84" charset="0"/>
            </a:endParaRP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Content goes here: 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  inciis net voluptatiis auditius dem venimus, ium eatius dolupta</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empere.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Ment etur? Fera vit faccae porporis dusa pratur,</a:t>
            </a:r>
          </a:p>
          <a:p>
            <a:pPr eaLnBrk="1" hangingPunct="1"/>
            <a:r>
              <a:rPr lang="en-US" altLang="en-US" sz="2450" dirty="0">
                <a:latin typeface="Univers LT Std 55" pitchFamily="-84" charset="0"/>
              </a:rPr>
              <a:t>sapelit qui deliquis diasperunt et quame rerest</a:t>
            </a:r>
          </a:p>
          <a:p>
            <a:pPr eaLnBrk="1" hangingPunct="1"/>
            <a:r>
              <a:rPr lang="en-US" altLang="en-US" sz="2450" dirty="0">
                <a:latin typeface="Univers LT Std 55" pitchFamily="-84" charset="0"/>
              </a:rPr>
              <a:t>venisimagnis quid eost adi blabo. Nemo voloria cor</a:t>
            </a:r>
          </a:p>
          <a:p>
            <a:pPr eaLnBrk="1" hangingPunct="1"/>
            <a:r>
              <a:rPr lang="en-US" altLang="en-US" sz="2450" dirty="0">
                <a:latin typeface="Univers LT Std 55" pitchFamily="-84" charset="0"/>
              </a:rPr>
              <a:t>sendaes et esequis soluptati comni seque etus</a:t>
            </a:r>
          </a:p>
          <a:p>
            <a:pPr eaLnBrk="1" hangingPunct="1"/>
            <a:r>
              <a:rPr lang="en-US" altLang="en-US" sz="2450" dirty="0">
                <a:latin typeface="Univers LT Std 55" pitchFamily="-84" charset="0"/>
              </a:rPr>
              <a:t>volorpo remquas aceseri aectiae volorro to quiatis</a:t>
            </a:r>
          </a:p>
          <a:p>
            <a:pPr eaLnBrk="1" hangingPunct="1"/>
            <a:r>
              <a:rPr lang="en-US" altLang="en-US" sz="2450" dirty="0">
                <a:latin typeface="Univers LT Std 55" pitchFamily="-84" charset="0"/>
              </a:rPr>
              <a:t>molupti rerovit, cuptae. Nem. Magnat.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 This is the suggested format for bullets</a:t>
            </a:r>
          </a:p>
          <a:p>
            <a:pPr eaLnBrk="1" hangingPunct="1"/>
            <a:r>
              <a:rPr lang="en-US" altLang="en-US" sz="2450" dirty="0">
                <a:latin typeface="Univers LT Std 55" pitchFamily="-84" charset="0"/>
              </a:rPr>
              <a:t>• Sendaes et esequis soluptati comni seque etus </a:t>
            </a:r>
          </a:p>
          <a:p>
            <a:pPr eaLnBrk="1" hangingPunct="1"/>
            <a:r>
              <a:rPr lang="en-US" altLang="en-US" sz="2450" dirty="0">
                <a:latin typeface="Univers LT Std 55" pitchFamily="-84" charset="0"/>
              </a:rPr>
              <a:t>• Vellic tori sitius  inciis net </a:t>
            </a:r>
          </a:p>
          <a:p>
            <a:pPr eaLnBrk="1" hangingPunct="1"/>
            <a:r>
              <a:rPr lang="en-US" altLang="en-US" sz="2450" dirty="0">
                <a:latin typeface="Univers LT Std 55" pitchFamily="-84" charset="0"/>
              </a:rPr>
              <a:t>• Tori sitiusam inciis net voluptatiis auditius dem venimus</a:t>
            </a:r>
          </a:p>
          <a:p>
            <a:pPr eaLnBrk="1" hangingPunct="1"/>
            <a:r>
              <a:rPr lang="en-US" altLang="en-US" sz="2450" dirty="0">
                <a:latin typeface="Univers LT Std 55" pitchFamily="-84" charset="0"/>
              </a:rPr>
              <a:t>• Tori sitiusam inciis net voluptatiis auditi</a:t>
            </a:r>
          </a:p>
          <a:p>
            <a:pPr eaLnBrk="1" hangingPunct="1"/>
            <a:r>
              <a:rPr lang="en-US" altLang="en-US" sz="2450" dirty="0">
                <a:latin typeface="Univers LT Std 55" pitchFamily="-84" charset="0"/>
              </a:rPr>
              <a:t> </a:t>
            </a:r>
          </a:p>
          <a:p>
            <a:pPr eaLnBrk="1" hangingPunct="1"/>
            <a:r>
              <a:rPr lang="en-US" altLang="en-US" sz="2450" dirty="0"/>
              <a:t>Uciam que nit vit etusand andam, torae consequam</a:t>
            </a:r>
          </a:p>
          <a:p>
            <a:pPr eaLnBrk="1" hangingPunct="1"/>
            <a:r>
              <a:rPr lang="en-US" altLang="en-US" sz="2450" dirty="0"/>
              <a:t>haruntis et hiciisi nonsectius re sumque con eatatempor</a:t>
            </a:r>
          </a:p>
          <a:p>
            <a:pPr eaLnBrk="1" hangingPunct="1"/>
            <a:r>
              <a:rPr lang="en-US" altLang="en-US" sz="2450" dirty="0"/>
              <a:t>restesto dolut diciis enisti optatus modis aliquia audita int</a:t>
            </a:r>
          </a:p>
          <a:p>
            <a:pPr eaLnBrk="1" hangingPunct="1"/>
            <a:r>
              <a:rPr lang="en-US" altLang="en-US" sz="2450" dirty="0"/>
              <a:t>volene nonsequiae verumet videndu sdandelit aliaediae.</a:t>
            </a:r>
          </a:p>
          <a:p>
            <a:pPr eaLnBrk="1" hangingPunct="1"/>
            <a:r>
              <a:rPr lang="en-US" altLang="en-US" sz="2450" dirty="0"/>
              <a:t>Nem sus.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Quia voluptat ut prae. Qui blatibu saecture, ut volor as a audae es elenti quis qui tessum faccuptatet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Suggested format for numbered list:</a:t>
            </a:r>
          </a:p>
          <a:p>
            <a:pPr eaLnBrk="1" hangingPunct="1">
              <a:buFontTx/>
              <a:buAutoNum type="arabicPlain"/>
            </a:pPr>
            <a:r>
              <a:rPr lang="en-US" altLang="en-US" sz="2450" dirty="0">
                <a:latin typeface="Univers LT Std 55" pitchFamily="-84" charset="0"/>
              </a:rPr>
              <a:t>Auditius</a:t>
            </a:r>
          </a:p>
          <a:p>
            <a:pPr eaLnBrk="1" hangingPunct="1">
              <a:buFontTx/>
              <a:buAutoNum type="arabicPlain"/>
            </a:pPr>
            <a:r>
              <a:rPr lang="en-US" altLang="en-US" sz="2450" dirty="0">
                <a:latin typeface="Univers LT Std 55" pitchFamily="-84" charset="0"/>
              </a:rPr>
              <a:t>dolupta tatumquae </a:t>
            </a:r>
          </a:p>
          <a:p>
            <a:pPr eaLnBrk="1" hangingPunct="1">
              <a:buFontTx/>
              <a:buAutoNum type="arabicPlain"/>
            </a:pPr>
            <a:r>
              <a:rPr lang="en-US" altLang="en-US" sz="2450" dirty="0">
                <a:latin typeface="Univers LT Std 55" pitchFamily="-84" charset="0"/>
              </a:rPr>
              <a:t>Auditius</a:t>
            </a:r>
          </a:p>
          <a:p>
            <a:pPr eaLnBrk="1" hangingPunct="1">
              <a:buFontTx/>
              <a:buAutoNum type="arabicPlain" startAt="3"/>
            </a:pPr>
            <a:r>
              <a:rPr lang="en-US" altLang="en-US" sz="2450" dirty="0">
                <a:latin typeface="Univers LT Std 55" pitchFamily="-84" charset="0"/>
              </a:rPr>
              <a:t>nusdantent </a:t>
            </a:r>
          </a:p>
          <a:p>
            <a:pPr eaLnBrk="1" hangingPunct="1">
              <a:buFontTx/>
              <a:buAutoNum type="arabicPlain" startAt="3"/>
            </a:pPr>
            <a:r>
              <a:rPr lang="en-US" altLang="en-US" sz="2450" dirty="0"/>
              <a:t>nonsectius re sumque </a:t>
            </a:r>
          </a:p>
          <a:p>
            <a:pPr eaLnBrk="1" hangingPunct="1"/>
            <a:r>
              <a:rPr lang="en-US" altLang="en-US" sz="2450" dirty="0">
                <a:latin typeface="Univers LT Std 55" pitchFamily="-84" charset="0"/>
              </a:rPr>
              <a:t> </a:t>
            </a:r>
          </a:p>
          <a:p>
            <a:pPr eaLnBrk="1" hangingPunct="1"/>
            <a:r>
              <a:rPr lang="en-US" altLang="en-US" sz="2450" dirty="0"/>
              <a:t>Uciam que nit vit etusand andam, torae consequam haruntis et hiciisi nonsectius re sumque.</a:t>
            </a:r>
            <a:endParaRPr lang="en-US" altLang="en-US" sz="3500" b="1" dirty="0">
              <a:solidFill>
                <a:srgbClr val="CC3300"/>
              </a:solidFill>
            </a:endParaRPr>
          </a:p>
        </p:txBody>
      </p:sp>
      <p:sp>
        <p:nvSpPr>
          <p:cNvPr id="13322" name="Rectangle 13">
            <a:extLst>
              <a:ext uri="{FF2B5EF4-FFF2-40B4-BE49-F238E27FC236}">
                <a16:creationId xmlns:a16="http://schemas.microsoft.com/office/drawing/2014/main" id="{46999B3F-802B-4685-9D08-95013F0F113B}"/>
              </a:ext>
            </a:extLst>
          </p:cNvPr>
          <p:cNvSpPr>
            <a:spLocks noChangeArrowheads="1"/>
          </p:cNvSpPr>
          <p:nvPr/>
        </p:nvSpPr>
        <p:spPr bwMode="auto">
          <a:xfrm>
            <a:off x="26336625" y="23061216"/>
            <a:ext cx="7800975"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36625"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7002125" y="26311622"/>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27" name="Rectangle 21">
            <a:extLst>
              <a:ext uri="{FF2B5EF4-FFF2-40B4-BE49-F238E27FC236}">
                <a16:creationId xmlns:a16="http://schemas.microsoft.com/office/drawing/2014/main" id="{E3A04957-175B-4255-9FBF-04A699740E0B}"/>
              </a:ext>
            </a:extLst>
          </p:cNvPr>
          <p:cNvSpPr>
            <a:spLocks noChangeArrowheads="1"/>
          </p:cNvSpPr>
          <p:nvPr/>
        </p:nvSpPr>
        <p:spPr bwMode="auto">
          <a:xfrm>
            <a:off x="15240000" y="13411200"/>
            <a:ext cx="6486327" cy="5313362"/>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736050" y="15394980"/>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75 Black" pitchFamily="-84" charset="0"/>
              </a:rPr>
              <a:t>Subheader</a:t>
            </a:r>
            <a:endParaRPr lang="en-AU" altLang="en-US" sz="2450" dirty="0">
              <a:latin typeface="Univers LT Std 75 Black" pitchFamily="-84" charset="0"/>
            </a:endParaRP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 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314400"/>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5283062" y="19138502"/>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AU" altLang="en-US" sz="1750" dirty="0">
                <a:latin typeface="Univers LT Std 55 Obl" pitchFamily="-84" charset="0"/>
              </a:rPr>
              <a:t>This is the suggested format for captions.</a:t>
            </a:r>
          </a:p>
          <a:p>
            <a:pPr algn="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1087219" y="15401925"/>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1087219" y="19138503"/>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spTree>
    <p:extLst>
      <p:ext uri="{BB962C8B-B14F-4D97-AF65-F5344CB8AC3E}">
        <p14:creationId xmlns:p14="http://schemas.microsoft.com/office/powerpoint/2010/main" val="61683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C9BA99"/>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Presenter name, Associates and Collaborators</a:t>
            </a:r>
            <a:br>
              <a:rPr lang="en-US" altLang="en-US" sz="4200" dirty="0">
                <a:latin typeface="Univers LT Std 45 Light" pitchFamily="-84" charset="0"/>
              </a:rPr>
            </a:br>
            <a:r>
              <a:rPr lang="en-US" altLang="en-US" sz="2450" dirty="0">
                <a:latin typeface="Univers LT Std 45 Light" pitchFamily="-84" charset="0"/>
              </a:rPr>
              <a:t>Department of {Insert Name Here}, College {Insert Name Here}, University {Insert Name Here}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latin typeface="Univers LT Std 75 Black" pitchFamily="-84" charset="0"/>
              </a:rPr>
              <a:t>Guidelines for a 48</a:t>
            </a:r>
            <a:r>
              <a:rPr lang="ja-JP" altLang="en-US" sz="7700" dirty="0">
                <a:latin typeface="Univers LT Std 75 Black" pitchFamily="-84" charset="0"/>
              </a:rPr>
              <a:t>”</a:t>
            </a:r>
            <a:r>
              <a:rPr lang="en-US" altLang="ja-JP" sz="7700" dirty="0">
                <a:latin typeface="Univers LT Std 75 Black" pitchFamily="-84" charset="0"/>
              </a:rPr>
              <a:t>x 36</a:t>
            </a:r>
            <a:r>
              <a:rPr lang="ja-JP" altLang="en-US" sz="7700" dirty="0">
                <a:latin typeface="Univers LT Std 75 Black" pitchFamily="-84" charset="0"/>
              </a:rPr>
              <a:t>”</a:t>
            </a:r>
            <a:r>
              <a:rPr lang="en-US" altLang="ja-JP" sz="7700" dirty="0">
                <a:latin typeface="Univers LT Std 75 Black" pitchFamily="-84" charset="0"/>
              </a:rPr>
              <a:t> poster</a:t>
            </a:r>
            <a:endParaRPr lang="en-US" altLang="en-US" sz="7700" dirty="0">
              <a:latin typeface="Univers LT Std 75 Black" pitchFamily="-84" charset="0"/>
            </a:endParaRP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Content goes here: 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  inciis net voluptatiis auditius dem venimus, ium eatius dolupta</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empere.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Ment etur? Fera vit faccae porporis dusa pratur,</a:t>
            </a:r>
          </a:p>
          <a:p>
            <a:pPr eaLnBrk="1" hangingPunct="1"/>
            <a:r>
              <a:rPr lang="en-US" altLang="en-US" sz="2450" dirty="0">
                <a:latin typeface="Univers LT Std 55" pitchFamily="-84" charset="0"/>
              </a:rPr>
              <a:t>sapelit qui deliquis diasperunt et quame rerest</a:t>
            </a:r>
          </a:p>
          <a:p>
            <a:pPr eaLnBrk="1" hangingPunct="1"/>
            <a:r>
              <a:rPr lang="en-US" altLang="en-US" sz="2450" dirty="0">
                <a:latin typeface="Univers LT Std 55" pitchFamily="-84" charset="0"/>
              </a:rPr>
              <a:t>venisimagnis quid eost adi blabo. Nemo voloria cor</a:t>
            </a:r>
          </a:p>
          <a:p>
            <a:pPr eaLnBrk="1" hangingPunct="1"/>
            <a:r>
              <a:rPr lang="en-US" altLang="en-US" sz="2450" dirty="0">
                <a:latin typeface="Univers LT Std 55" pitchFamily="-84" charset="0"/>
              </a:rPr>
              <a:t>sendaes et esequis soluptati comni seque etus</a:t>
            </a:r>
          </a:p>
          <a:p>
            <a:pPr eaLnBrk="1" hangingPunct="1"/>
            <a:r>
              <a:rPr lang="en-US" altLang="en-US" sz="2450" dirty="0">
                <a:latin typeface="Univers LT Std 55" pitchFamily="-84" charset="0"/>
              </a:rPr>
              <a:t>volorpo remquas aceseri aectiae volorro to quiatis</a:t>
            </a:r>
          </a:p>
          <a:p>
            <a:pPr eaLnBrk="1" hangingPunct="1"/>
            <a:r>
              <a:rPr lang="en-US" altLang="en-US" sz="2450" dirty="0">
                <a:latin typeface="Univers LT Std 55" pitchFamily="-84" charset="0"/>
              </a:rPr>
              <a:t>molupti rerovit, cuptae. Nem. Magnat.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 This is the suggested format for bullets</a:t>
            </a:r>
          </a:p>
          <a:p>
            <a:pPr eaLnBrk="1" hangingPunct="1"/>
            <a:r>
              <a:rPr lang="en-US" altLang="en-US" sz="2450" dirty="0">
                <a:latin typeface="Univers LT Std 55" pitchFamily="-84" charset="0"/>
              </a:rPr>
              <a:t>• Sendaes et esequis soluptati comni seque etus </a:t>
            </a:r>
          </a:p>
          <a:p>
            <a:pPr eaLnBrk="1" hangingPunct="1"/>
            <a:r>
              <a:rPr lang="en-US" altLang="en-US" sz="2450" dirty="0">
                <a:latin typeface="Univers LT Std 55" pitchFamily="-84" charset="0"/>
              </a:rPr>
              <a:t>• Vellic tori sitius  inciis net </a:t>
            </a:r>
          </a:p>
          <a:p>
            <a:pPr eaLnBrk="1" hangingPunct="1"/>
            <a:r>
              <a:rPr lang="en-US" altLang="en-US" sz="2450" dirty="0">
                <a:latin typeface="Univers LT Std 55" pitchFamily="-84" charset="0"/>
              </a:rPr>
              <a:t>• Tori sitiusam inciis net voluptatiis auditius dem venimus</a:t>
            </a:r>
          </a:p>
          <a:p>
            <a:pPr eaLnBrk="1" hangingPunct="1"/>
            <a:r>
              <a:rPr lang="en-US" altLang="en-US" sz="2450" dirty="0">
                <a:latin typeface="Univers LT Std 55" pitchFamily="-84" charset="0"/>
              </a:rPr>
              <a:t>• Tori sitiusam inciis net voluptatiis auditi</a:t>
            </a:r>
          </a:p>
          <a:p>
            <a:pPr eaLnBrk="1" hangingPunct="1"/>
            <a:r>
              <a:rPr lang="en-US" altLang="en-US" sz="2450" dirty="0">
                <a:latin typeface="Univers LT Std 55" pitchFamily="-84" charset="0"/>
              </a:rPr>
              <a:t> </a:t>
            </a:r>
          </a:p>
          <a:p>
            <a:pPr eaLnBrk="1" hangingPunct="1"/>
            <a:r>
              <a:rPr lang="en-US" altLang="en-US" sz="2450" dirty="0"/>
              <a:t>Uciam que nit vit etusand andam, torae consequam</a:t>
            </a:r>
          </a:p>
          <a:p>
            <a:pPr eaLnBrk="1" hangingPunct="1"/>
            <a:r>
              <a:rPr lang="en-US" altLang="en-US" sz="2450" dirty="0"/>
              <a:t>haruntis et hiciisi nonsectius re sumque con eatatempor</a:t>
            </a:r>
          </a:p>
          <a:p>
            <a:pPr eaLnBrk="1" hangingPunct="1"/>
            <a:r>
              <a:rPr lang="en-US" altLang="en-US" sz="2450" dirty="0"/>
              <a:t>restesto dolut diciis enisti optatus modis aliquia audita int</a:t>
            </a:r>
          </a:p>
          <a:p>
            <a:pPr eaLnBrk="1" hangingPunct="1"/>
            <a:r>
              <a:rPr lang="en-US" altLang="en-US" sz="2450" dirty="0"/>
              <a:t>volene nonsequiae verumet videndu sdandelit aliaediae.</a:t>
            </a:r>
          </a:p>
          <a:p>
            <a:pPr eaLnBrk="1" hangingPunct="1"/>
            <a:r>
              <a:rPr lang="en-US" altLang="en-US" sz="2450" dirty="0"/>
              <a:t>Nem sus.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Quia voluptat ut prae. Qui blatibu saecture, ut volor as a audae es elenti quis qui tessum faccuptatet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Suggested format for numbered list:</a:t>
            </a:r>
          </a:p>
          <a:p>
            <a:pPr eaLnBrk="1" hangingPunct="1">
              <a:buFontTx/>
              <a:buAutoNum type="arabicPlain"/>
            </a:pPr>
            <a:r>
              <a:rPr lang="en-US" altLang="en-US" sz="2450" dirty="0">
                <a:latin typeface="Univers LT Std 55" pitchFamily="-84" charset="0"/>
              </a:rPr>
              <a:t>Auditius</a:t>
            </a:r>
          </a:p>
          <a:p>
            <a:pPr eaLnBrk="1" hangingPunct="1">
              <a:buFontTx/>
              <a:buAutoNum type="arabicPlain"/>
            </a:pPr>
            <a:r>
              <a:rPr lang="en-US" altLang="en-US" sz="2450" dirty="0">
                <a:latin typeface="Univers LT Std 55" pitchFamily="-84" charset="0"/>
              </a:rPr>
              <a:t>dolupta tatumquae </a:t>
            </a:r>
          </a:p>
          <a:p>
            <a:pPr eaLnBrk="1" hangingPunct="1">
              <a:buFontTx/>
              <a:buAutoNum type="arabicPlain"/>
            </a:pPr>
            <a:r>
              <a:rPr lang="en-US" altLang="en-US" sz="2450" dirty="0">
                <a:latin typeface="Univers LT Std 55" pitchFamily="-84" charset="0"/>
              </a:rPr>
              <a:t>Auditius</a:t>
            </a:r>
          </a:p>
          <a:p>
            <a:pPr eaLnBrk="1" hangingPunct="1">
              <a:buFontTx/>
              <a:buAutoNum type="arabicPlain" startAt="3"/>
            </a:pPr>
            <a:r>
              <a:rPr lang="en-US" altLang="en-US" sz="2450" dirty="0">
                <a:latin typeface="Univers LT Std 55" pitchFamily="-84" charset="0"/>
              </a:rPr>
              <a:t>nusdantent </a:t>
            </a:r>
          </a:p>
          <a:p>
            <a:pPr eaLnBrk="1" hangingPunct="1">
              <a:buFontTx/>
              <a:buAutoNum type="arabicPlain" startAt="3"/>
            </a:pPr>
            <a:r>
              <a:rPr lang="en-US" altLang="en-US" sz="2450" dirty="0"/>
              <a:t>nonsectius re sumque </a:t>
            </a:r>
          </a:p>
          <a:p>
            <a:pPr eaLnBrk="1" hangingPunct="1"/>
            <a:r>
              <a:rPr lang="en-US" altLang="en-US" sz="2450" dirty="0">
                <a:latin typeface="Univers LT Std 55" pitchFamily="-84" charset="0"/>
              </a:rPr>
              <a:t> </a:t>
            </a:r>
          </a:p>
          <a:p>
            <a:pPr eaLnBrk="1" hangingPunct="1"/>
            <a:r>
              <a:rPr lang="en-US" altLang="en-US" sz="2450" dirty="0"/>
              <a:t>Uciam que nit vit etusand andam, torae consequam haruntis et hiciisi nonsectius re sumque.</a:t>
            </a:r>
            <a:endParaRPr lang="en-US" altLang="en-US" sz="3500" b="1" dirty="0">
              <a:solidFill>
                <a:srgbClr val="CC3300"/>
              </a:solidFill>
            </a:endParaRPr>
          </a:p>
        </p:txBody>
      </p:sp>
      <p:sp>
        <p:nvSpPr>
          <p:cNvPr id="13322" name="Rectangle 13">
            <a:extLst>
              <a:ext uri="{FF2B5EF4-FFF2-40B4-BE49-F238E27FC236}">
                <a16:creationId xmlns:a16="http://schemas.microsoft.com/office/drawing/2014/main" id="{46999B3F-802B-4685-9D08-95013F0F113B}"/>
              </a:ext>
            </a:extLst>
          </p:cNvPr>
          <p:cNvSpPr>
            <a:spLocks noChangeArrowheads="1"/>
          </p:cNvSpPr>
          <p:nvPr/>
        </p:nvSpPr>
        <p:spPr bwMode="auto">
          <a:xfrm>
            <a:off x="26336625" y="23061216"/>
            <a:ext cx="7800975"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36625"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7002125" y="26311622"/>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27" name="Rectangle 21">
            <a:extLst>
              <a:ext uri="{FF2B5EF4-FFF2-40B4-BE49-F238E27FC236}">
                <a16:creationId xmlns:a16="http://schemas.microsoft.com/office/drawing/2014/main" id="{E3A04957-175B-4255-9FBF-04A699740E0B}"/>
              </a:ext>
            </a:extLst>
          </p:cNvPr>
          <p:cNvSpPr>
            <a:spLocks noChangeArrowheads="1"/>
          </p:cNvSpPr>
          <p:nvPr/>
        </p:nvSpPr>
        <p:spPr bwMode="auto">
          <a:xfrm>
            <a:off x="15240000" y="13411200"/>
            <a:ext cx="6486327" cy="5313362"/>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736050" y="15394980"/>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75 Black" pitchFamily="-84" charset="0"/>
              </a:rPr>
              <a:t>Subheader</a:t>
            </a:r>
            <a:endParaRPr lang="en-AU" altLang="en-US" sz="2450" dirty="0">
              <a:latin typeface="Univers LT Std 75 Black" pitchFamily="-84" charset="0"/>
            </a:endParaRP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 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314400"/>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consequatDuis autem vel eum iriure dolor .</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5283062" y="19138502"/>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AU" altLang="en-US" sz="1750" dirty="0">
                <a:latin typeface="Univers LT Std 55 Obl" pitchFamily="-84" charset="0"/>
              </a:rPr>
              <a:t>This is the suggested format for captions.</a:t>
            </a:r>
          </a:p>
          <a:p>
            <a:pPr algn="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1087219" y="15401925"/>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1087219" y="19138503"/>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spTree>
    <p:extLst>
      <p:ext uri="{BB962C8B-B14F-4D97-AF65-F5344CB8AC3E}">
        <p14:creationId xmlns:p14="http://schemas.microsoft.com/office/powerpoint/2010/main" val="86383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subTitle" idx="1"/>
          </p:nvPr>
        </p:nvSpPr>
        <p:spPr>
          <a:xfrm>
            <a:off x="2915920" y="1008501"/>
            <a:ext cx="45979080" cy="27795102"/>
          </a:xfrm>
          <a:prstGeom prst="rect">
            <a:avLst/>
          </a:prstGeom>
          <a:noFill/>
          <a:ln>
            <a:noFill/>
          </a:ln>
        </p:spPr>
        <p:txBody>
          <a:bodyPr spcFirstLastPara="1" vert="horz" wrap="square" lIns="511980" tIns="255920" rIns="511980" bIns="255920" rtlCol="0" anchor="t" anchorCtr="0">
            <a:noAutofit/>
          </a:bodyPr>
          <a:lstStyle/>
          <a:p>
            <a:pPr algn="l">
              <a:spcBef>
                <a:spcPts val="0"/>
              </a:spcBef>
              <a:buClr>
                <a:schemeClr val="dk1"/>
              </a:buClr>
            </a:pPr>
            <a:r>
              <a:rPr lang="en-US" sz="17920">
                <a:solidFill>
                  <a:schemeClr val="dk1"/>
                </a:solidFill>
                <a:latin typeface="Calibri"/>
                <a:ea typeface="Calibri"/>
                <a:cs typeface="Calibri"/>
                <a:sym typeface="Calibri"/>
              </a:rPr>
              <a:t>								</a:t>
            </a:r>
            <a:endParaRPr/>
          </a:p>
        </p:txBody>
      </p:sp>
      <p:sp>
        <p:nvSpPr>
          <p:cNvPr id="145" name="Google Shape;145;p18"/>
          <p:cNvSpPr txBox="1"/>
          <p:nvPr/>
        </p:nvSpPr>
        <p:spPr>
          <a:xfrm>
            <a:off x="38573713" y="6950807"/>
            <a:ext cx="1031240" cy="2071367"/>
          </a:xfrm>
          <a:prstGeom prst="rect">
            <a:avLst/>
          </a:prstGeom>
          <a:noFill/>
          <a:ln>
            <a:noFill/>
          </a:ln>
        </p:spPr>
        <p:txBody>
          <a:bodyPr spcFirstLastPara="1" wrap="square" lIns="511980" tIns="255920" rIns="511980" bIns="255920" anchor="t" anchorCtr="0">
            <a:noAutofit/>
          </a:bodyPr>
          <a:lstStyle/>
          <a:p>
            <a:endParaRPr sz="10080">
              <a:solidFill>
                <a:schemeClr val="dk1"/>
              </a:solidFill>
              <a:latin typeface="Calibri"/>
              <a:ea typeface="Calibri"/>
              <a:cs typeface="Calibri"/>
              <a:sym typeface="Calibri"/>
            </a:endParaRPr>
          </a:p>
        </p:txBody>
      </p:sp>
      <p:sp>
        <p:nvSpPr>
          <p:cNvPr id="146" name="Google Shape;146;p18"/>
          <p:cNvSpPr txBox="1"/>
          <p:nvPr/>
        </p:nvSpPr>
        <p:spPr>
          <a:xfrm>
            <a:off x="0" y="22456045"/>
            <a:ext cx="51206400" cy="4653600"/>
          </a:xfrm>
          <a:prstGeom prst="rect">
            <a:avLst/>
          </a:prstGeom>
          <a:noFill/>
          <a:ln>
            <a:noFill/>
          </a:ln>
        </p:spPr>
        <p:txBody>
          <a:bodyPr spcFirstLastPara="1" wrap="square" lIns="511980" tIns="255920" rIns="511980" bIns="255920" anchor="t" anchorCtr="0">
            <a:noAutofit/>
          </a:bodyPr>
          <a:lstStyle/>
          <a:p>
            <a:pPr algn="ctr"/>
            <a:r>
              <a:rPr lang="en-US" sz="24640">
                <a:solidFill>
                  <a:srgbClr val="8A100B"/>
                </a:solidFill>
                <a:latin typeface="Palatino Linotype"/>
                <a:ea typeface="Palatino Linotype"/>
                <a:cs typeface="Palatino Linotype"/>
                <a:sym typeface="Palatino Linotype"/>
              </a:rPr>
              <a:t>bc.edu/woods</a:t>
            </a:r>
            <a:endParaRPr sz="24640">
              <a:solidFill>
                <a:srgbClr val="8A100B"/>
              </a:solidFill>
              <a:latin typeface="Palatino Linotype"/>
              <a:ea typeface="Palatino Linotype"/>
              <a:cs typeface="Palatino Linotype"/>
              <a:sym typeface="Palatino Linotype"/>
            </a:endParaRPr>
          </a:p>
        </p:txBody>
      </p:sp>
      <p:pic>
        <p:nvPicPr>
          <p:cNvPr id="147" name="Google Shape;147;p18"/>
          <p:cNvPicPr preferRelativeResize="0"/>
          <p:nvPr/>
        </p:nvPicPr>
        <p:blipFill>
          <a:blip r:embed="rId3">
            <a:alphaModFix/>
          </a:blip>
          <a:stretch>
            <a:fillRect/>
          </a:stretch>
        </p:blipFill>
        <p:spPr>
          <a:xfrm>
            <a:off x="1095996" y="4120060"/>
            <a:ext cx="49014420" cy="1714972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2830</TotalTime>
  <Words>4090</Words>
  <Application>Microsoft Office PowerPoint</Application>
  <PresentationFormat>Custom</PresentationFormat>
  <Paragraphs>263</Paragraphs>
  <Slides>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Aptos</vt:lpstr>
      <vt:lpstr>Arial</vt:lpstr>
      <vt:lpstr>Calibri</vt:lpstr>
      <vt:lpstr>Calibri Light</vt:lpstr>
      <vt:lpstr>Palatino Linotype</vt:lpstr>
      <vt:lpstr>Rockwell</vt:lpstr>
      <vt:lpstr>Univers LT Std 45 Light</vt:lpstr>
      <vt:lpstr>Univers LT Std 55</vt:lpstr>
      <vt:lpstr>Univers LT Std 55 Obl</vt:lpstr>
      <vt:lpstr>Univers LT Std 75 Black</vt:lpstr>
      <vt:lpstr>Wingdings</vt:lpstr>
      <vt:lpstr>Atlas</vt:lpstr>
      <vt:lpstr>PowerPoint Presentation</vt:lpstr>
      <vt:lpstr>PowerPoint Presentation</vt:lpstr>
      <vt:lpstr>PowerPoint Presentation</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Ryan O'Hara</cp:lastModifiedBy>
  <cp:revision>157</cp:revision>
  <cp:lastPrinted>2014-09-12T17:11:51Z</cp:lastPrinted>
  <dcterms:created xsi:type="dcterms:W3CDTF">2009-06-18T18:05:32Z</dcterms:created>
  <dcterms:modified xsi:type="dcterms:W3CDTF">2024-12-15T23:39:13Z</dcterms:modified>
  <cp:category/>
</cp:coreProperties>
</file>