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5" r:id="rId6"/>
    <p:sldId id="261" r:id="rId7"/>
    <p:sldId id="262" r:id="rId8"/>
    <p:sldId id="263" r:id="rId9"/>
    <p:sldId id="264" r:id="rId10"/>
    <p:sldId id="266" r:id="rId11"/>
    <p:sldId id="267" r:id="rId12"/>
    <p:sldId id="268" r:id="rId13"/>
    <p:sldId id="269" r:id="rId14"/>
    <p:sldId id="271"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97FC4-FE24-798A-643F-E4954A330B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5CACEA-1376-F47D-2558-8A735CDE9F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523D7F-4D35-C1F6-EBC7-3ADD4FA9D9ED}"/>
              </a:ext>
            </a:extLst>
          </p:cNvPr>
          <p:cNvSpPr>
            <a:spLocks noGrp="1"/>
          </p:cNvSpPr>
          <p:nvPr>
            <p:ph type="dt" sz="half" idx="10"/>
          </p:nvPr>
        </p:nvSpPr>
        <p:spPr/>
        <p:txBody>
          <a:bodyPr/>
          <a:lstStyle/>
          <a:p>
            <a:fld id="{EE4AA22F-6FB4-4595-A9A9-36BFA6209748}" type="datetimeFigureOut">
              <a:rPr lang="en-US" smtClean="0"/>
              <a:t>11/15/2024</a:t>
            </a:fld>
            <a:endParaRPr lang="en-US"/>
          </a:p>
        </p:txBody>
      </p:sp>
      <p:sp>
        <p:nvSpPr>
          <p:cNvPr id="5" name="Footer Placeholder 4">
            <a:extLst>
              <a:ext uri="{FF2B5EF4-FFF2-40B4-BE49-F238E27FC236}">
                <a16:creationId xmlns:a16="http://schemas.microsoft.com/office/drawing/2014/main" id="{EE15F0B0-2600-E916-4609-F120132FA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B9F9A-6C55-43F0-4CE9-DB57E437AB24}"/>
              </a:ext>
            </a:extLst>
          </p:cNvPr>
          <p:cNvSpPr>
            <a:spLocks noGrp="1"/>
          </p:cNvSpPr>
          <p:nvPr>
            <p:ph type="sldNum" sz="quarter" idx="12"/>
          </p:nvPr>
        </p:nvSpPr>
        <p:spPr/>
        <p:txBody>
          <a:bodyPr/>
          <a:lstStyle/>
          <a:p>
            <a:fld id="{B1018DAD-AB92-4F01-A275-8922AA2A70B9}" type="slidenum">
              <a:rPr lang="en-US" smtClean="0"/>
              <a:t>‹#›</a:t>
            </a:fld>
            <a:endParaRPr lang="en-US"/>
          </a:p>
        </p:txBody>
      </p:sp>
    </p:spTree>
    <p:extLst>
      <p:ext uri="{BB962C8B-B14F-4D97-AF65-F5344CB8AC3E}">
        <p14:creationId xmlns:p14="http://schemas.microsoft.com/office/powerpoint/2010/main" val="3363311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A85F-4C6D-40BC-DF22-724980EFA9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BDCF93-1670-FD1D-B77F-3BDF4DEBCD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E1A08-A658-9FA7-7F42-A95CABD82F46}"/>
              </a:ext>
            </a:extLst>
          </p:cNvPr>
          <p:cNvSpPr>
            <a:spLocks noGrp="1"/>
          </p:cNvSpPr>
          <p:nvPr>
            <p:ph type="dt" sz="half" idx="10"/>
          </p:nvPr>
        </p:nvSpPr>
        <p:spPr/>
        <p:txBody>
          <a:bodyPr/>
          <a:lstStyle/>
          <a:p>
            <a:fld id="{EE4AA22F-6FB4-4595-A9A9-36BFA6209748}" type="datetimeFigureOut">
              <a:rPr lang="en-US" smtClean="0"/>
              <a:t>11/15/2024</a:t>
            </a:fld>
            <a:endParaRPr lang="en-US"/>
          </a:p>
        </p:txBody>
      </p:sp>
      <p:sp>
        <p:nvSpPr>
          <p:cNvPr id="5" name="Footer Placeholder 4">
            <a:extLst>
              <a:ext uri="{FF2B5EF4-FFF2-40B4-BE49-F238E27FC236}">
                <a16:creationId xmlns:a16="http://schemas.microsoft.com/office/drawing/2014/main" id="{4D2510E8-CB2F-6462-E028-A2B2D7497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6A7D5-E0AE-95CF-081C-288AC0B926DB}"/>
              </a:ext>
            </a:extLst>
          </p:cNvPr>
          <p:cNvSpPr>
            <a:spLocks noGrp="1"/>
          </p:cNvSpPr>
          <p:nvPr>
            <p:ph type="sldNum" sz="quarter" idx="12"/>
          </p:nvPr>
        </p:nvSpPr>
        <p:spPr/>
        <p:txBody>
          <a:bodyPr/>
          <a:lstStyle/>
          <a:p>
            <a:fld id="{B1018DAD-AB92-4F01-A275-8922AA2A70B9}" type="slidenum">
              <a:rPr lang="en-US" smtClean="0"/>
              <a:t>‹#›</a:t>
            </a:fld>
            <a:endParaRPr lang="en-US"/>
          </a:p>
        </p:txBody>
      </p:sp>
    </p:spTree>
    <p:extLst>
      <p:ext uri="{BB962C8B-B14F-4D97-AF65-F5344CB8AC3E}">
        <p14:creationId xmlns:p14="http://schemas.microsoft.com/office/powerpoint/2010/main" val="1203651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A9E398-6407-A2A1-29BA-C1B25E4296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517307-EA38-4403-E7E6-4EAEA047A2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BABAE5-BA3B-D54C-B01B-95249F7F654E}"/>
              </a:ext>
            </a:extLst>
          </p:cNvPr>
          <p:cNvSpPr>
            <a:spLocks noGrp="1"/>
          </p:cNvSpPr>
          <p:nvPr>
            <p:ph type="dt" sz="half" idx="10"/>
          </p:nvPr>
        </p:nvSpPr>
        <p:spPr/>
        <p:txBody>
          <a:bodyPr/>
          <a:lstStyle/>
          <a:p>
            <a:fld id="{EE4AA22F-6FB4-4595-A9A9-36BFA6209748}" type="datetimeFigureOut">
              <a:rPr lang="en-US" smtClean="0"/>
              <a:t>11/15/2024</a:t>
            </a:fld>
            <a:endParaRPr lang="en-US"/>
          </a:p>
        </p:txBody>
      </p:sp>
      <p:sp>
        <p:nvSpPr>
          <p:cNvPr id="5" name="Footer Placeholder 4">
            <a:extLst>
              <a:ext uri="{FF2B5EF4-FFF2-40B4-BE49-F238E27FC236}">
                <a16:creationId xmlns:a16="http://schemas.microsoft.com/office/drawing/2014/main" id="{3BE64B99-DB5B-3824-FCA0-D14331514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B5ADC-DCB0-57FE-EE79-397BA685F012}"/>
              </a:ext>
            </a:extLst>
          </p:cNvPr>
          <p:cNvSpPr>
            <a:spLocks noGrp="1"/>
          </p:cNvSpPr>
          <p:nvPr>
            <p:ph type="sldNum" sz="quarter" idx="12"/>
          </p:nvPr>
        </p:nvSpPr>
        <p:spPr/>
        <p:txBody>
          <a:bodyPr/>
          <a:lstStyle/>
          <a:p>
            <a:fld id="{B1018DAD-AB92-4F01-A275-8922AA2A70B9}" type="slidenum">
              <a:rPr lang="en-US" smtClean="0"/>
              <a:t>‹#›</a:t>
            </a:fld>
            <a:endParaRPr lang="en-US"/>
          </a:p>
        </p:txBody>
      </p:sp>
    </p:spTree>
    <p:extLst>
      <p:ext uri="{BB962C8B-B14F-4D97-AF65-F5344CB8AC3E}">
        <p14:creationId xmlns:p14="http://schemas.microsoft.com/office/powerpoint/2010/main" val="2966846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798D-0C1D-8618-A9AD-B051815FAF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C49BB-D173-AE74-A096-77DF4F1DA6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E1931-BF76-8BBD-F28E-23A8376FB289}"/>
              </a:ext>
            </a:extLst>
          </p:cNvPr>
          <p:cNvSpPr>
            <a:spLocks noGrp="1"/>
          </p:cNvSpPr>
          <p:nvPr>
            <p:ph type="dt" sz="half" idx="10"/>
          </p:nvPr>
        </p:nvSpPr>
        <p:spPr/>
        <p:txBody>
          <a:bodyPr/>
          <a:lstStyle/>
          <a:p>
            <a:fld id="{EE4AA22F-6FB4-4595-A9A9-36BFA6209748}" type="datetimeFigureOut">
              <a:rPr lang="en-US" smtClean="0"/>
              <a:t>11/15/2024</a:t>
            </a:fld>
            <a:endParaRPr lang="en-US"/>
          </a:p>
        </p:txBody>
      </p:sp>
      <p:sp>
        <p:nvSpPr>
          <p:cNvPr id="5" name="Footer Placeholder 4">
            <a:extLst>
              <a:ext uri="{FF2B5EF4-FFF2-40B4-BE49-F238E27FC236}">
                <a16:creationId xmlns:a16="http://schemas.microsoft.com/office/drawing/2014/main" id="{A278BD3D-CCA8-92E5-070C-12AE8B8B9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7B298-2077-072A-2B9F-91B989F48082}"/>
              </a:ext>
            </a:extLst>
          </p:cNvPr>
          <p:cNvSpPr>
            <a:spLocks noGrp="1"/>
          </p:cNvSpPr>
          <p:nvPr>
            <p:ph type="sldNum" sz="quarter" idx="12"/>
          </p:nvPr>
        </p:nvSpPr>
        <p:spPr/>
        <p:txBody>
          <a:bodyPr/>
          <a:lstStyle/>
          <a:p>
            <a:fld id="{B1018DAD-AB92-4F01-A275-8922AA2A70B9}" type="slidenum">
              <a:rPr lang="en-US" smtClean="0"/>
              <a:t>‹#›</a:t>
            </a:fld>
            <a:endParaRPr lang="en-US"/>
          </a:p>
        </p:txBody>
      </p:sp>
    </p:spTree>
    <p:extLst>
      <p:ext uri="{BB962C8B-B14F-4D97-AF65-F5344CB8AC3E}">
        <p14:creationId xmlns:p14="http://schemas.microsoft.com/office/powerpoint/2010/main" val="83360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BAF86-46F2-3EDD-A236-FE827C4CF3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91A7C7-0D6B-9BA8-1E28-CBD980D1CA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6C6DAE-2980-5842-2FDC-428EE4789F6E}"/>
              </a:ext>
            </a:extLst>
          </p:cNvPr>
          <p:cNvSpPr>
            <a:spLocks noGrp="1"/>
          </p:cNvSpPr>
          <p:nvPr>
            <p:ph type="dt" sz="half" idx="10"/>
          </p:nvPr>
        </p:nvSpPr>
        <p:spPr/>
        <p:txBody>
          <a:bodyPr/>
          <a:lstStyle/>
          <a:p>
            <a:fld id="{EE4AA22F-6FB4-4595-A9A9-36BFA6209748}" type="datetimeFigureOut">
              <a:rPr lang="en-US" smtClean="0"/>
              <a:t>11/15/2024</a:t>
            </a:fld>
            <a:endParaRPr lang="en-US"/>
          </a:p>
        </p:txBody>
      </p:sp>
      <p:sp>
        <p:nvSpPr>
          <p:cNvPr id="5" name="Footer Placeholder 4">
            <a:extLst>
              <a:ext uri="{FF2B5EF4-FFF2-40B4-BE49-F238E27FC236}">
                <a16:creationId xmlns:a16="http://schemas.microsoft.com/office/drawing/2014/main" id="{8FEAFCDD-BD9C-2EE2-43E6-0F111C961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30AE3-9FCF-AA8B-5BB7-DF487283D581}"/>
              </a:ext>
            </a:extLst>
          </p:cNvPr>
          <p:cNvSpPr>
            <a:spLocks noGrp="1"/>
          </p:cNvSpPr>
          <p:nvPr>
            <p:ph type="sldNum" sz="quarter" idx="12"/>
          </p:nvPr>
        </p:nvSpPr>
        <p:spPr/>
        <p:txBody>
          <a:bodyPr/>
          <a:lstStyle/>
          <a:p>
            <a:fld id="{B1018DAD-AB92-4F01-A275-8922AA2A70B9}" type="slidenum">
              <a:rPr lang="en-US" smtClean="0"/>
              <a:t>‹#›</a:t>
            </a:fld>
            <a:endParaRPr lang="en-US"/>
          </a:p>
        </p:txBody>
      </p:sp>
    </p:spTree>
    <p:extLst>
      <p:ext uri="{BB962C8B-B14F-4D97-AF65-F5344CB8AC3E}">
        <p14:creationId xmlns:p14="http://schemas.microsoft.com/office/powerpoint/2010/main" val="444430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4DE1-3B42-F234-2B54-23502F1E4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0533C-351F-945A-532D-E5D5A9D9E8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9AAF50-F204-65D8-BDAD-40C107E3D1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460452-1811-891A-7495-912E06BC51B7}"/>
              </a:ext>
            </a:extLst>
          </p:cNvPr>
          <p:cNvSpPr>
            <a:spLocks noGrp="1"/>
          </p:cNvSpPr>
          <p:nvPr>
            <p:ph type="dt" sz="half" idx="10"/>
          </p:nvPr>
        </p:nvSpPr>
        <p:spPr/>
        <p:txBody>
          <a:bodyPr/>
          <a:lstStyle/>
          <a:p>
            <a:fld id="{EE4AA22F-6FB4-4595-A9A9-36BFA6209748}" type="datetimeFigureOut">
              <a:rPr lang="en-US" smtClean="0"/>
              <a:t>11/15/2024</a:t>
            </a:fld>
            <a:endParaRPr lang="en-US"/>
          </a:p>
        </p:txBody>
      </p:sp>
      <p:sp>
        <p:nvSpPr>
          <p:cNvPr id="6" name="Footer Placeholder 5">
            <a:extLst>
              <a:ext uri="{FF2B5EF4-FFF2-40B4-BE49-F238E27FC236}">
                <a16:creationId xmlns:a16="http://schemas.microsoft.com/office/drawing/2014/main" id="{AE22DDAE-9841-9E40-3FD6-F9599ED99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379EC8-FC80-17CD-7D05-50F17DB1F941}"/>
              </a:ext>
            </a:extLst>
          </p:cNvPr>
          <p:cNvSpPr>
            <a:spLocks noGrp="1"/>
          </p:cNvSpPr>
          <p:nvPr>
            <p:ph type="sldNum" sz="quarter" idx="12"/>
          </p:nvPr>
        </p:nvSpPr>
        <p:spPr/>
        <p:txBody>
          <a:bodyPr/>
          <a:lstStyle/>
          <a:p>
            <a:fld id="{B1018DAD-AB92-4F01-A275-8922AA2A70B9}" type="slidenum">
              <a:rPr lang="en-US" smtClean="0"/>
              <a:t>‹#›</a:t>
            </a:fld>
            <a:endParaRPr lang="en-US"/>
          </a:p>
        </p:txBody>
      </p:sp>
    </p:spTree>
    <p:extLst>
      <p:ext uri="{BB962C8B-B14F-4D97-AF65-F5344CB8AC3E}">
        <p14:creationId xmlns:p14="http://schemas.microsoft.com/office/powerpoint/2010/main" val="2519013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E7A09-47E9-DD65-0639-79E680AC67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6CFC3B-B054-D7E4-B286-D6EC1AE161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746E23-0F66-97C9-7DDD-242C75A041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47BACE-B175-AE0F-6C14-A05637BE82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226EAB-8798-0A31-7F24-964B1A2BEF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559844-B55F-983B-24A9-49124D2D9B7C}"/>
              </a:ext>
            </a:extLst>
          </p:cNvPr>
          <p:cNvSpPr>
            <a:spLocks noGrp="1"/>
          </p:cNvSpPr>
          <p:nvPr>
            <p:ph type="dt" sz="half" idx="10"/>
          </p:nvPr>
        </p:nvSpPr>
        <p:spPr/>
        <p:txBody>
          <a:bodyPr/>
          <a:lstStyle/>
          <a:p>
            <a:fld id="{EE4AA22F-6FB4-4595-A9A9-36BFA6209748}" type="datetimeFigureOut">
              <a:rPr lang="en-US" smtClean="0"/>
              <a:t>11/15/2024</a:t>
            </a:fld>
            <a:endParaRPr lang="en-US"/>
          </a:p>
        </p:txBody>
      </p:sp>
      <p:sp>
        <p:nvSpPr>
          <p:cNvPr id="8" name="Footer Placeholder 7">
            <a:extLst>
              <a:ext uri="{FF2B5EF4-FFF2-40B4-BE49-F238E27FC236}">
                <a16:creationId xmlns:a16="http://schemas.microsoft.com/office/drawing/2014/main" id="{50B45F7D-C15D-3654-C760-5DC3E2D94F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B5C36D-3800-2E8D-C3ED-EF74A822DCC4}"/>
              </a:ext>
            </a:extLst>
          </p:cNvPr>
          <p:cNvSpPr>
            <a:spLocks noGrp="1"/>
          </p:cNvSpPr>
          <p:nvPr>
            <p:ph type="sldNum" sz="quarter" idx="12"/>
          </p:nvPr>
        </p:nvSpPr>
        <p:spPr/>
        <p:txBody>
          <a:bodyPr/>
          <a:lstStyle/>
          <a:p>
            <a:fld id="{B1018DAD-AB92-4F01-A275-8922AA2A70B9}" type="slidenum">
              <a:rPr lang="en-US" smtClean="0"/>
              <a:t>‹#›</a:t>
            </a:fld>
            <a:endParaRPr lang="en-US"/>
          </a:p>
        </p:txBody>
      </p:sp>
    </p:spTree>
    <p:extLst>
      <p:ext uri="{BB962C8B-B14F-4D97-AF65-F5344CB8AC3E}">
        <p14:creationId xmlns:p14="http://schemas.microsoft.com/office/powerpoint/2010/main" val="3419474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0920-5C1D-5E70-6F8C-91E149369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D9FB51-9BA4-4E87-2356-DDCE6F545376}"/>
              </a:ext>
            </a:extLst>
          </p:cNvPr>
          <p:cNvSpPr>
            <a:spLocks noGrp="1"/>
          </p:cNvSpPr>
          <p:nvPr>
            <p:ph type="dt" sz="half" idx="10"/>
          </p:nvPr>
        </p:nvSpPr>
        <p:spPr/>
        <p:txBody>
          <a:bodyPr/>
          <a:lstStyle/>
          <a:p>
            <a:fld id="{EE4AA22F-6FB4-4595-A9A9-36BFA6209748}" type="datetimeFigureOut">
              <a:rPr lang="en-US" smtClean="0"/>
              <a:t>11/15/2024</a:t>
            </a:fld>
            <a:endParaRPr lang="en-US"/>
          </a:p>
        </p:txBody>
      </p:sp>
      <p:sp>
        <p:nvSpPr>
          <p:cNvPr id="4" name="Footer Placeholder 3">
            <a:extLst>
              <a:ext uri="{FF2B5EF4-FFF2-40B4-BE49-F238E27FC236}">
                <a16:creationId xmlns:a16="http://schemas.microsoft.com/office/drawing/2014/main" id="{C9DE28D3-854D-29CB-A955-4865EC8440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349779-7C12-55FC-3016-477A2155B0FC}"/>
              </a:ext>
            </a:extLst>
          </p:cNvPr>
          <p:cNvSpPr>
            <a:spLocks noGrp="1"/>
          </p:cNvSpPr>
          <p:nvPr>
            <p:ph type="sldNum" sz="quarter" idx="12"/>
          </p:nvPr>
        </p:nvSpPr>
        <p:spPr/>
        <p:txBody>
          <a:bodyPr/>
          <a:lstStyle/>
          <a:p>
            <a:fld id="{B1018DAD-AB92-4F01-A275-8922AA2A70B9}" type="slidenum">
              <a:rPr lang="en-US" smtClean="0"/>
              <a:t>‹#›</a:t>
            </a:fld>
            <a:endParaRPr lang="en-US"/>
          </a:p>
        </p:txBody>
      </p:sp>
    </p:spTree>
    <p:extLst>
      <p:ext uri="{BB962C8B-B14F-4D97-AF65-F5344CB8AC3E}">
        <p14:creationId xmlns:p14="http://schemas.microsoft.com/office/powerpoint/2010/main" val="527878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A92B3D-F071-D4B4-7DF1-0A341C7BB2E2}"/>
              </a:ext>
            </a:extLst>
          </p:cNvPr>
          <p:cNvSpPr>
            <a:spLocks noGrp="1"/>
          </p:cNvSpPr>
          <p:nvPr>
            <p:ph type="dt" sz="half" idx="10"/>
          </p:nvPr>
        </p:nvSpPr>
        <p:spPr/>
        <p:txBody>
          <a:bodyPr/>
          <a:lstStyle/>
          <a:p>
            <a:fld id="{EE4AA22F-6FB4-4595-A9A9-36BFA6209748}" type="datetimeFigureOut">
              <a:rPr lang="en-US" smtClean="0"/>
              <a:t>11/15/2024</a:t>
            </a:fld>
            <a:endParaRPr lang="en-US"/>
          </a:p>
        </p:txBody>
      </p:sp>
      <p:sp>
        <p:nvSpPr>
          <p:cNvPr id="3" name="Footer Placeholder 2">
            <a:extLst>
              <a:ext uri="{FF2B5EF4-FFF2-40B4-BE49-F238E27FC236}">
                <a16:creationId xmlns:a16="http://schemas.microsoft.com/office/drawing/2014/main" id="{729C196E-2ACF-9ED0-4F5A-F311F72CB9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E0BEF5-CB48-1E24-822A-E824CC1F58DF}"/>
              </a:ext>
            </a:extLst>
          </p:cNvPr>
          <p:cNvSpPr>
            <a:spLocks noGrp="1"/>
          </p:cNvSpPr>
          <p:nvPr>
            <p:ph type="sldNum" sz="quarter" idx="12"/>
          </p:nvPr>
        </p:nvSpPr>
        <p:spPr/>
        <p:txBody>
          <a:bodyPr/>
          <a:lstStyle/>
          <a:p>
            <a:fld id="{B1018DAD-AB92-4F01-A275-8922AA2A70B9}" type="slidenum">
              <a:rPr lang="en-US" smtClean="0"/>
              <a:t>‹#›</a:t>
            </a:fld>
            <a:endParaRPr lang="en-US"/>
          </a:p>
        </p:txBody>
      </p:sp>
    </p:spTree>
    <p:extLst>
      <p:ext uri="{BB962C8B-B14F-4D97-AF65-F5344CB8AC3E}">
        <p14:creationId xmlns:p14="http://schemas.microsoft.com/office/powerpoint/2010/main" val="145167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89CC-921C-ECE8-CF70-C6D84E5E2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2BB817-B76C-0AF0-E718-77E6202E7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77BE1B-419B-DCF9-B4F2-B239641E1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436645-1076-B45D-576D-E462169C0501}"/>
              </a:ext>
            </a:extLst>
          </p:cNvPr>
          <p:cNvSpPr>
            <a:spLocks noGrp="1"/>
          </p:cNvSpPr>
          <p:nvPr>
            <p:ph type="dt" sz="half" idx="10"/>
          </p:nvPr>
        </p:nvSpPr>
        <p:spPr/>
        <p:txBody>
          <a:bodyPr/>
          <a:lstStyle/>
          <a:p>
            <a:fld id="{EE4AA22F-6FB4-4595-A9A9-36BFA6209748}" type="datetimeFigureOut">
              <a:rPr lang="en-US" smtClean="0"/>
              <a:t>11/15/2024</a:t>
            </a:fld>
            <a:endParaRPr lang="en-US"/>
          </a:p>
        </p:txBody>
      </p:sp>
      <p:sp>
        <p:nvSpPr>
          <p:cNvPr id="6" name="Footer Placeholder 5">
            <a:extLst>
              <a:ext uri="{FF2B5EF4-FFF2-40B4-BE49-F238E27FC236}">
                <a16:creationId xmlns:a16="http://schemas.microsoft.com/office/drawing/2014/main" id="{7EF109DD-DBD4-0789-9752-1433BF74B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8611A-88AB-A9F4-9719-E09095E4990B}"/>
              </a:ext>
            </a:extLst>
          </p:cNvPr>
          <p:cNvSpPr>
            <a:spLocks noGrp="1"/>
          </p:cNvSpPr>
          <p:nvPr>
            <p:ph type="sldNum" sz="quarter" idx="12"/>
          </p:nvPr>
        </p:nvSpPr>
        <p:spPr/>
        <p:txBody>
          <a:bodyPr/>
          <a:lstStyle/>
          <a:p>
            <a:fld id="{B1018DAD-AB92-4F01-A275-8922AA2A70B9}" type="slidenum">
              <a:rPr lang="en-US" smtClean="0"/>
              <a:t>‹#›</a:t>
            </a:fld>
            <a:endParaRPr lang="en-US"/>
          </a:p>
        </p:txBody>
      </p:sp>
    </p:spTree>
    <p:extLst>
      <p:ext uri="{BB962C8B-B14F-4D97-AF65-F5344CB8AC3E}">
        <p14:creationId xmlns:p14="http://schemas.microsoft.com/office/powerpoint/2010/main" val="3479411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16DE-BFAC-6F2C-EB76-7796A260F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C8AC04-075E-7C10-841D-1A655819A6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AE1579-A0FC-AE6A-44C5-87A82516D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5E9615-D41D-8E6B-A16B-FA598ADFBD3E}"/>
              </a:ext>
            </a:extLst>
          </p:cNvPr>
          <p:cNvSpPr>
            <a:spLocks noGrp="1"/>
          </p:cNvSpPr>
          <p:nvPr>
            <p:ph type="dt" sz="half" idx="10"/>
          </p:nvPr>
        </p:nvSpPr>
        <p:spPr/>
        <p:txBody>
          <a:bodyPr/>
          <a:lstStyle/>
          <a:p>
            <a:fld id="{EE4AA22F-6FB4-4595-A9A9-36BFA6209748}" type="datetimeFigureOut">
              <a:rPr lang="en-US" smtClean="0"/>
              <a:t>11/15/2024</a:t>
            </a:fld>
            <a:endParaRPr lang="en-US"/>
          </a:p>
        </p:txBody>
      </p:sp>
      <p:sp>
        <p:nvSpPr>
          <p:cNvPr id="6" name="Footer Placeholder 5">
            <a:extLst>
              <a:ext uri="{FF2B5EF4-FFF2-40B4-BE49-F238E27FC236}">
                <a16:creationId xmlns:a16="http://schemas.microsoft.com/office/drawing/2014/main" id="{C6C42934-4640-BACC-68D1-0B77326A5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26EFF2-4CB7-1C2D-F31C-CDFF70C4C419}"/>
              </a:ext>
            </a:extLst>
          </p:cNvPr>
          <p:cNvSpPr>
            <a:spLocks noGrp="1"/>
          </p:cNvSpPr>
          <p:nvPr>
            <p:ph type="sldNum" sz="quarter" idx="12"/>
          </p:nvPr>
        </p:nvSpPr>
        <p:spPr/>
        <p:txBody>
          <a:bodyPr/>
          <a:lstStyle/>
          <a:p>
            <a:fld id="{B1018DAD-AB92-4F01-A275-8922AA2A70B9}" type="slidenum">
              <a:rPr lang="en-US" smtClean="0"/>
              <a:t>‹#›</a:t>
            </a:fld>
            <a:endParaRPr lang="en-US"/>
          </a:p>
        </p:txBody>
      </p:sp>
    </p:spTree>
    <p:extLst>
      <p:ext uri="{BB962C8B-B14F-4D97-AF65-F5344CB8AC3E}">
        <p14:creationId xmlns:p14="http://schemas.microsoft.com/office/powerpoint/2010/main" val="2345300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21AFE0-A282-1C42-1053-85AC1F33F7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317F9D-871F-710F-7074-C04A0CE77C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665AD-68CD-6F7A-07B6-7A0D548A31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AA22F-6FB4-4595-A9A9-36BFA6209748}" type="datetimeFigureOut">
              <a:rPr lang="en-US" smtClean="0"/>
              <a:t>11/15/2024</a:t>
            </a:fld>
            <a:endParaRPr lang="en-US"/>
          </a:p>
        </p:txBody>
      </p:sp>
      <p:sp>
        <p:nvSpPr>
          <p:cNvPr id="5" name="Footer Placeholder 4">
            <a:extLst>
              <a:ext uri="{FF2B5EF4-FFF2-40B4-BE49-F238E27FC236}">
                <a16:creationId xmlns:a16="http://schemas.microsoft.com/office/drawing/2014/main" id="{02802168-7329-5B31-7B4C-DFE196B98A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6EFC8-783E-A63B-6107-670C07682C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18DAD-AB92-4F01-A275-8922AA2A70B9}" type="slidenum">
              <a:rPr lang="en-US" smtClean="0"/>
              <a:t>‹#›</a:t>
            </a:fld>
            <a:endParaRPr lang="en-US"/>
          </a:p>
        </p:txBody>
      </p:sp>
    </p:spTree>
    <p:extLst>
      <p:ext uri="{BB962C8B-B14F-4D97-AF65-F5344CB8AC3E}">
        <p14:creationId xmlns:p14="http://schemas.microsoft.com/office/powerpoint/2010/main" val="516401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CB59B9C-66E8-4714-8683-7D704F3493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84462">
            <a:off x="909368" y="2148051"/>
            <a:ext cx="5266427" cy="256189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2229215-91EB-A296-B742-D0FA3AA559C8}"/>
              </a:ext>
            </a:extLst>
          </p:cNvPr>
          <p:cNvCxnSpPr>
            <a:cxnSpLocks/>
          </p:cNvCxnSpPr>
          <p:nvPr/>
        </p:nvCxnSpPr>
        <p:spPr>
          <a:xfrm>
            <a:off x="6096000" y="2592238"/>
            <a:ext cx="0" cy="167352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E8E5C17-15A8-6888-DF9A-D088FA1EE166}"/>
              </a:ext>
            </a:extLst>
          </p:cNvPr>
          <p:cNvSpPr txBox="1"/>
          <p:nvPr/>
        </p:nvSpPr>
        <p:spPr>
          <a:xfrm>
            <a:off x="6280030" y="1962248"/>
            <a:ext cx="5210468" cy="2062103"/>
          </a:xfrm>
          <a:prstGeom prst="rect">
            <a:avLst/>
          </a:prstGeom>
          <a:noFill/>
        </p:spPr>
        <p:txBody>
          <a:bodyPr wrap="square" rtlCol="0">
            <a:spAutoFit/>
          </a:bodyPr>
          <a:lstStyle/>
          <a:p>
            <a:pPr algn="l"/>
            <a:r>
              <a:rPr lang="en-US" sz="3200" b="1" i="0" dirty="0">
                <a:effectLst/>
                <a:latin typeface="-apple-system"/>
              </a:rPr>
              <a:t>Node Classification </a:t>
            </a:r>
          </a:p>
          <a:p>
            <a:pPr algn="l"/>
            <a:r>
              <a:rPr lang="en-US" sz="3200" b="1" i="0" dirty="0">
                <a:effectLst/>
                <a:latin typeface="-apple-system"/>
              </a:rPr>
              <a:t>in Citation Networks </a:t>
            </a:r>
          </a:p>
          <a:p>
            <a:pPr algn="l"/>
            <a:r>
              <a:rPr lang="en-US" sz="3200" b="1" i="0" dirty="0">
                <a:effectLst/>
                <a:latin typeface="-apple-system"/>
              </a:rPr>
              <a:t>using Graph Neural Networks</a:t>
            </a:r>
          </a:p>
          <a:p>
            <a:pPr algn="l"/>
            <a:r>
              <a:rPr lang="en-US" sz="3200" b="1" i="0" dirty="0">
                <a:effectLst/>
                <a:latin typeface="-apple-system"/>
              </a:rPr>
              <a:t>(GNNs)</a:t>
            </a:r>
          </a:p>
        </p:txBody>
      </p:sp>
      <p:sp>
        <p:nvSpPr>
          <p:cNvPr id="11" name="TextBox 10">
            <a:extLst>
              <a:ext uri="{FF2B5EF4-FFF2-40B4-BE49-F238E27FC236}">
                <a16:creationId xmlns:a16="http://schemas.microsoft.com/office/drawing/2014/main" id="{67E55810-5458-9CB4-00CE-B9501C3790E6}"/>
              </a:ext>
            </a:extLst>
          </p:cNvPr>
          <p:cNvSpPr txBox="1"/>
          <p:nvPr/>
        </p:nvSpPr>
        <p:spPr>
          <a:xfrm>
            <a:off x="6280030" y="4187863"/>
            <a:ext cx="5210468" cy="707886"/>
          </a:xfrm>
          <a:prstGeom prst="rect">
            <a:avLst/>
          </a:prstGeom>
          <a:noFill/>
        </p:spPr>
        <p:txBody>
          <a:bodyPr wrap="square" rtlCol="0">
            <a:spAutoFit/>
          </a:bodyPr>
          <a:lstStyle/>
          <a:p>
            <a:pPr algn="l"/>
            <a:r>
              <a:rPr lang="en-US" sz="2000" i="0" dirty="0">
                <a:effectLst/>
                <a:latin typeface="Amariya Thin" panose="02040103050506020203" pitchFamily="18" charset="-78"/>
                <a:cs typeface="Amariya Thin" panose="02040103050506020203" pitchFamily="18" charset="-78"/>
              </a:rPr>
              <a:t>Habib Heidari (Ryan Heida)</a:t>
            </a:r>
          </a:p>
          <a:p>
            <a:pPr algn="l"/>
            <a:r>
              <a:rPr lang="en-US" sz="2000" dirty="0">
                <a:latin typeface="Amariya Thin" panose="02040103050506020203" pitchFamily="18" charset="-78"/>
                <a:cs typeface="Amariya Thin" panose="02040103050506020203" pitchFamily="18" charset="-78"/>
              </a:rPr>
              <a:t>401651114</a:t>
            </a:r>
          </a:p>
        </p:txBody>
      </p:sp>
    </p:spTree>
    <p:extLst>
      <p:ext uri="{BB962C8B-B14F-4D97-AF65-F5344CB8AC3E}">
        <p14:creationId xmlns:p14="http://schemas.microsoft.com/office/powerpoint/2010/main" val="131919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F6568-B220-906A-5B85-AA0CB7FBDB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650BC-3CFB-12AE-4F98-8E9EB6CC1F56}"/>
              </a:ext>
            </a:extLst>
          </p:cNvPr>
          <p:cNvSpPr>
            <a:spLocks noGrp="1"/>
          </p:cNvSpPr>
          <p:nvPr>
            <p:ph type="title"/>
          </p:nvPr>
        </p:nvSpPr>
        <p:spPr/>
        <p:txBody>
          <a:bodyPr/>
          <a:lstStyle/>
          <a:p>
            <a:r>
              <a:rPr lang="en-US" b="1" dirty="0">
                <a:latin typeface="+mn-lt"/>
              </a:rPr>
              <a:t>Loss / Accuracy &amp; Statistics</a:t>
            </a:r>
          </a:p>
        </p:txBody>
      </p:sp>
      <p:cxnSp>
        <p:nvCxnSpPr>
          <p:cNvPr id="5" name="Straight Connector 4">
            <a:extLst>
              <a:ext uri="{FF2B5EF4-FFF2-40B4-BE49-F238E27FC236}">
                <a16:creationId xmlns:a16="http://schemas.microsoft.com/office/drawing/2014/main" id="{A2CE1BB6-C9FD-9D3E-0491-C87999DF55F6}"/>
              </a:ext>
            </a:extLst>
          </p:cNvPr>
          <p:cNvCxnSpPr/>
          <p:nvPr/>
        </p:nvCxnSpPr>
        <p:spPr>
          <a:xfrm>
            <a:off x="914400" y="1500996"/>
            <a:ext cx="638354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239A140-95A3-CA19-71EE-217A1A927883}"/>
              </a:ext>
            </a:extLst>
          </p:cNvPr>
          <p:cNvSpPr txBox="1"/>
          <p:nvPr/>
        </p:nvSpPr>
        <p:spPr>
          <a:xfrm>
            <a:off x="-62788800" y="24306542"/>
            <a:ext cx="143348128" cy="19475045"/>
          </a:xfrm>
          <a:prstGeom prst="rect">
            <a:avLst/>
          </a:prstGeom>
          <a:noFill/>
        </p:spPr>
        <p:txBody>
          <a:bodyPr wrap="square" rtlCol="0">
            <a:spAutoFit/>
          </a:bodyPr>
          <a:lstStyle/>
          <a:p>
            <a:pPr algn="l"/>
            <a:r>
              <a:rPr lang="en-US" sz="2000" i="0" dirty="0">
                <a:effectLst/>
                <a:latin typeface="Amariya Thin" panose="02040103050506020203" pitchFamily="18" charset="-78"/>
                <a:cs typeface="Amariya Thin" panose="02040103050506020203" pitchFamily="18" charset="-78"/>
              </a:rPr>
              <a:t>Habib Heidari (Ryan Heida)</a:t>
            </a:r>
          </a:p>
          <a:p>
            <a:pPr algn="l"/>
            <a:r>
              <a:rPr lang="en-US" sz="2000" dirty="0">
                <a:latin typeface="Amariya Thin" panose="02040103050506020203" pitchFamily="18" charset="-78"/>
                <a:cs typeface="Amariya Thin" panose="02040103050506020203" pitchFamily="18" charset="-78"/>
              </a:rPr>
              <a:t>401651114</a:t>
            </a:r>
          </a:p>
        </p:txBody>
      </p:sp>
      <p:pic>
        <p:nvPicPr>
          <p:cNvPr id="4" name="Picture 3">
            <a:extLst>
              <a:ext uri="{FF2B5EF4-FFF2-40B4-BE49-F238E27FC236}">
                <a16:creationId xmlns:a16="http://schemas.microsoft.com/office/drawing/2014/main" id="{9D5A2761-D9E2-8351-AB6F-C8E1ACCD0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204" y="1690688"/>
            <a:ext cx="6480594" cy="4860446"/>
          </a:xfrm>
          <a:prstGeom prst="rect">
            <a:avLst/>
          </a:prstGeom>
        </p:spPr>
      </p:pic>
      <p:sp>
        <p:nvSpPr>
          <p:cNvPr id="8" name="TextBox 7">
            <a:extLst>
              <a:ext uri="{FF2B5EF4-FFF2-40B4-BE49-F238E27FC236}">
                <a16:creationId xmlns:a16="http://schemas.microsoft.com/office/drawing/2014/main" id="{F803AEBC-5AC3-0EDC-B71C-4C2192138A7B}"/>
              </a:ext>
            </a:extLst>
          </p:cNvPr>
          <p:cNvSpPr txBox="1"/>
          <p:nvPr/>
        </p:nvSpPr>
        <p:spPr>
          <a:xfrm>
            <a:off x="1771652" y="3064294"/>
            <a:ext cx="2976114" cy="400110"/>
          </a:xfrm>
          <a:prstGeom prst="rect">
            <a:avLst/>
          </a:prstGeom>
          <a:noFill/>
        </p:spPr>
        <p:txBody>
          <a:bodyPr wrap="square" rtlCol="0">
            <a:spAutoFit/>
          </a:bodyPr>
          <a:lstStyle/>
          <a:p>
            <a:r>
              <a:rPr lang="en-US" sz="2000" b="1" dirty="0"/>
              <a:t>Final Result</a:t>
            </a:r>
          </a:p>
        </p:txBody>
      </p:sp>
      <p:sp>
        <p:nvSpPr>
          <p:cNvPr id="9" name="TextBox 8">
            <a:extLst>
              <a:ext uri="{FF2B5EF4-FFF2-40B4-BE49-F238E27FC236}">
                <a16:creationId xmlns:a16="http://schemas.microsoft.com/office/drawing/2014/main" id="{3662BE42-0C87-47FE-13A1-E8CAEA005F53}"/>
              </a:ext>
            </a:extLst>
          </p:cNvPr>
          <p:cNvSpPr txBox="1"/>
          <p:nvPr/>
        </p:nvSpPr>
        <p:spPr>
          <a:xfrm>
            <a:off x="1771651" y="3520746"/>
            <a:ext cx="2571749" cy="1200329"/>
          </a:xfrm>
          <a:prstGeom prst="rect">
            <a:avLst/>
          </a:prstGeom>
          <a:noFill/>
        </p:spPr>
        <p:txBody>
          <a:bodyPr wrap="square" rtlCol="0">
            <a:spAutoFit/>
          </a:bodyPr>
          <a:lstStyle/>
          <a:p>
            <a:r>
              <a:rPr lang="en-US" b="1" dirty="0"/>
              <a:t>Accuracy</a:t>
            </a:r>
            <a:r>
              <a:rPr lang="en-US" dirty="0"/>
              <a:t>: 0.8020 </a:t>
            </a:r>
          </a:p>
          <a:p>
            <a:r>
              <a:rPr lang="en-US" b="1" dirty="0"/>
              <a:t>Precision</a:t>
            </a:r>
            <a:r>
              <a:rPr lang="en-US" dirty="0"/>
              <a:t>: 0.8120 </a:t>
            </a:r>
          </a:p>
          <a:p>
            <a:r>
              <a:rPr lang="en-US" b="1" dirty="0"/>
              <a:t>Recall</a:t>
            </a:r>
            <a:r>
              <a:rPr lang="en-US" dirty="0"/>
              <a:t>: 0.8020</a:t>
            </a:r>
          </a:p>
          <a:p>
            <a:r>
              <a:rPr lang="en-US" b="1" dirty="0"/>
              <a:t>F1-Score</a:t>
            </a:r>
            <a:r>
              <a:rPr lang="en-US" dirty="0"/>
              <a:t>: 0.8030</a:t>
            </a:r>
            <a:endParaRPr lang="en-US" i="0" dirty="0">
              <a:effectLst/>
              <a:latin typeface="-apple-system"/>
            </a:endParaRPr>
          </a:p>
        </p:txBody>
      </p:sp>
      <p:pic>
        <p:nvPicPr>
          <p:cNvPr id="13" name="Picture 12">
            <a:extLst>
              <a:ext uri="{FF2B5EF4-FFF2-40B4-BE49-F238E27FC236}">
                <a16:creationId xmlns:a16="http://schemas.microsoft.com/office/drawing/2014/main" id="{E88C82A1-5932-E615-CD85-41CD87C10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098" y="-26808068"/>
            <a:ext cx="11315700" cy="25946550"/>
          </a:xfrm>
          <a:prstGeom prst="rect">
            <a:avLst/>
          </a:prstGeom>
        </p:spPr>
      </p:pic>
    </p:spTree>
    <p:extLst>
      <p:ext uri="{BB962C8B-B14F-4D97-AF65-F5344CB8AC3E}">
        <p14:creationId xmlns:p14="http://schemas.microsoft.com/office/powerpoint/2010/main" val="134466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xit" presetSubtype="1" fill="hold" nodeType="clickEffect">
                                  <p:stCondLst>
                                    <p:cond delay="0"/>
                                  </p:stCondLst>
                                  <p:childTnLst>
                                    <p:anim calcmode="lin" valueType="num">
                                      <p:cBhvr additive="base">
                                        <p:cTn id="21" dur="500"/>
                                        <p:tgtEl>
                                          <p:spTgt spid="13"/>
                                        </p:tgtEl>
                                        <p:attrNameLst>
                                          <p:attrName>ppt_x</p:attrName>
                                        </p:attrNameLst>
                                      </p:cBhvr>
                                      <p:tavLst>
                                        <p:tav tm="0">
                                          <p:val>
                                            <p:strVal val="ppt_x"/>
                                          </p:val>
                                        </p:tav>
                                        <p:tav tm="100000">
                                          <p:val>
                                            <p:strVal val="ppt_x"/>
                                          </p:val>
                                        </p:tav>
                                      </p:tavLst>
                                    </p:anim>
                                    <p:anim calcmode="lin" valueType="num">
                                      <p:cBhvr additive="base">
                                        <p:cTn id="22" dur="500"/>
                                        <p:tgtEl>
                                          <p:spTgt spid="13"/>
                                        </p:tgtEl>
                                        <p:attrNameLst>
                                          <p:attrName>ppt_y</p:attrName>
                                        </p:attrNameLst>
                                      </p:cBhvr>
                                      <p:tavLst>
                                        <p:tav tm="0">
                                          <p:val>
                                            <p:strVal val="ppt_y"/>
                                          </p:val>
                                        </p:tav>
                                        <p:tav tm="100000">
                                          <p:val>
                                            <p:strVal val="0-ppt_h/2"/>
                                          </p:val>
                                        </p:tav>
                                      </p:tavLst>
                                    </p:anim>
                                    <p:set>
                                      <p:cBhvr>
                                        <p:cTn id="2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9EBB3-2E6F-20E7-44CD-8031CD81AC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3C87C4-690A-9863-6E56-52FA811422FE}"/>
              </a:ext>
            </a:extLst>
          </p:cNvPr>
          <p:cNvSpPr>
            <a:spLocks noGrp="1"/>
          </p:cNvSpPr>
          <p:nvPr>
            <p:ph type="title"/>
          </p:nvPr>
        </p:nvSpPr>
        <p:spPr/>
        <p:txBody>
          <a:bodyPr/>
          <a:lstStyle/>
          <a:p>
            <a:r>
              <a:rPr lang="en-US" b="1" dirty="0">
                <a:latin typeface="+mn-lt"/>
              </a:rPr>
              <a:t>Visualization</a:t>
            </a:r>
          </a:p>
        </p:txBody>
      </p:sp>
      <p:cxnSp>
        <p:nvCxnSpPr>
          <p:cNvPr id="5" name="Straight Connector 4">
            <a:extLst>
              <a:ext uri="{FF2B5EF4-FFF2-40B4-BE49-F238E27FC236}">
                <a16:creationId xmlns:a16="http://schemas.microsoft.com/office/drawing/2014/main" id="{DD0892A5-32A4-4C81-AD49-EBDDDEF56867}"/>
              </a:ext>
            </a:extLst>
          </p:cNvPr>
          <p:cNvCxnSpPr/>
          <p:nvPr/>
        </p:nvCxnSpPr>
        <p:spPr>
          <a:xfrm>
            <a:off x="914400" y="1500996"/>
            <a:ext cx="638354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1B1DE11-A520-66EC-F8F9-46099F01D421}"/>
              </a:ext>
            </a:extLst>
          </p:cNvPr>
          <p:cNvSpPr txBox="1"/>
          <p:nvPr/>
        </p:nvSpPr>
        <p:spPr>
          <a:xfrm>
            <a:off x="-62788800" y="24306542"/>
            <a:ext cx="143348128" cy="19475045"/>
          </a:xfrm>
          <a:prstGeom prst="rect">
            <a:avLst/>
          </a:prstGeom>
          <a:noFill/>
        </p:spPr>
        <p:txBody>
          <a:bodyPr wrap="square" rtlCol="0">
            <a:spAutoFit/>
          </a:bodyPr>
          <a:lstStyle/>
          <a:p>
            <a:pPr algn="l"/>
            <a:r>
              <a:rPr lang="en-US" sz="2000" i="0" dirty="0">
                <a:effectLst/>
                <a:latin typeface="Amariya Thin" panose="02040103050506020203" pitchFamily="18" charset="-78"/>
                <a:cs typeface="Amariya Thin" panose="02040103050506020203" pitchFamily="18" charset="-78"/>
              </a:rPr>
              <a:t>Habib Heidari (Ryan Heida)</a:t>
            </a:r>
          </a:p>
          <a:p>
            <a:pPr algn="l"/>
            <a:r>
              <a:rPr lang="en-US" sz="2000" dirty="0">
                <a:latin typeface="Amariya Thin" panose="02040103050506020203" pitchFamily="18" charset="-78"/>
                <a:cs typeface="Amariya Thin" panose="02040103050506020203" pitchFamily="18" charset="-78"/>
              </a:rPr>
              <a:t>401651114</a:t>
            </a:r>
          </a:p>
        </p:txBody>
      </p:sp>
      <p:sp>
        <p:nvSpPr>
          <p:cNvPr id="3" name="TextBox 2">
            <a:extLst>
              <a:ext uri="{FF2B5EF4-FFF2-40B4-BE49-F238E27FC236}">
                <a16:creationId xmlns:a16="http://schemas.microsoft.com/office/drawing/2014/main" id="{E739C648-7BDE-5BF1-FBCF-FAC2C68BDBDD}"/>
              </a:ext>
            </a:extLst>
          </p:cNvPr>
          <p:cNvSpPr txBox="1"/>
          <p:nvPr/>
        </p:nvSpPr>
        <p:spPr>
          <a:xfrm>
            <a:off x="1734692" y="5985146"/>
            <a:ext cx="2976114" cy="400110"/>
          </a:xfrm>
          <a:prstGeom prst="rect">
            <a:avLst/>
          </a:prstGeom>
          <a:noFill/>
        </p:spPr>
        <p:txBody>
          <a:bodyPr wrap="square" rtlCol="0">
            <a:spAutoFit/>
          </a:bodyPr>
          <a:lstStyle/>
          <a:p>
            <a:pPr algn="ctr"/>
            <a:r>
              <a:rPr lang="en-US" sz="2000" b="1" dirty="0"/>
              <a:t>PCA</a:t>
            </a:r>
          </a:p>
        </p:txBody>
      </p:sp>
      <p:pic>
        <p:nvPicPr>
          <p:cNvPr id="8" name="Picture 7">
            <a:extLst>
              <a:ext uri="{FF2B5EF4-FFF2-40B4-BE49-F238E27FC236}">
                <a16:creationId xmlns:a16="http://schemas.microsoft.com/office/drawing/2014/main" id="{48154F83-6D3C-E95F-09E7-D778A4E42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24" y="1690688"/>
            <a:ext cx="4129050" cy="4294458"/>
          </a:xfrm>
          <a:prstGeom prst="rect">
            <a:avLst/>
          </a:prstGeom>
        </p:spPr>
      </p:pic>
      <p:pic>
        <p:nvPicPr>
          <p:cNvPr id="10" name="Picture 9">
            <a:extLst>
              <a:ext uri="{FF2B5EF4-FFF2-40B4-BE49-F238E27FC236}">
                <a16:creationId xmlns:a16="http://schemas.microsoft.com/office/drawing/2014/main" id="{C75725D2-E1AE-3DCD-DD52-B3E4DF822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0774" y="1690688"/>
            <a:ext cx="4129050" cy="4294458"/>
          </a:xfrm>
          <a:prstGeom prst="rect">
            <a:avLst/>
          </a:prstGeom>
        </p:spPr>
      </p:pic>
      <p:sp>
        <p:nvSpPr>
          <p:cNvPr id="14" name="TextBox 13">
            <a:extLst>
              <a:ext uri="{FF2B5EF4-FFF2-40B4-BE49-F238E27FC236}">
                <a16:creationId xmlns:a16="http://schemas.microsoft.com/office/drawing/2014/main" id="{67675F74-310A-2983-7E0E-590F796E94AD}"/>
              </a:ext>
            </a:extLst>
          </p:cNvPr>
          <p:cNvSpPr txBox="1"/>
          <p:nvPr/>
        </p:nvSpPr>
        <p:spPr>
          <a:xfrm>
            <a:off x="6897242" y="5985146"/>
            <a:ext cx="2976114" cy="400110"/>
          </a:xfrm>
          <a:prstGeom prst="rect">
            <a:avLst/>
          </a:prstGeom>
          <a:noFill/>
        </p:spPr>
        <p:txBody>
          <a:bodyPr wrap="square" rtlCol="0">
            <a:spAutoFit/>
          </a:bodyPr>
          <a:lstStyle/>
          <a:p>
            <a:pPr algn="ctr"/>
            <a:r>
              <a:rPr lang="en-US" sz="2000" b="1" dirty="0"/>
              <a:t>t-SNE</a:t>
            </a:r>
          </a:p>
        </p:txBody>
      </p:sp>
    </p:spTree>
    <p:extLst>
      <p:ext uri="{BB962C8B-B14F-4D97-AF65-F5344CB8AC3E}">
        <p14:creationId xmlns:p14="http://schemas.microsoft.com/office/powerpoint/2010/main" val="1158495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6EA1B-8A80-83F3-8F5C-049C22BC2F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8C1B5C-B910-4435-AD82-93AF5F61A944}"/>
              </a:ext>
            </a:extLst>
          </p:cNvPr>
          <p:cNvSpPr>
            <a:spLocks noGrp="1"/>
          </p:cNvSpPr>
          <p:nvPr>
            <p:ph type="title"/>
          </p:nvPr>
        </p:nvSpPr>
        <p:spPr/>
        <p:txBody>
          <a:bodyPr/>
          <a:lstStyle/>
          <a:p>
            <a:r>
              <a:rPr lang="en-US" b="1" dirty="0">
                <a:latin typeface="+mn-lt"/>
              </a:rPr>
              <a:t>Extensions - GAT</a:t>
            </a:r>
          </a:p>
        </p:txBody>
      </p:sp>
      <p:cxnSp>
        <p:nvCxnSpPr>
          <p:cNvPr id="5" name="Straight Connector 4">
            <a:extLst>
              <a:ext uri="{FF2B5EF4-FFF2-40B4-BE49-F238E27FC236}">
                <a16:creationId xmlns:a16="http://schemas.microsoft.com/office/drawing/2014/main" id="{4255C720-5967-B616-7125-76224C77D04A}"/>
              </a:ext>
            </a:extLst>
          </p:cNvPr>
          <p:cNvCxnSpPr/>
          <p:nvPr/>
        </p:nvCxnSpPr>
        <p:spPr>
          <a:xfrm>
            <a:off x="914400" y="1500996"/>
            <a:ext cx="638354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BCF5631-BF4C-E30D-C45E-1C12AED8B171}"/>
              </a:ext>
            </a:extLst>
          </p:cNvPr>
          <p:cNvSpPr txBox="1"/>
          <p:nvPr/>
        </p:nvSpPr>
        <p:spPr>
          <a:xfrm>
            <a:off x="-62788800" y="24306542"/>
            <a:ext cx="143348128" cy="19475045"/>
          </a:xfrm>
          <a:prstGeom prst="rect">
            <a:avLst/>
          </a:prstGeom>
          <a:noFill/>
        </p:spPr>
        <p:txBody>
          <a:bodyPr wrap="square" rtlCol="0">
            <a:spAutoFit/>
          </a:bodyPr>
          <a:lstStyle/>
          <a:p>
            <a:pPr algn="l"/>
            <a:r>
              <a:rPr lang="en-US" sz="2000" i="0" dirty="0">
                <a:effectLst/>
                <a:latin typeface="Amariya Thin" panose="02040103050506020203" pitchFamily="18" charset="-78"/>
                <a:cs typeface="Amariya Thin" panose="02040103050506020203" pitchFamily="18" charset="-78"/>
              </a:rPr>
              <a:t>Habib Heidari (Ryan Heida)</a:t>
            </a:r>
          </a:p>
          <a:p>
            <a:pPr algn="l"/>
            <a:r>
              <a:rPr lang="en-US" sz="2000" dirty="0">
                <a:latin typeface="Amariya Thin" panose="02040103050506020203" pitchFamily="18" charset="-78"/>
                <a:cs typeface="Amariya Thin" panose="02040103050506020203" pitchFamily="18" charset="-78"/>
              </a:rPr>
              <a:t>401651114</a:t>
            </a:r>
          </a:p>
        </p:txBody>
      </p:sp>
      <p:sp>
        <p:nvSpPr>
          <p:cNvPr id="3" name="TextBox 2">
            <a:extLst>
              <a:ext uri="{FF2B5EF4-FFF2-40B4-BE49-F238E27FC236}">
                <a16:creationId xmlns:a16="http://schemas.microsoft.com/office/drawing/2014/main" id="{3B790EC7-8FDE-BFF7-F756-A62337DB2CFC}"/>
              </a:ext>
            </a:extLst>
          </p:cNvPr>
          <p:cNvSpPr txBox="1"/>
          <p:nvPr/>
        </p:nvSpPr>
        <p:spPr>
          <a:xfrm>
            <a:off x="1309239" y="3203362"/>
            <a:ext cx="2034036" cy="400110"/>
          </a:xfrm>
          <a:prstGeom prst="rect">
            <a:avLst/>
          </a:prstGeom>
          <a:noFill/>
        </p:spPr>
        <p:txBody>
          <a:bodyPr wrap="square" rtlCol="0">
            <a:spAutoFit/>
          </a:bodyPr>
          <a:lstStyle/>
          <a:p>
            <a:pPr algn="ctr"/>
            <a:r>
              <a:rPr lang="en-US" sz="2000" b="1" dirty="0"/>
              <a:t>Implementation</a:t>
            </a:r>
          </a:p>
        </p:txBody>
      </p:sp>
      <p:pic>
        <p:nvPicPr>
          <p:cNvPr id="6" name="Picture 5">
            <a:extLst>
              <a:ext uri="{FF2B5EF4-FFF2-40B4-BE49-F238E27FC236}">
                <a16:creationId xmlns:a16="http://schemas.microsoft.com/office/drawing/2014/main" id="{D967EB00-D007-8E11-9BFF-98A540A63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00" y="1606939"/>
            <a:ext cx="7562850" cy="3592956"/>
          </a:xfrm>
          <a:prstGeom prst="rect">
            <a:avLst/>
          </a:prstGeom>
        </p:spPr>
      </p:pic>
      <p:cxnSp>
        <p:nvCxnSpPr>
          <p:cNvPr id="9" name="Straight Connector 8">
            <a:extLst>
              <a:ext uri="{FF2B5EF4-FFF2-40B4-BE49-F238E27FC236}">
                <a16:creationId xmlns:a16="http://schemas.microsoft.com/office/drawing/2014/main" id="{9D566638-D88D-BB92-6ED2-6CED5CF930B1}"/>
              </a:ext>
            </a:extLst>
          </p:cNvPr>
          <p:cNvCxnSpPr>
            <a:cxnSpLocks/>
          </p:cNvCxnSpPr>
          <p:nvPr/>
        </p:nvCxnSpPr>
        <p:spPr>
          <a:xfrm>
            <a:off x="3648075" y="2860492"/>
            <a:ext cx="0" cy="108585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5103BC8-3672-18FC-B106-DA8281FEDB23}"/>
              </a:ext>
            </a:extLst>
          </p:cNvPr>
          <p:cNvSpPr txBox="1"/>
          <p:nvPr/>
        </p:nvSpPr>
        <p:spPr>
          <a:xfrm>
            <a:off x="1309239" y="5749895"/>
            <a:ext cx="2034036" cy="400110"/>
          </a:xfrm>
          <a:prstGeom prst="rect">
            <a:avLst/>
          </a:prstGeom>
          <a:noFill/>
        </p:spPr>
        <p:txBody>
          <a:bodyPr wrap="square" rtlCol="0">
            <a:spAutoFit/>
          </a:bodyPr>
          <a:lstStyle/>
          <a:p>
            <a:pPr algn="ctr"/>
            <a:r>
              <a:rPr lang="en-US" sz="2000" b="1" dirty="0"/>
              <a:t>Results</a:t>
            </a:r>
          </a:p>
        </p:txBody>
      </p:sp>
      <p:cxnSp>
        <p:nvCxnSpPr>
          <p:cNvPr id="13" name="Straight Connector 12">
            <a:extLst>
              <a:ext uri="{FF2B5EF4-FFF2-40B4-BE49-F238E27FC236}">
                <a16:creationId xmlns:a16="http://schemas.microsoft.com/office/drawing/2014/main" id="{BD98DA38-84DB-33A4-B958-88A4AF329C25}"/>
              </a:ext>
            </a:extLst>
          </p:cNvPr>
          <p:cNvCxnSpPr>
            <a:cxnSpLocks/>
          </p:cNvCxnSpPr>
          <p:nvPr/>
        </p:nvCxnSpPr>
        <p:spPr>
          <a:xfrm>
            <a:off x="3648075" y="5407025"/>
            <a:ext cx="0" cy="108585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8B7DDE-3DB4-609D-17CF-576016A6C301}"/>
              </a:ext>
            </a:extLst>
          </p:cNvPr>
          <p:cNvSpPr txBox="1"/>
          <p:nvPr/>
        </p:nvSpPr>
        <p:spPr>
          <a:xfrm>
            <a:off x="6496050" y="5292546"/>
            <a:ext cx="2571749" cy="1200329"/>
          </a:xfrm>
          <a:prstGeom prst="rect">
            <a:avLst/>
          </a:prstGeom>
          <a:noFill/>
        </p:spPr>
        <p:txBody>
          <a:bodyPr wrap="square" rtlCol="0">
            <a:spAutoFit/>
          </a:bodyPr>
          <a:lstStyle/>
          <a:p>
            <a:pPr algn="ctr"/>
            <a:r>
              <a:rPr lang="en-US" b="1" i="0" dirty="0">
                <a:effectLst/>
                <a:latin typeface="system-ui"/>
              </a:rPr>
              <a:t>Accuracy</a:t>
            </a:r>
            <a:r>
              <a:rPr lang="en-US" b="0" i="0" dirty="0">
                <a:effectLst/>
                <a:latin typeface="system-ui"/>
              </a:rPr>
              <a:t>: 0.7790</a:t>
            </a:r>
          </a:p>
          <a:p>
            <a:pPr algn="ctr"/>
            <a:r>
              <a:rPr lang="en-US" b="1" i="0" dirty="0">
                <a:effectLst/>
                <a:latin typeface="system-ui"/>
              </a:rPr>
              <a:t>Precision</a:t>
            </a:r>
            <a:r>
              <a:rPr lang="en-US" b="0" i="0" dirty="0">
                <a:effectLst/>
                <a:latin typeface="system-ui"/>
              </a:rPr>
              <a:t>: 0.8012</a:t>
            </a:r>
          </a:p>
          <a:p>
            <a:pPr algn="ctr"/>
            <a:r>
              <a:rPr lang="en-US" b="1" i="0" dirty="0">
                <a:effectLst/>
                <a:latin typeface="system-ui"/>
              </a:rPr>
              <a:t>Recall</a:t>
            </a:r>
            <a:r>
              <a:rPr lang="en-US" b="0" i="0" dirty="0">
                <a:effectLst/>
                <a:latin typeface="system-ui"/>
              </a:rPr>
              <a:t>: 0.7790</a:t>
            </a:r>
          </a:p>
          <a:p>
            <a:pPr algn="ctr"/>
            <a:r>
              <a:rPr lang="en-US" b="1" i="0" dirty="0">
                <a:effectLst/>
                <a:latin typeface="system-ui"/>
              </a:rPr>
              <a:t>F1-Score</a:t>
            </a:r>
            <a:r>
              <a:rPr lang="en-US" b="0" i="0" dirty="0">
                <a:effectLst/>
                <a:latin typeface="system-ui"/>
              </a:rPr>
              <a:t>: 0.7811</a:t>
            </a:r>
            <a:endParaRPr lang="en-US" i="0" dirty="0">
              <a:effectLst/>
              <a:latin typeface="-apple-system"/>
            </a:endParaRPr>
          </a:p>
        </p:txBody>
      </p:sp>
    </p:spTree>
    <p:extLst>
      <p:ext uri="{BB962C8B-B14F-4D97-AF65-F5344CB8AC3E}">
        <p14:creationId xmlns:p14="http://schemas.microsoft.com/office/powerpoint/2010/main" val="1312830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47F93-3432-A858-4B09-D4B10175A5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0DFBA8-785A-7EAC-A8F5-64E07DB6615F}"/>
              </a:ext>
            </a:extLst>
          </p:cNvPr>
          <p:cNvSpPr>
            <a:spLocks noGrp="1"/>
          </p:cNvSpPr>
          <p:nvPr>
            <p:ph type="title"/>
          </p:nvPr>
        </p:nvSpPr>
        <p:spPr/>
        <p:txBody>
          <a:bodyPr/>
          <a:lstStyle/>
          <a:p>
            <a:r>
              <a:rPr lang="en-US" b="1" dirty="0">
                <a:latin typeface="+mn-lt"/>
              </a:rPr>
              <a:t>Extensions - </a:t>
            </a:r>
            <a:r>
              <a:rPr lang="en-US" b="1" i="0" dirty="0">
                <a:effectLst/>
                <a:latin typeface="system-ui"/>
              </a:rPr>
              <a:t>Explore hyperparameters </a:t>
            </a:r>
            <a:endParaRPr lang="en-US" b="1" dirty="0">
              <a:latin typeface="+mn-lt"/>
            </a:endParaRPr>
          </a:p>
        </p:txBody>
      </p:sp>
      <p:cxnSp>
        <p:nvCxnSpPr>
          <p:cNvPr id="5" name="Straight Connector 4">
            <a:extLst>
              <a:ext uri="{FF2B5EF4-FFF2-40B4-BE49-F238E27FC236}">
                <a16:creationId xmlns:a16="http://schemas.microsoft.com/office/drawing/2014/main" id="{BB0912AD-79F8-3FDA-5992-D45FA9C38483}"/>
              </a:ext>
            </a:extLst>
          </p:cNvPr>
          <p:cNvCxnSpPr/>
          <p:nvPr/>
        </p:nvCxnSpPr>
        <p:spPr>
          <a:xfrm>
            <a:off x="914400" y="1500996"/>
            <a:ext cx="638354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F7A6238-7CC8-2331-DB3F-3AAB8B635796}"/>
              </a:ext>
            </a:extLst>
          </p:cNvPr>
          <p:cNvSpPr txBox="1"/>
          <p:nvPr/>
        </p:nvSpPr>
        <p:spPr>
          <a:xfrm>
            <a:off x="-62788800" y="24306542"/>
            <a:ext cx="143348128" cy="19475045"/>
          </a:xfrm>
          <a:prstGeom prst="rect">
            <a:avLst/>
          </a:prstGeom>
          <a:noFill/>
        </p:spPr>
        <p:txBody>
          <a:bodyPr wrap="square" rtlCol="0">
            <a:spAutoFit/>
          </a:bodyPr>
          <a:lstStyle/>
          <a:p>
            <a:pPr algn="l"/>
            <a:r>
              <a:rPr lang="en-US" sz="2000" i="0" dirty="0">
                <a:effectLst/>
                <a:latin typeface="Amariya Thin" panose="02040103050506020203" pitchFamily="18" charset="-78"/>
                <a:cs typeface="Amariya Thin" panose="02040103050506020203" pitchFamily="18" charset="-78"/>
              </a:rPr>
              <a:t>Habib Heidari (Ryan Heida)</a:t>
            </a:r>
          </a:p>
          <a:p>
            <a:pPr algn="l"/>
            <a:r>
              <a:rPr lang="en-US" sz="2000" dirty="0">
                <a:latin typeface="Amariya Thin" panose="02040103050506020203" pitchFamily="18" charset="-78"/>
                <a:cs typeface="Amariya Thin" panose="02040103050506020203" pitchFamily="18" charset="-78"/>
              </a:rPr>
              <a:t>401651114</a:t>
            </a:r>
          </a:p>
        </p:txBody>
      </p:sp>
      <p:sp>
        <p:nvSpPr>
          <p:cNvPr id="3" name="TextBox 2">
            <a:extLst>
              <a:ext uri="{FF2B5EF4-FFF2-40B4-BE49-F238E27FC236}">
                <a16:creationId xmlns:a16="http://schemas.microsoft.com/office/drawing/2014/main" id="{3550F39C-6AA6-E9BA-06B8-4ED957EC049C}"/>
              </a:ext>
            </a:extLst>
          </p:cNvPr>
          <p:cNvSpPr txBox="1"/>
          <p:nvPr/>
        </p:nvSpPr>
        <p:spPr>
          <a:xfrm>
            <a:off x="1309239" y="3985681"/>
            <a:ext cx="2034036" cy="400110"/>
          </a:xfrm>
          <a:prstGeom prst="rect">
            <a:avLst/>
          </a:prstGeom>
          <a:noFill/>
        </p:spPr>
        <p:txBody>
          <a:bodyPr wrap="square" rtlCol="0">
            <a:spAutoFit/>
          </a:bodyPr>
          <a:lstStyle/>
          <a:p>
            <a:pPr algn="ctr"/>
            <a:r>
              <a:rPr lang="en-US" sz="2000" b="1" dirty="0"/>
              <a:t>Implementation</a:t>
            </a:r>
          </a:p>
        </p:txBody>
      </p:sp>
      <p:pic>
        <p:nvPicPr>
          <p:cNvPr id="6" name="Picture 5">
            <a:extLst>
              <a:ext uri="{FF2B5EF4-FFF2-40B4-BE49-F238E27FC236}">
                <a16:creationId xmlns:a16="http://schemas.microsoft.com/office/drawing/2014/main" id="{885A87A8-6293-8BE4-B7D9-DEB1639DE36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95852" y="1513472"/>
            <a:ext cx="6762748" cy="5344528"/>
          </a:xfrm>
          <a:prstGeom prst="rect">
            <a:avLst/>
          </a:prstGeom>
        </p:spPr>
      </p:pic>
      <p:cxnSp>
        <p:nvCxnSpPr>
          <p:cNvPr id="9" name="Straight Connector 8">
            <a:extLst>
              <a:ext uri="{FF2B5EF4-FFF2-40B4-BE49-F238E27FC236}">
                <a16:creationId xmlns:a16="http://schemas.microsoft.com/office/drawing/2014/main" id="{68BF4EFF-89E1-DBA1-4B65-F6F54B558C90}"/>
              </a:ext>
            </a:extLst>
          </p:cNvPr>
          <p:cNvCxnSpPr>
            <a:cxnSpLocks/>
          </p:cNvCxnSpPr>
          <p:nvPr/>
        </p:nvCxnSpPr>
        <p:spPr>
          <a:xfrm>
            <a:off x="3648075" y="3642811"/>
            <a:ext cx="0" cy="10858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0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83D17-BDF5-B3A3-A7A2-EBB09A2AE2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D3B4C6-B432-A733-2F65-532013432A4C}"/>
              </a:ext>
            </a:extLst>
          </p:cNvPr>
          <p:cNvSpPr>
            <a:spLocks noGrp="1"/>
          </p:cNvSpPr>
          <p:nvPr>
            <p:ph type="title"/>
          </p:nvPr>
        </p:nvSpPr>
        <p:spPr/>
        <p:txBody>
          <a:bodyPr/>
          <a:lstStyle/>
          <a:p>
            <a:r>
              <a:rPr lang="en-US" b="1" dirty="0">
                <a:latin typeface="+mn-lt"/>
              </a:rPr>
              <a:t>Extensions - </a:t>
            </a:r>
            <a:r>
              <a:rPr lang="en-US" b="1" i="0" dirty="0">
                <a:effectLst/>
                <a:latin typeface="system-ui"/>
              </a:rPr>
              <a:t>Explore hyperparameters </a:t>
            </a:r>
            <a:endParaRPr lang="en-US" b="1" dirty="0">
              <a:latin typeface="+mn-lt"/>
            </a:endParaRPr>
          </a:p>
        </p:txBody>
      </p:sp>
      <p:cxnSp>
        <p:nvCxnSpPr>
          <p:cNvPr id="5" name="Straight Connector 4">
            <a:extLst>
              <a:ext uri="{FF2B5EF4-FFF2-40B4-BE49-F238E27FC236}">
                <a16:creationId xmlns:a16="http://schemas.microsoft.com/office/drawing/2014/main" id="{F76F2925-E8E3-9831-B3D4-315510049D58}"/>
              </a:ext>
            </a:extLst>
          </p:cNvPr>
          <p:cNvCxnSpPr/>
          <p:nvPr/>
        </p:nvCxnSpPr>
        <p:spPr>
          <a:xfrm>
            <a:off x="914400" y="1500996"/>
            <a:ext cx="638354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25696AA-EDCF-5337-068E-57A6DDACBAF3}"/>
              </a:ext>
            </a:extLst>
          </p:cNvPr>
          <p:cNvSpPr txBox="1"/>
          <p:nvPr/>
        </p:nvSpPr>
        <p:spPr>
          <a:xfrm>
            <a:off x="-62788800" y="24306542"/>
            <a:ext cx="143348128" cy="19475045"/>
          </a:xfrm>
          <a:prstGeom prst="rect">
            <a:avLst/>
          </a:prstGeom>
          <a:noFill/>
        </p:spPr>
        <p:txBody>
          <a:bodyPr wrap="square" rtlCol="0">
            <a:spAutoFit/>
          </a:bodyPr>
          <a:lstStyle/>
          <a:p>
            <a:pPr algn="l"/>
            <a:r>
              <a:rPr lang="en-US" sz="2000" i="0" dirty="0">
                <a:effectLst/>
                <a:latin typeface="Amariya Thin" panose="02040103050506020203" pitchFamily="18" charset="-78"/>
                <a:cs typeface="Amariya Thin" panose="02040103050506020203" pitchFamily="18" charset="-78"/>
              </a:rPr>
              <a:t>Habib Heidari (Ryan Heida)</a:t>
            </a:r>
          </a:p>
          <a:p>
            <a:pPr algn="l"/>
            <a:r>
              <a:rPr lang="en-US" sz="2000" dirty="0">
                <a:latin typeface="Amariya Thin" panose="02040103050506020203" pitchFamily="18" charset="-78"/>
                <a:cs typeface="Amariya Thin" panose="02040103050506020203" pitchFamily="18" charset="-78"/>
              </a:rPr>
              <a:t>401651114</a:t>
            </a:r>
          </a:p>
        </p:txBody>
      </p:sp>
      <p:sp>
        <p:nvSpPr>
          <p:cNvPr id="3" name="TextBox 2">
            <a:extLst>
              <a:ext uri="{FF2B5EF4-FFF2-40B4-BE49-F238E27FC236}">
                <a16:creationId xmlns:a16="http://schemas.microsoft.com/office/drawing/2014/main" id="{F8B8FC30-D34D-E886-7713-95A66837A051}"/>
              </a:ext>
            </a:extLst>
          </p:cNvPr>
          <p:cNvSpPr txBox="1"/>
          <p:nvPr/>
        </p:nvSpPr>
        <p:spPr>
          <a:xfrm>
            <a:off x="1309239" y="3985681"/>
            <a:ext cx="1281561" cy="400110"/>
          </a:xfrm>
          <a:prstGeom prst="rect">
            <a:avLst/>
          </a:prstGeom>
          <a:noFill/>
        </p:spPr>
        <p:txBody>
          <a:bodyPr wrap="square" rtlCol="0">
            <a:spAutoFit/>
          </a:bodyPr>
          <a:lstStyle/>
          <a:p>
            <a:pPr algn="ctr"/>
            <a:r>
              <a:rPr lang="en-US" sz="2000" b="1" dirty="0"/>
              <a:t>Results</a:t>
            </a:r>
          </a:p>
        </p:txBody>
      </p:sp>
      <p:cxnSp>
        <p:nvCxnSpPr>
          <p:cNvPr id="9" name="Straight Connector 8">
            <a:extLst>
              <a:ext uri="{FF2B5EF4-FFF2-40B4-BE49-F238E27FC236}">
                <a16:creationId xmlns:a16="http://schemas.microsoft.com/office/drawing/2014/main" id="{7DB1CAD0-9E4C-1DD3-8440-CBB3C827A267}"/>
              </a:ext>
            </a:extLst>
          </p:cNvPr>
          <p:cNvCxnSpPr>
            <a:cxnSpLocks/>
          </p:cNvCxnSpPr>
          <p:nvPr/>
        </p:nvCxnSpPr>
        <p:spPr>
          <a:xfrm>
            <a:off x="2486025" y="3642811"/>
            <a:ext cx="0" cy="108585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4301E0A-EC3B-EAD7-C220-4D2A8AE4356F}"/>
              </a:ext>
            </a:extLst>
          </p:cNvPr>
          <p:cNvSpPr txBox="1"/>
          <p:nvPr/>
        </p:nvSpPr>
        <p:spPr>
          <a:xfrm>
            <a:off x="2847975" y="2200577"/>
            <a:ext cx="9210675" cy="397031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system-ui"/>
              </a:rPr>
              <a:t> </a:t>
            </a:r>
            <a:r>
              <a:rPr lang="en-US" b="1" i="0" dirty="0">
                <a:effectLst/>
                <a:latin typeface="system-ui"/>
              </a:rPr>
              <a:t>Experiment 1 </a:t>
            </a:r>
            <a:r>
              <a:rPr lang="en-US" b="0" i="0" dirty="0">
                <a:effectLst/>
                <a:latin typeface="system-ui"/>
              </a:rPr>
              <a:t>with params: {'</a:t>
            </a:r>
            <a:r>
              <a:rPr lang="en-US" b="0" i="0" dirty="0" err="1">
                <a:effectLst/>
                <a:latin typeface="system-ui"/>
              </a:rPr>
              <a:t>hidden_dim</a:t>
            </a:r>
            <a:r>
              <a:rPr lang="en-US" b="0" i="0" dirty="0">
                <a:effectLst/>
                <a:latin typeface="system-ui"/>
              </a:rPr>
              <a:t>': 16, '</a:t>
            </a:r>
            <a:r>
              <a:rPr lang="en-US" b="0" i="0" dirty="0" err="1">
                <a:effectLst/>
                <a:latin typeface="system-ui"/>
              </a:rPr>
              <a:t>num_layers</a:t>
            </a:r>
            <a:r>
              <a:rPr lang="en-US" b="0" i="0" dirty="0">
                <a:effectLst/>
                <a:latin typeface="system-ui"/>
              </a:rPr>
              <a:t>': 2, '</a:t>
            </a:r>
            <a:r>
              <a:rPr lang="en-US" b="0" i="0" dirty="0" err="1">
                <a:effectLst/>
                <a:latin typeface="system-ui"/>
              </a:rPr>
              <a:t>learning_rate</a:t>
            </a:r>
            <a:r>
              <a:rPr lang="en-US" b="0" i="0" dirty="0">
                <a:effectLst/>
                <a:latin typeface="system-ui"/>
              </a:rPr>
              <a:t>': 0.01}</a:t>
            </a:r>
          </a:p>
          <a:p>
            <a:pPr marL="742950" lvl="1" indent="-285750" algn="l">
              <a:buFont typeface="Wingdings" panose="05000000000000000000" pitchFamily="2" charset="2"/>
              <a:buChar char="§"/>
            </a:pPr>
            <a:r>
              <a:rPr lang="en-US" b="1" i="0" dirty="0">
                <a:effectLst/>
                <a:latin typeface="system-ui"/>
              </a:rPr>
              <a:t>Accuracy</a:t>
            </a:r>
            <a:r>
              <a:rPr lang="en-US" b="0" i="0" dirty="0">
                <a:effectLst/>
                <a:latin typeface="system-ui"/>
              </a:rPr>
              <a:t>: 0.8050, </a:t>
            </a:r>
            <a:r>
              <a:rPr lang="en-US" b="1" i="0" dirty="0">
                <a:effectLst/>
                <a:latin typeface="system-ui"/>
              </a:rPr>
              <a:t>Precision</a:t>
            </a:r>
            <a:r>
              <a:rPr lang="en-US" b="0" i="0" dirty="0">
                <a:effectLst/>
                <a:latin typeface="system-ui"/>
              </a:rPr>
              <a:t>: 0.8156, </a:t>
            </a:r>
            <a:r>
              <a:rPr lang="en-US" b="1" i="0" dirty="0">
                <a:effectLst/>
                <a:latin typeface="system-ui"/>
              </a:rPr>
              <a:t>Recall</a:t>
            </a:r>
            <a:r>
              <a:rPr lang="en-US" b="0" i="0" dirty="0">
                <a:effectLst/>
                <a:latin typeface="system-ui"/>
              </a:rPr>
              <a:t>: 0.8050, </a:t>
            </a:r>
            <a:r>
              <a:rPr lang="en-US" b="1" i="0" dirty="0">
                <a:effectLst/>
                <a:latin typeface="system-ui"/>
              </a:rPr>
              <a:t>F1-Score</a:t>
            </a:r>
            <a:r>
              <a:rPr lang="en-US" b="0" i="0" dirty="0">
                <a:effectLst/>
                <a:latin typeface="system-ui"/>
              </a:rPr>
              <a:t>: 0.8066</a:t>
            </a:r>
          </a:p>
          <a:p>
            <a:pPr marL="742950" lvl="1" indent="-285750"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a:t>
            </a:r>
            <a:r>
              <a:rPr lang="en-US" b="1" i="0" dirty="0">
                <a:effectLst/>
                <a:latin typeface="system-ui"/>
              </a:rPr>
              <a:t>Experiment 2 </a:t>
            </a:r>
            <a:r>
              <a:rPr lang="en-US" b="0" i="0" dirty="0">
                <a:effectLst/>
                <a:latin typeface="system-ui"/>
              </a:rPr>
              <a:t>with params: {'</a:t>
            </a:r>
            <a:r>
              <a:rPr lang="en-US" b="0" i="0" dirty="0" err="1">
                <a:effectLst/>
                <a:latin typeface="system-ui"/>
              </a:rPr>
              <a:t>hidden_dim</a:t>
            </a:r>
            <a:r>
              <a:rPr lang="en-US" b="0" i="0" dirty="0">
                <a:effectLst/>
                <a:latin typeface="system-ui"/>
              </a:rPr>
              <a:t>': 32, '</a:t>
            </a:r>
            <a:r>
              <a:rPr lang="en-US" b="0" i="0" dirty="0" err="1">
                <a:effectLst/>
                <a:latin typeface="system-ui"/>
              </a:rPr>
              <a:t>num_layers</a:t>
            </a:r>
            <a:r>
              <a:rPr lang="en-US" b="0" i="0" dirty="0">
                <a:effectLst/>
                <a:latin typeface="system-ui"/>
              </a:rPr>
              <a:t>': 2, '</a:t>
            </a:r>
            <a:r>
              <a:rPr lang="en-US" b="0" i="0" dirty="0" err="1">
                <a:effectLst/>
                <a:latin typeface="system-ui"/>
              </a:rPr>
              <a:t>learning_rate</a:t>
            </a:r>
            <a:r>
              <a:rPr lang="en-US" b="0" i="0" dirty="0">
                <a:effectLst/>
                <a:latin typeface="system-ui"/>
              </a:rPr>
              <a:t>': 0.01}</a:t>
            </a:r>
          </a:p>
          <a:p>
            <a:pPr marL="742950" lvl="1" indent="-285750" algn="l">
              <a:buFont typeface="Wingdings" panose="05000000000000000000" pitchFamily="2" charset="2"/>
              <a:buChar char="§"/>
            </a:pPr>
            <a:r>
              <a:rPr lang="en-US" b="1" i="0" dirty="0">
                <a:effectLst/>
                <a:latin typeface="system-ui"/>
              </a:rPr>
              <a:t>Accuracy</a:t>
            </a:r>
            <a:r>
              <a:rPr lang="en-US" b="0" i="0" dirty="0">
                <a:effectLst/>
                <a:latin typeface="system-ui"/>
              </a:rPr>
              <a:t>: 0.8140, </a:t>
            </a:r>
            <a:r>
              <a:rPr lang="en-US" b="1" i="0" dirty="0">
                <a:effectLst/>
                <a:latin typeface="system-ui"/>
              </a:rPr>
              <a:t>Precision</a:t>
            </a:r>
            <a:r>
              <a:rPr lang="en-US" b="0" i="0" dirty="0">
                <a:effectLst/>
                <a:latin typeface="system-ui"/>
              </a:rPr>
              <a:t>: 0.8242, </a:t>
            </a:r>
            <a:r>
              <a:rPr lang="en-US" b="1" i="0" dirty="0">
                <a:effectLst/>
                <a:latin typeface="system-ui"/>
              </a:rPr>
              <a:t>Recall</a:t>
            </a:r>
            <a:r>
              <a:rPr lang="en-US" b="0" i="0" dirty="0">
                <a:effectLst/>
                <a:latin typeface="system-ui"/>
              </a:rPr>
              <a:t>: 0.8140, </a:t>
            </a:r>
            <a:r>
              <a:rPr lang="en-US" b="1" i="0" dirty="0">
                <a:effectLst/>
                <a:latin typeface="system-ui"/>
              </a:rPr>
              <a:t>F1-Score</a:t>
            </a:r>
            <a:r>
              <a:rPr lang="en-US" b="0" i="0" dirty="0">
                <a:effectLst/>
                <a:latin typeface="system-ui"/>
              </a:rPr>
              <a:t>: 0.8155</a:t>
            </a:r>
          </a:p>
          <a:p>
            <a:pPr marL="742950" lvl="1" indent="-285750"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a:t>
            </a:r>
            <a:r>
              <a:rPr lang="en-US" b="1" i="0" dirty="0">
                <a:effectLst/>
                <a:latin typeface="system-ui"/>
              </a:rPr>
              <a:t>Experiment 3 </a:t>
            </a:r>
            <a:r>
              <a:rPr lang="en-US" b="0" i="0" dirty="0">
                <a:effectLst/>
                <a:latin typeface="system-ui"/>
              </a:rPr>
              <a:t>with params: {'</a:t>
            </a:r>
            <a:r>
              <a:rPr lang="en-US" b="0" i="0" dirty="0" err="1">
                <a:effectLst/>
                <a:latin typeface="system-ui"/>
              </a:rPr>
              <a:t>hidden_dim</a:t>
            </a:r>
            <a:r>
              <a:rPr lang="en-US" b="0" i="0" dirty="0">
                <a:effectLst/>
                <a:latin typeface="system-ui"/>
              </a:rPr>
              <a:t>': 16, '</a:t>
            </a:r>
            <a:r>
              <a:rPr lang="en-US" b="0" i="0" dirty="0" err="1">
                <a:effectLst/>
                <a:latin typeface="system-ui"/>
              </a:rPr>
              <a:t>num_layers</a:t>
            </a:r>
            <a:r>
              <a:rPr lang="en-US" b="0" i="0" dirty="0">
                <a:effectLst/>
                <a:latin typeface="system-ui"/>
              </a:rPr>
              <a:t>': 1, '</a:t>
            </a:r>
            <a:r>
              <a:rPr lang="en-US" b="0" i="0" dirty="0" err="1">
                <a:effectLst/>
                <a:latin typeface="system-ui"/>
              </a:rPr>
              <a:t>learning_rate</a:t>
            </a:r>
            <a:r>
              <a:rPr lang="en-US" b="0" i="0" dirty="0">
                <a:effectLst/>
                <a:latin typeface="system-ui"/>
              </a:rPr>
              <a:t>': 0.005}</a:t>
            </a:r>
          </a:p>
          <a:p>
            <a:pPr marL="742950" lvl="1" indent="-285750" algn="l">
              <a:buFont typeface="Wingdings" panose="05000000000000000000" pitchFamily="2" charset="2"/>
              <a:buChar char="§"/>
            </a:pPr>
            <a:r>
              <a:rPr lang="en-US" b="1" i="0" dirty="0">
                <a:effectLst/>
                <a:latin typeface="system-ui"/>
              </a:rPr>
              <a:t>Accuracy</a:t>
            </a:r>
            <a:r>
              <a:rPr lang="en-US" b="0" i="0" dirty="0">
                <a:effectLst/>
                <a:latin typeface="system-ui"/>
              </a:rPr>
              <a:t>: 0.7270, </a:t>
            </a:r>
            <a:r>
              <a:rPr lang="en-US" b="1" i="0" dirty="0">
                <a:effectLst/>
                <a:latin typeface="system-ui"/>
              </a:rPr>
              <a:t>Precision</a:t>
            </a:r>
            <a:r>
              <a:rPr lang="en-US" b="0" i="0" dirty="0">
                <a:effectLst/>
                <a:latin typeface="system-ui"/>
              </a:rPr>
              <a:t>: 0.7484, </a:t>
            </a:r>
            <a:r>
              <a:rPr lang="en-US" b="1" i="0" dirty="0">
                <a:effectLst/>
                <a:latin typeface="system-ui"/>
              </a:rPr>
              <a:t>Recall</a:t>
            </a:r>
            <a:r>
              <a:rPr lang="en-US" b="0" i="0" dirty="0">
                <a:effectLst/>
                <a:latin typeface="system-ui"/>
              </a:rPr>
              <a:t>: 0.7270, </a:t>
            </a:r>
            <a:r>
              <a:rPr lang="en-US" b="1" i="0" dirty="0">
                <a:effectLst/>
                <a:latin typeface="system-ui"/>
              </a:rPr>
              <a:t>F1-Score</a:t>
            </a:r>
            <a:r>
              <a:rPr lang="en-US" b="0" i="0" dirty="0">
                <a:effectLst/>
                <a:latin typeface="system-ui"/>
              </a:rPr>
              <a:t>: 0.7283</a:t>
            </a:r>
          </a:p>
          <a:p>
            <a:pPr marL="742950" lvl="1" indent="-285750"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a:t>
            </a:r>
            <a:r>
              <a:rPr lang="en-US" b="1" i="0" dirty="0">
                <a:effectLst/>
                <a:latin typeface="system-ui"/>
              </a:rPr>
              <a:t>Experiment 4 </a:t>
            </a:r>
            <a:r>
              <a:rPr lang="en-US" b="0" i="0" dirty="0">
                <a:effectLst/>
                <a:latin typeface="system-ui"/>
              </a:rPr>
              <a:t>with params: {'</a:t>
            </a:r>
            <a:r>
              <a:rPr lang="en-US" b="0" i="0" dirty="0" err="1">
                <a:effectLst/>
                <a:latin typeface="system-ui"/>
              </a:rPr>
              <a:t>hidden_dim</a:t>
            </a:r>
            <a:r>
              <a:rPr lang="en-US" b="0" i="0" dirty="0">
                <a:effectLst/>
                <a:latin typeface="system-ui"/>
              </a:rPr>
              <a:t>': 32, '</a:t>
            </a:r>
            <a:r>
              <a:rPr lang="en-US" b="0" i="0" dirty="0" err="1">
                <a:effectLst/>
                <a:latin typeface="system-ui"/>
              </a:rPr>
              <a:t>num_layers</a:t>
            </a:r>
            <a:r>
              <a:rPr lang="en-US" b="0" i="0" dirty="0">
                <a:effectLst/>
                <a:latin typeface="system-ui"/>
              </a:rPr>
              <a:t>': 1, '</a:t>
            </a:r>
            <a:r>
              <a:rPr lang="en-US" b="0" i="0" dirty="0" err="1">
                <a:effectLst/>
                <a:latin typeface="system-ui"/>
              </a:rPr>
              <a:t>learning_rate</a:t>
            </a:r>
            <a:r>
              <a:rPr lang="en-US" b="0" i="0" dirty="0">
                <a:effectLst/>
                <a:latin typeface="system-ui"/>
              </a:rPr>
              <a:t>': 0.005}</a:t>
            </a:r>
          </a:p>
          <a:p>
            <a:pPr marL="742950" lvl="1" indent="-285750" algn="l">
              <a:buFont typeface="Wingdings" panose="05000000000000000000" pitchFamily="2" charset="2"/>
              <a:buChar char="§"/>
            </a:pPr>
            <a:r>
              <a:rPr lang="en-US" b="1" i="0" dirty="0">
                <a:effectLst/>
                <a:latin typeface="system-ui"/>
              </a:rPr>
              <a:t>Accuracy</a:t>
            </a:r>
            <a:r>
              <a:rPr lang="en-US" b="0" i="0" dirty="0">
                <a:effectLst/>
                <a:latin typeface="system-ui"/>
              </a:rPr>
              <a:t>: 0.7330, </a:t>
            </a:r>
            <a:r>
              <a:rPr lang="en-US" b="1" i="0" dirty="0">
                <a:effectLst/>
                <a:latin typeface="system-ui"/>
              </a:rPr>
              <a:t>Precision</a:t>
            </a:r>
            <a:r>
              <a:rPr lang="en-US" b="0" i="0" dirty="0">
                <a:effectLst/>
                <a:latin typeface="system-ui"/>
              </a:rPr>
              <a:t>: 0.7524, </a:t>
            </a:r>
            <a:r>
              <a:rPr lang="en-US" b="1" i="0" dirty="0">
                <a:effectLst/>
                <a:latin typeface="system-ui"/>
              </a:rPr>
              <a:t>Recall</a:t>
            </a:r>
            <a:r>
              <a:rPr lang="en-US" b="0" i="0" dirty="0">
                <a:effectLst/>
                <a:latin typeface="system-ui"/>
              </a:rPr>
              <a:t>: 0.7330, </a:t>
            </a:r>
            <a:r>
              <a:rPr lang="en-US" b="1" i="0" dirty="0">
                <a:effectLst/>
                <a:latin typeface="system-ui"/>
              </a:rPr>
              <a:t>F1-Score</a:t>
            </a:r>
            <a:r>
              <a:rPr lang="en-US" b="0" i="0" dirty="0">
                <a:effectLst/>
                <a:latin typeface="system-ui"/>
              </a:rPr>
              <a:t>: 0.7344</a:t>
            </a:r>
          </a:p>
          <a:p>
            <a:pPr marL="742950" lvl="1" indent="-285750"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a:t>
            </a:r>
            <a:r>
              <a:rPr lang="en-US" b="1" i="0" dirty="0">
                <a:effectLst/>
                <a:latin typeface="system-ui"/>
              </a:rPr>
              <a:t>Experiment 5 </a:t>
            </a:r>
            <a:r>
              <a:rPr lang="en-US" b="0" i="0" dirty="0">
                <a:effectLst/>
                <a:latin typeface="system-ui"/>
              </a:rPr>
              <a:t>with params: {'</a:t>
            </a:r>
            <a:r>
              <a:rPr lang="en-US" b="0" i="0" dirty="0" err="1">
                <a:effectLst/>
                <a:latin typeface="system-ui"/>
              </a:rPr>
              <a:t>hidden_dim</a:t>
            </a:r>
            <a:r>
              <a:rPr lang="en-US" b="0" i="0" dirty="0">
                <a:effectLst/>
                <a:latin typeface="system-ui"/>
              </a:rPr>
              <a:t>': 64, '</a:t>
            </a:r>
            <a:r>
              <a:rPr lang="en-US" b="0" i="0" dirty="0" err="1">
                <a:effectLst/>
                <a:latin typeface="system-ui"/>
              </a:rPr>
              <a:t>num_layers</a:t>
            </a:r>
            <a:r>
              <a:rPr lang="en-US" b="0" i="0" dirty="0">
                <a:effectLst/>
                <a:latin typeface="system-ui"/>
              </a:rPr>
              <a:t>': 2, '</a:t>
            </a:r>
            <a:r>
              <a:rPr lang="en-US" b="0" i="0" dirty="0" err="1">
                <a:effectLst/>
                <a:latin typeface="system-ui"/>
              </a:rPr>
              <a:t>learning_rate</a:t>
            </a:r>
            <a:r>
              <a:rPr lang="en-US" b="0" i="0" dirty="0">
                <a:effectLst/>
                <a:latin typeface="system-ui"/>
              </a:rPr>
              <a:t>': 0.001}</a:t>
            </a:r>
          </a:p>
          <a:p>
            <a:pPr marL="742950" lvl="1" indent="-285750" algn="l">
              <a:buFont typeface="Wingdings" panose="05000000000000000000" pitchFamily="2" charset="2"/>
              <a:buChar char="§"/>
            </a:pPr>
            <a:r>
              <a:rPr lang="en-US" b="1" i="0" dirty="0">
                <a:effectLst/>
                <a:latin typeface="system-ui"/>
              </a:rPr>
              <a:t>Accuracy</a:t>
            </a:r>
            <a:r>
              <a:rPr lang="en-US" b="0" i="0" dirty="0">
                <a:effectLst/>
                <a:latin typeface="system-ui"/>
              </a:rPr>
              <a:t>: 0.7970, </a:t>
            </a:r>
            <a:r>
              <a:rPr lang="en-US" b="1" i="0" dirty="0">
                <a:effectLst/>
                <a:latin typeface="system-ui"/>
              </a:rPr>
              <a:t>Precision</a:t>
            </a:r>
            <a:r>
              <a:rPr lang="en-US" b="0" i="0" dirty="0">
                <a:effectLst/>
                <a:latin typeface="system-ui"/>
              </a:rPr>
              <a:t>: 0.8108, </a:t>
            </a:r>
            <a:r>
              <a:rPr lang="en-US" b="1" i="0" dirty="0">
                <a:effectLst/>
                <a:latin typeface="system-ui"/>
              </a:rPr>
              <a:t>Recall</a:t>
            </a:r>
            <a:r>
              <a:rPr lang="en-US" b="0" i="0" dirty="0">
                <a:effectLst/>
                <a:latin typeface="system-ui"/>
              </a:rPr>
              <a:t>: 0.7970, </a:t>
            </a:r>
            <a:r>
              <a:rPr lang="en-US" b="1" i="0" dirty="0">
                <a:effectLst/>
                <a:latin typeface="system-ui"/>
              </a:rPr>
              <a:t>F1-Score</a:t>
            </a:r>
            <a:r>
              <a:rPr lang="en-US" b="0" i="0" dirty="0">
                <a:effectLst/>
                <a:latin typeface="system-ui"/>
              </a:rPr>
              <a:t>: 0.7987</a:t>
            </a:r>
          </a:p>
        </p:txBody>
      </p:sp>
    </p:spTree>
    <p:extLst>
      <p:ext uri="{BB962C8B-B14F-4D97-AF65-F5344CB8AC3E}">
        <p14:creationId xmlns:p14="http://schemas.microsoft.com/office/powerpoint/2010/main" val="2104317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79CF0-4346-975A-6B7D-7E8DAE4C42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A9B70D-8F90-45A9-63F2-57BE7BC350FC}"/>
              </a:ext>
            </a:extLst>
          </p:cNvPr>
          <p:cNvSpPr>
            <a:spLocks noGrp="1"/>
          </p:cNvSpPr>
          <p:nvPr>
            <p:ph type="title"/>
          </p:nvPr>
        </p:nvSpPr>
        <p:spPr/>
        <p:txBody>
          <a:bodyPr/>
          <a:lstStyle/>
          <a:p>
            <a:r>
              <a:rPr lang="en-US" b="1" dirty="0">
                <a:latin typeface="+mn-lt"/>
              </a:rPr>
              <a:t>Extensions - </a:t>
            </a:r>
            <a:r>
              <a:rPr lang="en-US" b="1" i="0" dirty="0">
                <a:effectLst/>
                <a:latin typeface="system-ui"/>
              </a:rPr>
              <a:t>Test on other datasets</a:t>
            </a:r>
            <a:endParaRPr lang="en-US" b="1" dirty="0">
              <a:latin typeface="+mn-lt"/>
            </a:endParaRPr>
          </a:p>
        </p:txBody>
      </p:sp>
      <p:cxnSp>
        <p:nvCxnSpPr>
          <p:cNvPr id="5" name="Straight Connector 4">
            <a:extLst>
              <a:ext uri="{FF2B5EF4-FFF2-40B4-BE49-F238E27FC236}">
                <a16:creationId xmlns:a16="http://schemas.microsoft.com/office/drawing/2014/main" id="{628DE2D3-D014-7724-EDBE-9FEFC4258BC2}"/>
              </a:ext>
            </a:extLst>
          </p:cNvPr>
          <p:cNvCxnSpPr/>
          <p:nvPr/>
        </p:nvCxnSpPr>
        <p:spPr>
          <a:xfrm>
            <a:off x="914400" y="1500996"/>
            <a:ext cx="638354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2E3023-579E-633F-E7F5-C198E91CEFD2}"/>
              </a:ext>
            </a:extLst>
          </p:cNvPr>
          <p:cNvSpPr txBox="1"/>
          <p:nvPr/>
        </p:nvSpPr>
        <p:spPr>
          <a:xfrm>
            <a:off x="-62788800" y="24306542"/>
            <a:ext cx="143348128" cy="19475045"/>
          </a:xfrm>
          <a:prstGeom prst="rect">
            <a:avLst/>
          </a:prstGeom>
          <a:noFill/>
        </p:spPr>
        <p:txBody>
          <a:bodyPr wrap="square" rtlCol="0">
            <a:spAutoFit/>
          </a:bodyPr>
          <a:lstStyle/>
          <a:p>
            <a:pPr algn="l"/>
            <a:r>
              <a:rPr lang="en-US" sz="2000" i="0" dirty="0">
                <a:effectLst/>
                <a:latin typeface="Amariya Thin" panose="02040103050506020203" pitchFamily="18" charset="-78"/>
                <a:cs typeface="Amariya Thin" panose="02040103050506020203" pitchFamily="18" charset="-78"/>
              </a:rPr>
              <a:t>Habib Heidari (Ryan Heida)</a:t>
            </a:r>
          </a:p>
          <a:p>
            <a:pPr algn="l"/>
            <a:r>
              <a:rPr lang="en-US" sz="2000" dirty="0">
                <a:latin typeface="Amariya Thin" panose="02040103050506020203" pitchFamily="18" charset="-78"/>
                <a:cs typeface="Amariya Thin" panose="02040103050506020203" pitchFamily="18" charset="-78"/>
              </a:rPr>
              <a:t>401651114</a:t>
            </a:r>
          </a:p>
        </p:txBody>
      </p:sp>
      <p:sp>
        <p:nvSpPr>
          <p:cNvPr id="3" name="TextBox 2">
            <a:extLst>
              <a:ext uri="{FF2B5EF4-FFF2-40B4-BE49-F238E27FC236}">
                <a16:creationId xmlns:a16="http://schemas.microsoft.com/office/drawing/2014/main" id="{30B6529F-7C3E-38A4-8DA6-6864451EB252}"/>
              </a:ext>
            </a:extLst>
          </p:cNvPr>
          <p:cNvSpPr txBox="1"/>
          <p:nvPr/>
        </p:nvSpPr>
        <p:spPr>
          <a:xfrm>
            <a:off x="1309239" y="2712825"/>
            <a:ext cx="2034036" cy="400110"/>
          </a:xfrm>
          <a:prstGeom prst="rect">
            <a:avLst/>
          </a:prstGeom>
          <a:noFill/>
        </p:spPr>
        <p:txBody>
          <a:bodyPr wrap="square" rtlCol="0">
            <a:spAutoFit/>
          </a:bodyPr>
          <a:lstStyle/>
          <a:p>
            <a:pPr algn="ctr"/>
            <a:r>
              <a:rPr lang="en-US" sz="2000" b="1" dirty="0"/>
              <a:t>Implementation</a:t>
            </a:r>
          </a:p>
        </p:txBody>
      </p:sp>
      <p:pic>
        <p:nvPicPr>
          <p:cNvPr id="6" name="Picture 5">
            <a:extLst>
              <a:ext uri="{FF2B5EF4-FFF2-40B4-BE49-F238E27FC236}">
                <a16:creationId xmlns:a16="http://schemas.microsoft.com/office/drawing/2014/main" id="{30212512-0A45-9B5F-1514-117D7161854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04138" y="1658571"/>
            <a:ext cx="5955574" cy="2508618"/>
          </a:xfrm>
          <a:prstGeom prst="rect">
            <a:avLst/>
          </a:prstGeom>
        </p:spPr>
      </p:pic>
      <p:cxnSp>
        <p:nvCxnSpPr>
          <p:cNvPr id="9" name="Straight Connector 8">
            <a:extLst>
              <a:ext uri="{FF2B5EF4-FFF2-40B4-BE49-F238E27FC236}">
                <a16:creationId xmlns:a16="http://schemas.microsoft.com/office/drawing/2014/main" id="{D96EDFC6-1AA8-EEF7-95C5-D0584E379EE8}"/>
              </a:ext>
            </a:extLst>
          </p:cNvPr>
          <p:cNvCxnSpPr>
            <a:cxnSpLocks/>
          </p:cNvCxnSpPr>
          <p:nvPr/>
        </p:nvCxnSpPr>
        <p:spPr>
          <a:xfrm>
            <a:off x="3648075" y="2369955"/>
            <a:ext cx="0" cy="108585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0229339-CD05-52DF-0CCA-CA5A1E2EB0FB}"/>
              </a:ext>
            </a:extLst>
          </p:cNvPr>
          <p:cNvSpPr txBox="1"/>
          <p:nvPr/>
        </p:nvSpPr>
        <p:spPr>
          <a:xfrm>
            <a:off x="1309239" y="5121296"/>
            <a:ext cx="2034036" cy="400110"/>
          </a:xfrm>
          <a:prstGeom prst="rect">
            <a:avLst/>
          </a:prstGeom>
          <a:noFill/>
        </p:spPr>
        <p:txBody>
          <a:bodyPr wrap="square" rtlCol="0">
            <a:spAutoFit/>
          </a:bodyPr>
          <a:lstStyle/>
          <a:p>
            <a:pPr algn="ctr"/>
            <a:r>
              <a:rPr lang="en-US" sz="2000" b="1" dirty="0"/>
              <a:t>Results</a:t>
            </a:r>
          </a:p>
        </p:txBody>
      </p:sp>
      <p:cxnSp>
        <p:nvCxnSpPr>
          <p:cNvPr id="13" name="Straight Connector 12">
            <a:extLst>
              <a:ext uri="{FF2B5EF4-FFF2-40B4-BE49-F238E27FC236}">
                <a16:creationId xmlns:a16="http://schemas.microsoft.com/office/drawing/2014/main" id="{675901F5-B4DD-3A90-7080-3C0D24189447}"/>
              </a:ext>
            </a:extLst>
          </p:cNvPr>
          <p:cNvCxnSpPr>
            <a:cxnSpLocks/>
          </p:cNvCxnSpPr>
          <p:nvPr/>
        </p:nvCxnSpPr>
        <p:spPr>
          <a:xfrm>
            <a:off x="3648075" y="4778426"/>
            <a:ext cx="0" cy="108585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2F4B215-1574-2564-08DE-F948542A5DE7}"/>
              </a:ext>
            </a:extLst>
          </p:cNvPr>
          <p:cNvSpPr txBox="1"/>
          <p:nvPr/>
        </p:nvSpPr>
        <p:spPr>
          <a:xfrm>
            <a:off x="3810002" y="4167189"/>
            <a:ext cx="7915273" cy="2308324"/>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system-ui"/>
              </a:rPr>
              <a:t> </a:t>
            </a:r>
            <a:r>
              <a:rPr lang="en-US" b="1" i="0" dirty="0">
                <a:effectLst/>
                <a:latin typeface="system-ui"/>
              </a:rPr>
              <a:t>Cora dataset</a:t>
            </a:r>
          </a:p>
          <a:p>
            <a:pPr marL="742950" lvl="1" indent="-285750" algn="l">
              <a:buFont typeface="Arial" panose="020B0604020202020204" pitchFamily="34" charset="0"/>
              <a:buChar char="•"/>
            </a:pPr>
            <a:r>
              <a:rPr lang="en-US" b="1" i="0" dirty="0">
                <a:effectLst/>
                <a:latin typeface="system-ui"/>
              </a:rPr>
              <a:t>Accuracy</a:t>
            </a:r>
            <a:r>
              <a:rPr lang="en-US" b="0" i="0" dirty="0">
                <a:effectLst/>
                <a:latin typeface="system-ui"/>
              </a:rPr>
              <a:t>: 0.8010, </a:t>
            </a:r>
            <a:r>
              <a:rPr lang="en-US" b="1" i="0" dirty="0">
                <a:effectLst/>
                <a:latin typeface="system-ui"/>
              </a:rPr>
              <a:t>Precision</a:t>
            </a:r>
            <a:r>
              <a:rPr lang="en-US" b="0" i="0" dirty="0">
                <a:effectLst/>
                <a:latin typeface="system-ui"/>
              </a:rPr>
              <a:t>: 0.8162, </a:t>
            </a:r>
            <a:r>
              <a:rPr lang="en-US" b="1" i="0" dirty="0">
                <a:effectLst/>
                <a:latin typeface="system-ui"/>
              </a:rPr>
              <a:t>Recall</a:t>
            </a:r>
            <a:r>
              <a:rPr lang="en-US" b="0" i="0" dirty="0">
                <a:effectLst/>
                <a:latin typeface="system-ui"/>
              </a:rPr>
              <a:t>: 0.8010, </a:t>
            </a:r>
            <a:r>
              <a:rPr lang="en-US" b="1" i="0" dirty="0">
                <a:effectLst/>
                <a:latin typeface="system-ui"/>
              </a:rPr>
              <a:t>F1-Score</a:t>
            </a:r>
            <a:r>
              <a:rPr lang="en-US" b="0" i="0" dirty="0">
                <a:effectLst/>
                <a:latin typeface="system-ui"/>
              </a:rPr>
              <a:t>: 0.8025</a:t>
            </a:r>
          </a:p>
          <a:p>
            <a:pPr marL="742950" lvl="1" indent="-285750"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i="0" dirty="0">
                <a:effectLst/>
                <a:latin typeface="system-ui"/>
              </a:rPr>
              <a:t> </a:t>
            </a:r>
            <a:r>
              <a:rPr lang="en-US" b="1" i="0" dirty="0">
                <a:effectLst/>
                <a:latin typeface="system-ui"/>
              </a:rPr>
              <a:t>PubMed dataset</a:t>
            </a:r>
          </a:p>
          <a:p>
            <a:pPr marL="742950" lvl="1" indent="-285750" algn="l">
              <a:buFont typeface="Arial" panose="020B0604020202020204" pitchFamily="34" charset="0"/>
              <a:buChar char="•"/>
            </a:pPr>
            <a:r>
              <a:rPr lang="en-US" b="1" i="0" dirty="0">
                <a:effectLst/>
                <a:latin typeface="system-ui"/>
              </a:rPr>
              <a:t>Accuracy</a:t>
            </a:r>
            <a:r>
              <a:rPr lang="en-US" i="0" dirty="0">
                <a:effectLst/>
                <a:latin typeface="system-ui"/>
              </a:rPr>
              <a:t>: 0.7910, </a:t>
            </a:r>
            <a:r>
              <a:rPr lang="en-US" b="1" i="0" dirty="0">
                <a:effectLst/>
                <a:latin typeface="system-ui"/>
              </a:rPr>
              <a:t>Precision</a:t>
            </a:r>
            <a:r>
              <a:rPr lang="en-US" i="0" dirty="0">
                <a:effectLst/>
                <a:latin typeface="system-ui"/>
              </a:rPr>
              <a:t>: 0.7946, </a:t>
            </a:r>
            <a:r>
              <a:rPr lang="en-US" b="1" i="0" dirty="0">
                <a:effectLst/>
                <a:latin typeface="system-ui"/>
              </a:rPr>
              <a:t>Recall</a:t>
            </a:r>
            <a:r>
              <a:rPr lang="en-US" i="0" dirty="0">
                <a:effectLst/>
                <a:latin typeface="system-ui"/>
              </a:rPr>
              <a:t>: 0.7910, </a:t>
            </a:r>
            <a:r>
              <a:rPr lang="en-US" b="1" i="0" dirty="0">
                <a:effectLst/>
                <a:latin typeface="system-ui"/>
              </a:rPr>
              <a:t>F1-Score</a:t>
            </a:r>
            <a:r>
              <a:rPr lang="en-US" i="0" dirty="0">
                <a:effectLst/>
                <a:latin typeface="system-ui"/>
              </a:rPr>
              <a:t>: 0.7903</a:t>
            </a:r>
          </a:p>
          <a:p>
            <a:pPr marL="742950" lvl="1" indent="-285750" algn="l">
              <a:buFont typeface="Arial" panose="020B0604020202020204" pitchFamily="34" charset="0"/>
              <a:buChar char="•"/>
            </a:pPr>
            <a:endParaRPr lang="en-US" i="0" dirty="0">
              <a:effectLst/>
              <a:latin typeface="system-ui"/>
            </a:endParaRPr>
          </a:p>
          <a:p>
            <a:pPr algn="l">
              <a:buFont typeface="Arial" panose="020B0604020202020204" pitchFamily="34" charset="0"/>
              <a:buChar char="•"/>
            </a:pPr>
            <a:r>
              <a:rPr lang="en-US" b="0" i="0" dirty="0">
                <a:effectLst/>
                <a:latin typeface="system-ui"/>
              </a:rPr>
              <a:t> </a:t>
            </a:r>
            <a:r>
              <a:rPr lang="en-US" b="1" i="0" dirty="0" err="1">
                <a:effectLst/>
                <a:latin typeface="system-ui"/>
              </a:rPr>
              <a:t>CiteSeer</a:t>
            </a:r>
            <a:r>
              <a:rPr lang="en-US" b="1" i="0" dirty="0">
                <a:effectLst/>
                <a:latin typeface="system-ui"/>
              </a:rPr>
              <a:t> dataset</a:t>
            </a:r>
          </a:p>
          <a:p>
            <a:pPr marL="742950" lvl="1" indent="-285750" algn="l">
              <a:buFont typeface="Arial" panose="020B0604020202020204" pitchFamily="34" charset="0"/>
              <a:buChar char="•"/>
            </a:pPr>
            <a:r>
              <a:rPr lang="en-US" b="1" i="0" dirty="0">
                <a:effectLst/>
                <a:latin typeface="system-ui"/>
              </a:rPr>
              <a:t>Accuracy</a:t>
            </a:r>
            <a:r>
              <a:rPr lang="en-US" b="0" i="0" dirty="0">
                <a:effectLst/>
                <a:latin typeface="system-ui"/>
              </a:rPr>
              <a:t>: 0.6820, </a:t>
            </a:r>
            <a:r>
              <a:rPr lang="en-US" b="1" i="0" dirty="0">
                <a:effectLst/>
                <a:latin typeface="system-ui"/>
              </a:rPr>
              <a:t>Precision</a:t>
            </a:r>
            <a:r>
              <a:rPr lang="en-US" b="0" i="0" dirty="0">
                <a:effectLst/>
                <a:latin typeface="system-ui"/>
              </a:rPr>
              <a:t>: 0.7049, </a:t>
            </a:r>
            <a:r>
              <a:rPr lang="en-US" b="1" i="0" dirty="0">
                <a:effectLst/>
                <a:latin typeface="system-ui"/>
              </a:rPr>
              <a:t>Recall</a:t>
            </a:r>
            <a:r>
              <a:rPr lang="en-US" b="0" i="0" dirty="0">
                <a:effectLst/>
                <a:latin typeface="system-ui"/>
              </a:rPr>
              <a:t>: 0.6820, </a:t>
            </a:r>
            <a:r>
              <a:rPr lang="en-US" b="1" i="0" dirty="0">
                <a:effectLst/>
                <a:latin typeface="system-ui"/>
              </a:rPr>
              <a:t>F1-Score</a:t>
            </a:r>
            <a:r>
              <a:rPr lang="en-US" b="0" i="0" dirty="0">
                <a:effectLst/>
                <a:latin typeface="system-ui"/>
              </a:rPr>
              <a:t>: 0.6889</a:t>
            </a:r>
          </a:p>
        </p:txBody>
      </p:sp>
    </p:spTree>
    <p:extLst>
      <p:ext uri="{BB962C8B-B14F-4D97-AF65-F5344CB8AC3E}">
        <p14:creationId xmlns:p14="http://schemas.microsoft.com/office/powerpoint/2010/main" val="3813029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35888-30F8-05DF-BBF4-0D82A33C0E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8963CC-AAE8-81E5-7B36-2B75EB10344D}"/>
              </a:ext>
            </a:extLst>
          </p:cNvPr>
          <p:cNvSpPr>
            <a:spLocks noGrp="1"/>
          </p:cNvSpPr>
          <p:nvPr>
            <p:ph type="title"/>
          </p:nvPr>
        </p:nvSpPr>
        <p:spPr/>
        <p:txBody>
          <a:bodyPr>
            <a:normAutofit/>
          </a:bodyPr>
          <a:lstStyle/>
          <a:p>
            <a:r>
              <a:rPr lang="en-US" b="1" dirty="0">
                <a:latin typeface="+mn-lt"/>
              </a:rPr>
              <a:t>Extensions - </a:t>
            </a:r>
            <a:r>
              <a:rPr lang="en-US" b="1" i="0" dirty="0">
                <a:effectLst/>
                <a:latin typeface="system-ui"/>
              </a:rPr>
              <a:t>Add Features </a:t>
            </a:r>
            <a:br>
              <a:rPr lang="en-US" b="1" i="0" dirty="0">
                <a:effectLst/>
                <a:latin typeface="system-ui"/>
              </a:rPr>
            </a:br>
            <a:r>
              <a:rPr lang="en-US" sz="1800" i="0" dirty="0">
                <a:effectLst/>
                <a:latin typeface="system-ui"/>
              </a:rPr>
              <a:t>(Like Publication Year or Journal Impact Factor for Enhanced Modeling)</a:t>
            </a:r>
            <a:endParaRPr lang="en-US" dirty="0">
              <a:latin typeface="+mn-lt"/>
            </a:endParaRPr>
          </a:p>
        </p:txBody>
      </p:sp>
      <p:cxnSp>
        <p:nvCxnSpPr>
          <p:cNvPr id="5" name="Straight Connector 4">
            <a:extLst>
              <a:ext uri="{FF2B5EF4-FFF2-40B4-BE49-F238E27FC236}">
                <a16:creationId xmlns:a16="http://schemas.microsoft.com/office/drawing/2014/main" id="{D3F06967-5D54-EB6E-A539-EE95C3C923C5}"/>
              </a:ext>
            </a:extLst>
          </p:cNvPr>
          <p:cNvCxnSpPr/>
          <p:nvPr/>
        </p:nvCxnSpPr>
        <p:spPr>
          <a:xfrm>
            <a:off x="914400" y="1500996"/>
            <a:ext cx="638354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C4ED469-EA7D-980E-5E66-3EA009D62E44}"/>
              </a:ext>
            </a:extLst>
          </p:cNvPr>
          <p:cNvSpPr txBox="1"/>
          <p:nvPr/>
        </p:nvSpPr>
        <p:spPr>
          <a:xfrm>
            <a:off x="-62788800" y="24306542"/>
            <a:ext cx="143348128" cy="19475045"/>
          </a:xfrm>
          <a:prstGeom prst="rect">
            <a:avLst/>
          </a:prstGeom>
          <a:noFill/>
        </p:spPr>
        <p:txBody>
          <a:bodyPr wrap="square" rtlCol="0">
            <a:spAutoFit/>
          </a:bodyPr>
          <a:lstStyle/>
          <a:p>
            <a:pPr algn="l"/>
            <a:r>
              <a:rPr lang="en-US" sz="2000" i="0" dirty="0">
                <a:effectLst/>
                <a:latin typeface="Amariya Thin" panose="02040103050506020203" pitchFamily="18" charset="-78"/>
                <a:cs typeface="Amariya Thin" panose="02040103050506020203" pitchFamily="18" charset="-78"/>
              </a:rPr>
              <a:t>Habib Heidari (Ryan Heida)</a:t>
            </a:r>
          </a:p>
          <a:p>
            <a:pPr algn="l"/>
            <a:r>
              <a:rPr lang="en-US" sz="2000" dirty="0">
                <a:latin typeface="Amariya Thin" panose="02040103050506020203" pitchFamily="18" charset="-78"/>
                <a:cs typeface="Amariya Thin" panose="02040103050506020203" pitchFamily="18" charset="-78"/>
              </a:rPr>
              <a:t>401651114</a:t>
            </a:r>
          </a:p>
        </p:txBody>
      </p:sp>
      <p:sp>
        <p:nvSpPr>
          <p:cNvPr id="3" name="TextBox 2">
            <a:extLst>
              <a:ext uri="{FF2B5EF4-FFF2-40B4-BE49-F238E27FC236}">
                <a16:creationId xmlns:a16="http://schemas.microsoft.com/office/drawing/2014/main" id="{98A6427E-83D1-D7FD-DBAE-F4580711612E}"/>
              </a:ext>
            </a:extLst>
          </p:cNvPr>
          <p:cNvSpPr txBox="1"/>
          <p:nvPr/>
        </p:nvSpPr>
        <p:spPr>
          <a:xfrm>
            <a:off x="1309239" y="3203362"/>
            <a:ext cx="2034036" cy="400110"/>
          </a:xfrm>
          <a:prstGeom prst="rect">
            <a:avLst/>
          </a:prstGeom>
          <a:noFill/>
        </p:spPr>
        <p:txBody>
          <a:bodyPr wrap="square" rtlCol="0">
            <a:spAutoFit/>
          </a:bodyPr>
          <a:lstStyle/>
          <a:p>
            <a:pPr algn="ctr"/>
            <a:r>
              <a:rPr lang="en-US" sz="2000" b="1" dirty="0"/>
              <a:t>Implementation</a:t>
            </a:r>
          </a:p>
        </p:txBody>
      </p:sp>
      <p:pic>
        <p:nvPicPr>
          <p:cNvPr id="6" name="Picture 5">
            <a:extLst>
              <a:ext uri="{FF2B5EF4-FFF2-40B4-BE49-F238E27FC236}">
                <a16:creationId xmlns:a16="http://schemas.microsoft.com/office/drawing/2014/main" id="{5F515308-2FA2-2248-15CA-1AD2931AEE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00500" y="2305710"/>
            <a:ext cx="7562850" cy="2195414"/>
          </a:xfrm>
          <a:prstGeom prst="rect">
            <a:avLst/>
          </a:prstGeom>
        </p:spPr>
      </p:pic>
      <p:cxnSp>
        <p:nvCxnSpPr>
          <p:cNvPr id="9" name="Straight Connector 8">
            <a:extLst>
              <a:ext uri="{FF2B5EF4-FFF2-40B4-BE49-F238E27FC236}">
                <a16:creationId xmlns:a16="http://schemas.microsoft.com/office/drawing/2014/main" id="{521392C1-C859-B1B1-2DF6-D75E4B208BBF}"/>
              </a:ext>
            </a:extLst>
          </p:cNvPr>
          <p:cNvCxnSpPr>
            <a:cxnSpLocks/>
          </p:cNvCxnSpPr>
          <p:nvPr/>
        </p:nvCxnSpPr>
        <p:spPr>
          <a:xfrm>
            <a:off x="3648075" y="2860492"/>
            <a:ext cx="0" cy="108585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4807972-CB2D-0216-0261-33DB5FB42383}"/>
              </a:ext>
            </a:extLst>
          </p:cNvPr>
          <p:cNvSpPr txBox="1"/>
          <p:nvPr/>
        </p:nvSpPr>
        <p:spPr>
          <a:xfrm>
            <a:off x="1309239" y="5749895"/>
            <a:ext cx="2034036" cy="400110"/>
          </a:xfrm>
          <a:prstGeom prst="rect">
            <a:avLst/>
          </a:prstGeom>
          <a:noFill/>
        </p:spPr>
        <p:txBody>
          <a:bodyPr wrap="square" rtlCol="0">
            <a:spAutoFit/>
          </a:bodyPr>
          <a:lstStyle/>
          <a:p>
            <a:pPr algn="ctr"/>
            <a:r>
              <a:rPr lang="en-US" sz="2000" b="1" dirty="0"/>
              <a:t>Results</a:t>
            </a:r>
          </a:p>
        </p:txBody>
      </p:sp>
      <p:cxnSp>
        <p:nvCxnSpPr>
          <p:cNvPr id="13" name="Straight Connector 12">
            <a:extLst>
              <a:ext uri="{FF2B5EF4-FFF2-40B4-BE49-F238E27FC236}">
                <a16:creationId xmlns:a16="http://schemas.microsoft.com/office/drawing/2014/main" id="{1DBCC400-7A01-8392-DFF6-3593EF578252}"/>
              </a:ext>
            </a:extLst>
          </p:cNvPr>
          <p:cNvCxnSpPr>
            <a:cxnSpLocks/>
          </p:cNvCxnSpPr>
          <p:nvPr/>
        </p:nvCxnSpPr>
        <p:spPr>
          <a:xfrm>
            <a:off x="3648075" y="5407025"/>
            <a:ext cx="0" cy="108585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C04D816-C0A0-E43C-87B7-6D2167D785C3}"/>
              </a:ext>
            </a:extLst>
          </p:cNvPr>
          <p:cNvSpPr txBox="1"/>
          <p:nvPr/>
        </p:nvSpPr>
        <p:spPr>
          <a:xfrm>
            <a:off x="6496050" y="5292546"/>
            <a:ext cx="2571749" cy="1200329"/>
          </a:xfrm>
          <a:prstGeom prst="rect">
            <a:avLst/>
          </a:prstGeom>
          <a:noFill/>
        </p:spPr>
        <p:txBody>
          <a:bodyPr wrap="square" rtlCol="0">
            <a:spAutoFit/>
          </a:bodyPr>
          <a:lstStyle/>
          <a:p>
            <a:pPr algn="ctr"/>
            <a:r>
              <a:rPr lang="en-US" b="1" i="0" dirty="0">
                <a:effectLst/>
                <a:latin typeface="system-ui"/>
              </a:rPr>
              <a:t>Accuracy</a:t>
            </a:r>
            <a:r>
              <a:rPr lang="en-US" b="0" i="0" dirty="0">
                <a:effectLst/>
                <a:latin typeface="system-ui"/>
              </a:rPr>
              <a:t>: 0.7110</a:t>
            </a:r>
          </a:p>
          <a:p>
            <a:pPr algn="ctr"/>
            <a:r>
              <a:rPr lang="en-US" b="1" i="0" dirty="0">
                <a:effectLst/>
                <a:latin typeface="system-ui"/>
              </a:rPr>
              <a:t>Precision</a:t>
            </a:r>
            <a:r>
              <a:rPr lang="en-US" b="0" i="0" dirty="0">
                <a:effectLst/>
                <a:latin typeface="system-ui"/>
              </a:rPr>
              <a:t>: 0.7711 </a:t>
            </a:r>
          </a:p>
          <a:p>
            <a:pPr algn="ctr"/>
            <a:r>
              <a:rPr lang="en-US" b="1" i="0" dirty="0">
                <a:effectLst/>
                <a:latin typeface="system-ui"/>
              </a:rPr>
              <a:t>Recall</a:t>
            </a:r>
            <a:r>
              <a:rPr lang="en-US" b="0" i="0" dirty="0">
                <a:effectLst/>
                <a:latin typeface="system-ui"/>
              </a:rPr>
              <a:t>: 0.7110 </a:t>
            </a:r>
          </a:p>
          <a:p>
            <a:pPr algn="ctr"/>
            <a:r>
              <a:rPr lang="en-US" b="1" i="0" dirty="0">
                <a:effectLst/>
                <a:latin typeface="system-ui"/>
              </a:rPr>
              <a:t>F1-Score</a:t>
            </a:r>
            <a:r>
              <a:rPr lang="en-US" b="0" i="0" dirty="0">
                <a:effectLst/>
                <a:latin typeface="system-ui"/>
              </a:rPr>
              <a:t>: 0.7198</a:t>
            </a:r>
            <a:endParaRPr lang="en-US" i="0" dirty="0">
              <a:effectLst/>
              <a:latin typeface="-apple-system"/>
            </a:endParaRPr>
          </a:p>
        </p:txBody>
      </p:sp>
    </p:spTree>
    <p:extLst>
      <p:ext uri="{BB962C8B-B14F-4D97-AF65-F5344CB8AC3E}">
        <p14:creationId xmlns:p14="http://schemas.microsoft.com/office/powerpoint/2010/main" val="25751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CBD7-EA1F-EF07-FAF0-34735B8C9F30}"/>
              </a:ext>
            </a:extLst>
          </p:cNvPr>
          <p:cNvSpPr>
            <a:spLocks noGrp="1"/>
          </p:cNvSpPr>
          <p:nvPr>
            <p:ph type="title"/>
          </p:nvPr>
        </p:nvSpPr>
        <p:spPr/>
        <p:txBody>
          <a:bodyPr/>
          <a:lstStyle/>
          <a:p>
            <a:r>
              <a:rPr lang="en-US" b="1" dirty="0">
                <a:latin typeface="+mn-lt"/>
              </a:rPr>
              <a:t>Project Description</a:t>
            </a:r>
          </a:p>
        </p:txBody>
      </p:sp>
      <p:cxnSp>
        <p:nvCxnSpPr>
          <p:cNvPr id="5" name="Straight Connector 4">
            <a:extLst>
              <a:ext uri="{FF2B5EF4-FFF2-40B4-BE49-F238E27FC236}">
                <a16:creationId xmlns:a16="http://schemas.microsoft.com/office/drawing/2014/main" id="{5BFA9153-A6F3-948F-6187-02CD4AAA8371}"/>
              </a:ext>
            </a:extLst>
          </p:cNvPr>
          <p:cNvCxnSpPr/>
          <p:nvPr/>
        </p:nvCxnSpPr>
        <p:spPr>
          <a:xfrm>
            <a:off x="914400" y="1500996"/>
            <a:ext cx="6383547"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1970F39-0890-1819-681E-BA7A71AE98CD}"/>
              </a:ext>
            </a:extLst>
          </p:cNvPr>
          <p:cNvSpPr txBox="1"/>
          <p:nvPr/>
        </p:nvSpPr>
        <p:spPr>
          <a:xfrm>
            <a:off x="838202" y="2130724"/>
            <a:ext cx="2976114" cy="400110"/>
          </a:xfrm>
          <a:prstGeom prst="rect">
            <a:avLst/>
          </a:prstGeom>
          <a:noFill/>
        </p:spPr>
        <p:txBody>
          <a:bodyPr wrap="square" rtlCol="0">
            <a:spAutoFit/>
          </a:bodyPr>
          <a:lstStyle/>
          <a:p>
            <a:r>
              <a:rPr lang="en-US" sz="2000" b="1" dirty="0"/>
              <a:t>Project title</a:t>
            </a:r>
          </a:p>
        </p:txBody>
      </p:sp>
      <p:sp>
        <p:nvSpPr>
          <p:cNvPr id="7" name="TextBox 6">
            <a:extLst>
              <a:ext uri="{FF2B5EF4-FFF2-40B4-BE49-F238E27FC236}">
                <a16:creationId xmlns:a16="http://schemas.microsoft.com/office/drawing/2014/main" id="{80754159-8C01-DE56-B532-020978007F2C}"/>
              </a:ext>
            </a:extLst>
          </p:cNvPr>
          <p:cNvSpPr txBox="1"/>
          <p:nvPr/>
        </p:nvSpPr>
        <p:spPr>
          <a:xfrm>
            <a:off x="838201" y="2537902"/>
            <a:ext cx="10515599" cy="369332"/>
          </a:xfrm>
          <a:prstGeom prst="rect">
            <a:avLst/>
          </a:prstGeom>
          <a:noFill/>
        </p:spPr>
        <p:txBody>
          <a:bodyPr wrap="square" rtlCol="0">
            <a:spAutoFit/>
          </a:bodyPr>
          <a:lstStyle/>
          <a:p>
            <a:pPr algn="l"/>
            <a:r>
              <a:rPr lang="en-US" i="0" dirty="0">
                <a:effectLst/>
                <a:latin typeface="-apple-system"/>
              </a:rPr>
              <a:t>Node Classification in Citation Networks using Graph Neural Networks (GNNs)</a:t>
            </a:r>
          </a:p>
        </p:txBody>
      </p:sp>
      <p:sp>
        <p:nvSpPr>
          <p:cNvPr id="8" name="TextBox 7">
            <a:extLst>
              <a:ext uri="{FF2B5EF4-FFF2-40B4-BE49-F238E27FC236}">
                <a16:creationId xmlns:a16="http://schemas.microsoft.com/office/drawing/2014/main" id="{6119B2F9-26B3-91C3-DC9F-AC8ECF3129AB}"/>
              </a:ext>
            </a:extLst>
          </p:cNvPr>
          <p:cNvSpPr txBox="1"/>
          <p:nvPr/>
        </p:nvSpPr>
        <p:spPr>
          <a:xfrm>
            <a:off x="838202" y="3429000"/>
            <a:ext cx="2976114" cy="400110"/>
          </a:xfrm>
          <a:prstGeom prst="rect">
            <a:avLst/>
          </a:prstGeom>
          <a:noFill/>
        </p:spPr>
        <p:txBody>
          <a:bodyPr wrap="square" rtlCol="0">
            <a:spAutoFit/>
          </a:bodyPr>
          <a:lstStyle/>
          <a:p>
            <a:r>
              <a:rPr lang="en-US" sz="2000" b="1" dirty="0"/>
              <a:t>Objective</a:t>
            </a:r>
          </a:p>
        </p:txBody>
      </p:sp>
      <p:sp>
        <p:nvSpPr>
          <p:cNvPr id="9" name="TextBox 8">
            <a:extLst>
              <a:ext uri="{FF2B5EF4-FFF2-40B4-BE49-F238E27FC236}">
                <a16:creationId xmlns:a16="http://schemas.microsoft.com/office/drawing/2014/main" id="{836654B2-3EDF-78A8-97E1-148D603A824B}"/>
              </a:ext>
            </a:extLst>
          </p:cNvPr>
          <p:cNvSpPr txBox="1"/>
          <p:nvPr/>
        </p:nvSpPr>
        <p:spPr>
          <a:xfrm>
            <a:off x="838201" y="3836178"/>
            <a:ext cx="10515599" cy="1754326"/>
          </a:xfrm>
          <a:prstGeom prst="rect">
            <a:avLst/>
          </a:prstGeom>
          <a:noFill/>
        </p:spPr>
        <p:txBody>
          <a:bodyPr wrap="square" rtlCol="0">
            <a:spAutoFit/>
          </a:bodyPr>
          <a:lstStyle/>
          <a:p>
            <a:pPr algn="just"/>
            <a:r>
              <a:rPr lang="en-US" i="0" dirty="0">
                <a:effectLst/>
                <a:latin typeface="-apple-system"/>
              </a:rPr>
              <a:t>The main goal of this project is to apply Graph Neural Networks (GNNs) to a citation network to classify academic papers based on their subject areas. Citation networks are represented as graphs where:</a:t>
            </a:r>
          </a:p>
          <a:p>
            <a:pPr marL="800100" lvl="1" indent="-342900" algn="just">
              <a:buFont typeface="Arial" panose="020B0604020202020204" pitchFamily="34" charset="0"/>
              <a:buChar char="•"/>
            </a:pPr>
            <a:r>
              <a:rPr lang="en-US" b="1" i="0" dirty="0">
                <a:effectLst/>
                <a:latin typeface="-apple-system"/>
              </a:rPr>
              <a:t>Nodes</a:t>
            </a:r>
            <a:r>
              <a:rPr lang="en-US" i="0" dirty="0">
                <a:effectLst/>
                <a:latin typeface="-apple-system"/>
              </a:rPr>
              <a:t>: Represent academic papers.</a:t>
            </a:r>
          </a:p>
          <a:p>
            <a:pPr marL="800100" lvl="1" indent="-342900" algn="just">
              <a:buFont typeface="Arial" panose="020B0604020202020204" pitchFamily="34" charset="0"/>
              <a:buChar char="•"/>
            </a:pPr>
            <a:r>
              <a:rPr lang="en-US" b="1" i="0" dirty="0">
                <a:effectLst/>
                <a:latin typeface="-apple-system"/>
              </a:rPr>
              <a:t>Edges</a:t>
            </a:r>
            <a:r>
              <a:rPr lang="en-US" i="0" dirty="0">
                <a:effectLst/>
                <a:latin typeface="-apple-system"/>
              </a:rPr>
              <a:t>: Represent citation relationships between papers.</a:t>
            </a:r>
          </a:p>
          <a:p>
            <a:pPr algn="just"/>
            <a:r>
              <a:rPr lang="en-US" i="0" dirty="0">
                <a:effectLst/>
                <a:latin typeface="-apple-system"/>
              </a:rPr>
              <a:t>Each paper (node) is linked to others that cite it or are cited by it. The objective is to use GNNs to predict the subject category of each paper based on the citation network structure and paper features.</a:t>
            </a:r>
          </a:p>
        </p:txBody>
      </p:sp>
    </p:spTree>
    <p:extLst>
      <p:ext uri="{BB962C8B-B14F-4D97-AF65-F5344CB8AC3E}">
        <p14:creationId xmlns:p14="http://schemas.microsoft.com/office/powerpoint/2010/main" val="280009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E2014-4D57-373E-ED03-EA352107C9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650AB4-2A0D-A1E8-EE8A-DD12869928BA}"/>
              </a:ext>
            </a:extLst>
          </p:cNvPr>
          <p:cNvSpPr>
            <a:spLocks noGrp="1"/>
          </p:cNvSpPr>
          <p:nvPr>
            <p:ph type="title"/>
          </p:nvPr>
        </p:nvSpPr>
        <p:spPr/>
        <p:txBody>
          <a:bodyPr/>
          <a:lstStyle/>
          <a:p>
            <a:r>
              <a:rPr lang="en-US" b="1" dirty="0">
                <a:latin typeface="+mn-lt"/>
              </a:rPr>
              <a:t>Dataset</a:t>
            </a:r>
          </a:p>
        </p:txBody>
      </p:sp>
      <p:cxnSp>
        <p:nvCxnSpPr>
          <p:cNvPr id="5" name="Straight Connector 4">
            <a:extLst>
              <a:ext uri="{FF2B5EF4-FFF2-40B4-BE49-F238E27FC236}">
                <a16:creationId xmlns:a16="http://schemas.microsoft.com/office/drawing/2014/main" id="{F44C3CC1-CD12-FC2B-61FF-432BCCD895BA}"/>
              </a:ext>
            </a:extLst>
          </p:cNvPr>
          <p:cNvCxnSpPr/>
          <p:nvPr/>
        </p:nvCxnSpPr>
        <p:spPr>
          <a:xfrm>
            <a:off x="914400" y="1500996"/>
            <a:ext cx="6383547"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435D2FB-F093-80B8-F441-51EF310028E2}"/>
              </a:ext>
            </a:extLst>
          </p:cNvPr>
          <p:cNvSpPr txBox="1"/>
          <p:nvPr/>
        </p:nvSpPr>
        <p:spPr>
          <a:xfrm>
            <a:off x="838202" y="2130724"/>
            <a:ext cx="2976114" cy="400110"/>
          </a:xfrm>
          <a:prstGeom prst="rect">
            <a:avLst/>
          </a:prstGeom>
          <a:noFill/>
        </p:spPr>
        <p:txBody>
          <a:bodyPr wrap="square" rtlCol="0">
            <a:spAutoFit/>
          </a:bodyPr>
          <a:lstStyle/>
          <a:p>
            <a:r>
              <a:rPr lang="en-US" sz="2000" b="1" dirty="0"/>
              <a:t>Cora Dataset</a:t>
            </a:r>
          </a:p>
        </p:txBody>
      </p:sp>
      <p:sp>
        <p:nvSpPr>
          <p:cNvPr id="7" name="TextBox 6">
            <a:extLst>
              <a:ext uri="{FF2B5EF4-FFF2-40B4-BE49-F238E27FC236}">
                <a16:creationId xmlns:a16="http://schemas.microsoft.com/office/drawing/2014/main" id="{3128BADC-30CB-AA50-9A9C-D43F9AD8C9C8}"/>
              </a:ext>
            </a:extLst>
          </p:cNvPr>
          <p:cNvSpPr txBox="1"/>
          <p:nvPr/>
        </p:nvSpPr>
        <p:spPr>
          <a:xfrm>
            <a:off x="838201" y="2537902"/>
            <a:ext cx="10515599" cy="2031325"/>
          </a:xfrm>
          <a:prstGeom prst="rect">
            <a:avLst/>
          </a:prstGeom>
          <a:noFill/>
        </p:spPr>
        <p:txBody>
          <a:bodyPr wrap="square" rtlCol="0">
            <a:spAutoFit/>
          </a:bodyPr>
          <a:lstStyle/>
          <a:p>
            <a:pPr algn="l"/>
            <a:r>
              <a:rPr lang="en-US" i="0" dirty="0">
                <a:effectLst/>
                <a:latin typeface="-apple-system"/>
              </a:rPr>
              <a:t>The Cora dataset is commonly used for projects of this type and includes:</a:t>
            </a:r>
          </a:p>
          <a:p>
            <a:pPr marL="742950" lvl="1" indent="-285750">
              <a:buFont typeface="Wingdings" panose="05000000000000000000" pitchFamily="2" charset="2"/>
              <a:buChar char="§"/>
            </a:pPr>
            <a:r>
              <a:rPr lang="en-US" b="1" i="0" dirty="0">
                <a:effectLst/>
                <a:latin typeface="-apple-system"/>
              </a:rPr>
              <a:t>Nodes</a:t>
            </a:r>
            <a:r>
              <a:rPr lang="en-US" i="0" dirty="0">
                <a:effectLst/>
                <a:latin typeface="-apple-system"/>
              </a:rPr>
              <a:t>: Papers.</a:t>
            </a:r>
          </a:p>
          <a:p>
            <a:pPr marL="742950" lvl="1" indent="-285750">
              <a:buFont typeface="Wingdings" panose="05000000000000000000" pitchFamily="2" charset="2"/>
              <a:buChar char="§"/>
            </a:pPr>
            <a:r>
              <a:rPr lang="en-US" b="1" i="0" dirty="0">
                <a:effectLst/>
                <a:latin typeface="-apple-system"/>
              </a:rPr>
              <a:t>Edges</a:t>
            </a:r>
            <a:r>
              <a:rPr lang="en-US" i="0" dirty="0">
                <a:effectLst/>
                <a:latin typeface="-apple-system"/>
              </a:rPr>
              <a:t>: Citation links between papers.</a:t>
            </a:r>
          </a:p>
          <a:p>
            <a:pPr marL="742950" lvl="1" indent="-285750">
              <a:buFont typeface="Wingdings" panose="05000000000000000000" pitchFamily="2" charset="2"/>
              <a:buChar char="§"/>
            </a:pPr>
            <a:r>
              <a:rPr lang="en-US" b="1" i="0" dirty="0">
                <a:effectLst/>
                <a:latin typeface="-apple-system"/>
              </a:rPr>
              <a:t>Features</a:t>
            </a:r>
            <a:r>
              <a:rPr lang="en-US" i="0" dirty="0">
                <a:effectLst/>
                <a:latin typeface="-apple-system"/>
              </a:rPr>
              <a:t>: A sparse bag-of-words representation for each paper.</a:t>
            </a:r>
          </a:p>
          <a:p>
            <a:pPr marL="742950" lvl="1" indent="-285750">
              <a:buFont typeface="Wingdings" panose="05000000000000000000" pitchFamily="2" charset="2"/>
              <a:buChar char="§"/>
            </a:pPr>
            <a:r>
              <a:rPr lang="en-US" b="1" i="0" dirty="0">
                <a:effectLst/>
                <a:latin typeface="-apple-system"/>
              </a:rPr>
              <a:t>Labels</a:t>
            </a:r>
            <a:r>
              <a:rPr lang="en-US" i="0" dirty="0">
                <a:effectLst/>
                <a:latin typeface="-apple-system"/>
              </a:rPr>
              <a:t>: Subject areas (e.g., Machine Learning, Data Mining, Neural Networks, etc.).</a:t>
            </a:r>
          </a:p>
          <a:p>
            <a:pPr lvl="1"/>
            <a:endParaRPr lang="en-US" i="0" dirty="0">
              <a:effectLst/>
              <a:latin typeface="-apple-system"/>
            </a:endParaRPr>
          </a:p>
          <a:p>
            <a:pPr algn="l"/>
            <a:r>
              <a:rPr lang="en-US" i="0" dirty="0">
                <a:effectLst/>
                <a:latin typeface="-apple-system"/>
              </a:rPr>
              <a:t>The dataset can be sourced from libraries like </a:t>
            </a:r>
            <a:r>
              <a:rPr lang="en-US" i="0" dirty="0" err="1">
                <a:effectLst/>
                <a:latin typeface="-apple-system"/>
              </a:rPr>
              <a:t>PyTorch</a:t>
            </a:r>
            <a:r>
              <a:rPr lang="en-US" i="0" dirty="0">
                <a:effectLst/>
                <a:latin typeface="-apple-system"/>
              </a:rPr>
              <a:t> Geometric or TensorFlow Graphs.</a:t>
            </a:r>
          </a:p>
        </p:txBody>
      </p:sp>
    </p:spTree>
    <p:extLst>
      <p:ext uri="{BB962C8B-B14F-4D97-AF65-F5344CB8AC3E}">
        <p14:creationId xmlns:p14="http://schemas.microsoft.com/office/powerpoint/2010/main" val="334550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87243-941F-196C-F91C-DAD9F3D761A5}"/>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9E36AB2E-9A52-6D52-7E2E-188A281541EA}"/>
              </a:ext>
            </a:extLst>
          </p:cNvPr>
          <p:cNvSpPr txBox="1"/>
          <p:nvPr/>
        </p:nvSpPr>
        <p:spPr>
          <a:xfrm>
            <a:off x="-62788800" y="24306542"/>
            <a:ext cx="143348128" cy="19475045"/>
          </a:xfrm>
          <a:prstGeom prst="rect">
            <a:avLst/>
          </a:prstGeom>
          <a:noFill/>
        </p:spPr>
        <p:txBody>
          <a:bodyPr wrap="square" rtlCol="0">
            <a:spAutoFit/>
          </a:bodyPr>
          <a:lstStyle/>
          <a:p>
            <a:pPr algn="l"/>
            <a:r>
              <a:rPr lang="en-US" sz="2000" i="0" dirty="0">
                <a:effectLst/>
                <a:latin typeface="Amariya Thin" panose="02040103050506020203" pitchFamily="18" charset="-78"/>
                <a:cs typeface="Amariya Thin" panose="02040103050506020203" pitchFamily="18" charset="-78"/>
              </a:rPr>
              <a:t>Habib Heidari (Ryan Heida)</a:t>
            </a:r>
          </a:p>
          <a:p>
            <a:pPr algn="l"/>
            <a:r>
              <a:rPr lang="en-US" sz="2000" dirty="0">
                <a:latin typeface="Amariya Thin" panose="02040103050506020203" pitchFamily="18" charset="-78"/>
                <a:cs typeface="Amariya Thin" panose="02040103050506020203" pitchFamily="18" charset="-78"/>
              </a:rPr>
              <a:t>401651114</a:t>
            </a:r>
          </a:p>
        </p:txBody>
      </p:sp>
      <p:pic>
        <p:nvPicPr>
          <p:cNvPr id="4" name="Picture 3">
            <a:extLst>
              <a:ext uri="{FF2B5EF4-FFF2-40B4-BE49-F238E27FC236}">
                <a16:creationId xmlns:a16="http://schemas.microsoft.com/office/drawing/2014/main" id="{70E0A10D-C8C1-2321-B648-4B600EDF7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1233488"/>
            <a:ext cx="11315700" cy="25946550"/>
          </a:xfrm>
          <a:prstGeom prst="rect">
            <a:avLst/>
          </a:prstGeom>
        </p:spPr>
      </p:pic>
      <p:sp>
        <p:nvSpPr>
          <p:cNvPr id="2" name="Title 1">
            <a:extLst>
              <a:ext uri="{FF2B5EF4-FFF2-40B4-BE49-F238E27FC236}">
                <a16:creationId xmlns:a16="http://schemas.microsoft.com/office/drawing/2014/main" id="{D9B8DD19-E719-81CA-1EF7-CD1A99AD04B4}"/>
              </a:ext>
            </a:extLst>
          </p:cNvPr>
          <p:cNvSpPr>
            <a:spLocks noGrp="1"/>
          </p:cNvSpPr>
          <p:nvPr>
            <p:ph type="title"/>
          </p:nvPr>
        </p:nvSpPr>
        <p:spPr>
          <a:xfrm>
            <a:off x="838200" y="365125"/>
            <a:ext cx="1619250" cy="1325563"/>
          </a:xfrm>
        </p:spPr>
        <p:txBody>
          <a:bodyPr/>
          <a:lstStyle/>
          <a:p>
            <a:r>
              <a:rPr lang="en-US" b="1" dirty="0">
                <a:latin typeface="+mn-lt"/>
              </a:rPr>
              <a:t>Code</a:t>
            </a:r>
          </a:p>
        </p:txBody>
      </p:sp>
      <p:cxnSp>
        <p:nvCxnSpPr>
          <p:cNvPr id="5" name="Straight Connector 4">
            <a:extLst>
              <a:ext uri="{FF2B5EF4-FFF2-40B4-BE49-F238E27FC236}">
                <a16:creationId xmlns:a16="http://schemas.microsoft.com/office/drawing/2014/main" id="{3CB0B262-7AF5-8957-E9B8-3A23DC480D96}"/>
              </a:ext>
            </a:extLst>
          </p:cNvPr>
          <p:cNvCxnSpPr>
            <a:cxnSpLocks/>
          </p:cNvCxnSpPr>
          <p:nvPr/>
        </p:nvCxnSpPr>
        <p:spPr>
          <a:xfrm>
            <a:off x="923925" y="1452563"/>
            <a:ext cx="79613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969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5E2BC-29C0-BA4C-480B-5C442C7ED254}"/>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B2B0E57D-EA6A-B3C6-116D-69D857D4D1D8}"/>
              </a:ext>
            </a:extLst>
          </p:cNvPr>
          <p:cNvSpPr txBox="1"/>
          <p:nvPr/>
        </p:nvSpPr>
        <p:spPr>
          <a:xfrm>
            <a:off x="-62788800" y="24306542"/>
            <a:ext cx="143348128" cy="19475045"/>
          </a:xfrm>
          <a:prstGeom prst="rect">
            <a:avLst/>
          </a:prstGeom>
          <a:noFill/>
        </p:spPr>
        <p:txBody>
          <a:bodyPr wrap="square" rtlCol="0">
            <a:spAutoFit/>
          </a:bodyPr>
          <a:lstStyle/>
          <a:p>
            <a:pPr algn="l"/>
            <a:r>
              <a:rPr lang="en-US" sz="2000" i="0" dirty="0">
                <a:effectLst/>
                <a:latin typeface="Amariya Thin" panose="02040103050506020203" pitchFamily="18" charset="-78"/>
                <a:cs typeface="Amariya Thin" panose="02040103050506020203" pitchFamily="18" charset="-78"/>
              </a:rPr>
              <a:t>Habib Heidari (Ryan Heida)</a:t>
            </a:r>
          </a:p>
          <a:p>
            <a:pPr algn="l"/>
            <a:r>
              <a:rPr lang="en-US" sz="2000" dirty="0">
                <a:latin typeface="Amariya Thin" panose="02040103050506020203" pitchFamily="18" charset="-78"/>
                <a:cs typeface="Amariya Thin" panose="02040103050506020203" pitchFamily="18" charset="-78"/>
              </a:rPr>
              <a:t>401651114</a:t>
            </a:r>
          </a:p>
        </p:txBody>
      </p:sp>
      <p:pic>
        <p:nvPicPr>
          <p:cNvPr id="4" name="Picture 3">
            <a:extLst>
              <a:ext uri="{FF2B5EF4-FFF2-40B4-BE49-F238E27FC236}">
                <a16:creationId xmlns:a16="http://schemas.microsoft.com/office/drawing/2014/main" id="{932938CD-C8D7-C979-4FC1-00880A587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3700462"/>
            <a:ext cx="11315700" cy="25946550"/>
          </a:xfrm>
          <a:prstGeom prst="rect">
            <a:avLst/>
          </a:prstGeom>
        </p:spPr>
      </p:pic>
      <p:sp>
        <p:nvSpPr>
          <p:cNvPr id="2" name="Title 1">
            <a:extLst>
              <a:ext uri="{FF2B5EF4-FFF2-40B4-BE49-F238E27FC236}">
                <a16:creationId xmlns:a16="http://schemas.microsoft.com/office/drawing/2014/main" id="{EB98391F-01BA-6FF1-FFDE-DADD81C5911B}"/>
              </a:ext>
            </a:extLst>
          </p:cNvPr>
          <p:cNvSpPr>
            <a:spLocks noGrp="1"/>
          </p:cNvSpPr>
          <p:nvPr>
            <p:ph type="title"/>
          </p:nvPr>
        </p:nvSpPr>
        <p:spPr>
          <a:xfrm rot="16200000">
            <a:off x="-304801" y="5203826"/>
            <a:ext cx="1619250" cy="1325563"/>
          </a:xfrm>
        </p:spPr>
        <p:txBody>
          <a:bodyPr/>
          <a:lstStyle/>
          <a:p>
            <a:r>
              <a:rPr lang="en-US" b="1" dirty="0">
                <a:latin typeface="+mn-lt"/>
              </a:rPr>
              <a:t>Code</a:t>
            </a:r>
          </a:p>
        </p:txBody>
      </p:sp>
      <p:cxnSp>
        <p:nvCxnSpPr>
          <p:cNvPr id="5" name="Straight Connector 4">
            <a:extLst>
              <a:ext uri="{FF2B5EF4-FFF2-40B4-BE49-F238E27FC236}">
                <a16:creationId xmlns:a16="http://schemas.microsoft.com/office/drawing/2014/main" id="{7DB376FC-63E1-1C7B-A9A4-C6D6DC19C5CD}"/>
              </a:ext>
            </a:extLst>
          </p:cNvPr>
          <p:cNvCxnSpPr>
            <a:cxnSpLocks/>
          </p:cNvCxnSpPr>
          <p:nvPr/>
        </p:nvCxnSpPr>
        <p:spPr>
          <a:xfrm flipV="1">
            <a:off x="809625" y="4848225"/>
            <a:ext cx="0" cy="1676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62404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1DF89-1313-6A59-FA66-022A3AB69B8C}"/>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BF83B042-CFAF-2D88-A8E6-73AEA6E23414}"/>
              </a:ext>
            </a:extLst>
          </p:cNvPr>
          <p:cNvSpPr txBox="1"/>
          <p:nvPr/>
        </p:nvSpPr>
        <p:spPr>
          <a:xfrm>
            <a:off x="-62788800" y="24306542"/>
            <a:ext cx="143348128" cy="19475045"/>
          </a:xfrm>
          <a:prstGeom prst="rect">
            <a:avLst/>
          </a:prstGeom>
          <a:noFill/>
        </p:spPr>
        <p:txBody>
          <a:bodyPr wrap="square" rtlCol="0">
            <a:spAutoFit/>
          </a:bodyPr>
          <a:lstStyle/>
          <a:p>
            <a:pPr algn="l"/>
            <a:r>
              <a:rPr lang="en-US" sz="2000" i="0" dirty="0">
                <a:effectLst/>
                <a:latin typeface="Amariya Thin" panose="02040103050506020203" pitchFamily="18" charset="-78"/>
                <a:cs typeface="Amariya Thin" panose="02040103050506020203" pitchFamily="18" charset="-78"/>
              </a:rPr>
              <a:t>Habib Heidari (Ryan Heida)</a:t>
            </a:r>
          </a:p>
          <a:p>
            <a:pPr algn="l"/>
            <a:r>
              <a:rPr lang="en-US" sz="2000" dirty="0">
                <a:latin typeface="Amariya Thin" panose="02040103050506020203" pitchFamily="18" charset="-78"/>
                <a:cs typeface="Amariya Thin" panose="02040103050506020203" pitchFamily="18" charset="-78"/>
              </a:rPr>
              <a:t>401651114</a:t>
            </a:r>
          </a:p>
        </p:txBody>
      </p:sp>
      <p:pic>
        <p:nvPicPr>
          <p:cNvPr id="4" name="Picture 3">
            <a:extLst>
              <a:ext uri="{FF2B5EF4-FFF2-40B4-BE49-F238E27FC236}">
                <a16:creationId xmlns:a16="http://schemas.microsoft.com/office/drawing/2014/main" id="{DC305C4E-9BB2-1EEA-9085-D2BB8803F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8125050"/>
            <a:ext cx="11315700" cy="25946550"/>
          </a:xfrm>
          <a:prstGeom prst="rect">
            <a:avLst/>
          </a:prstGeom>
        </p:spPr>
      </p:pic>
      <p:sp>
        <p:nvSpPr>
          <p:cNvPr id="2" name="Title 1">
            <a:extLst>
              <a:ext uri="{FF2B5EF4-FFF2-40B4-BE49-F238E27FC236}">
                <a16:creationId xmlns:a16="http://schemas.microsoft.com/office/drawing/2014/main" id="{E1778B77-D9CC-1B36-6BD8-AB38E3FB8903}"/>
              </a:ext>
            </a:extLst>
          </p:cNvPr>
          <p:cNvSpPr>
            <a:spLocks noGrp="1"/>
          </p:cNvSpPr>
          <p:nvPr>
            <p:ph type="title"/>
          </p:nvPr>
        </p:nvSpPr>
        <p:spPr>
          <a:xfrm rot="16200000">
            <a:off x="-304801" y="5203826"/>
            <a:ext cx="1619250" cy="1325563"/>
          </a:xfrm>
        </p:spPr>
        <p:txBody>
          <a:bodyPr/>
          <a:lstStyle/>
          <a:p>
            <a:r>
              <a:rPr lang="en-US" b="1" dirty="0">
                <a:latin typeface="+mn-lt"/>
              </a:rPr>
              <a:t>Code</a:t>
            </a:r>
          </a:p>
        </p:txBody>
      </p:sp>
      <p:cxnSp>
        <p:nvCxnSpPr>
          <p:cNvPr id="5" name="Straight Connector 4">
            <a:extLst>
              <a:ext uri="{FF2B5EF4-FFF2-40B4-BE49-F238E27FC236}">
                <a16:creationId xmlns:a16="http://schemas.microsoft.com/office/drawing/2014/main" id="{28254587-A7EF-E2FC-508F-5DC5B4ADA13A}"/>
              </a:ext>
            </a:extLst>
          </p:cNvPr>
          <p:cNvCxnSpPr>
            <a:cxnSpLocks/>
          </p:cNvCxnSpPr>
          <p:nvPr/>
        </p:nvCxnSpPr>
        <p:spPr>
          <a:xfrm flipV="1">
            <a:off x="809625" y="4848225"/>
            <a:ext cx="0" cy="1676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746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9DC0E-2C86-5142-00C6-B4A3ACFB48B3}"/>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29F6905C-190F-7E46-A48C-145CEA96E610}"/>
              </a:ext>
            </a:extLst>
          </p:cNvPr>
          <p:cNvSpPr txBox="1"/>
          <p:nvPr/>
        </p:nvSpPr>
        <p:spPr>
          <a:xfrm>
            <a:off x="-62788800" y="24306542"/>
            <a:ext cx="143348128" cy="19475045"/>
          </a:xfrm>
          <a:prstGeom prst="rect">
            <a:avLst/>
          </a:prstGeom>
          <a:noFill/>
        </p:spPr>
        <p:txBody>
          <a:bodyPr wrap="square" rtlCol="0">
            <a:spAutoFit/>
          </a:bodyPr>
          <a:lstStyle/>
          <a:p>
            <a:pPr algn="l"/>
            <a:r>
              <a:rPr lang="en-US" sz="2000" i="0" dirty="0">
                <a:effectLst/>
                <a:latin typeface="Amariya Thin" panose="02040103050506020203" pitchFamily="18" charset="-78"/>
                <a:cs typeface="Amariya Thin" panose="02040103050506020203" pitchFamily="18" charset="-78"/>
              </a:rPr>
              <a:t>Habib Heidari (Ryan Heida)</a:t>
            </a:r>
          </a:p>
          <a:p>
            <a:pPr algn="l"/>
            <a:r>
              <a:rPr lang="en-US" sz="2000" dirty="0">
                <a:latin typeface="Amariya Thin" panose="02040103050506020203" pitchFamily="18" charset="-78"/>
                <a:cs typeface="Amariya Thin" panose="02040103050506020203" pitchFamily="18" charset="-78"/>
              </a:rPr>
              <a:t>401651114</a:t>
            </a:r>
          </a:p>
        </p:txBody>
      </p:sp>
      <p:pic>
        <p:nvPicPr>
          <p:cNvPr id="4" name="Picture 3">
            <a:extLst>
              <a:ext uri="{FF2B5EF4-FFF2-40B4-BE49-F238E27FC236}">
                <a16:creationId xmlns:a16="http://schemas.microsoft.com/office/drawing/2014/main" id="{36609C91-899A-08F5-8D33-C4E3192F5C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12268425"/>
            <a:ext cx="11315700" cy="25946550"/>
          </a:xfrm>
          <a:prstGeom prst="rect">
            <a:avLst/>
          </a:prstGeom>
        </p:spPr>
      </p:pic>
      <p:sp>
        <p:nvSpPr>
          <p:cNvPr id="2" name="Title 1">
            <a:extLst>
              <a:ext uri="{FF2B5EF4-FFF2-40B4-BE49-F238E27FC236}">
                <a16:creationId xmlns:a16="http://schemas.microsoft.com/office/drawing/2014/main" id="{6750F065-69D2-0369-3595-91EF82554671}"/>
              </a:ext>
            </a:extLst>
          </p:cNvPr>
          <p:cNvSpPr>
            <a:spLocks noGrp="1"/>
          </p:cNvSpPr>
          <p:nvPr>
            <p:ph type="title"/>
          </p:nvPr>
        </p:nvSpPr>
        <p:spPr>
          <a:xfrm rot="16200000">
            <a:off x="-304801" y="5203826"/>
            <a:ext cx="1619250" cy="1325563"/>
          </a:xfrm>
        </p:spPr>
        <p:txBody>
          <a:bodyPr/>
          <a:lstStyle/>
          <a:p>
            <a:r>
              <a:rPr lang="en-US" b="1" dirty="0">
                <a:latin typeface="+mn-lt"/>
              </a:rPr>
              <a:t>Code</a:t>
            </a:r>
          </a:p>
        </p:txBody>
      </p:sp>
      <p:cxnSp>
        <p:nvCxnSpPr>
          <p:cNvPr id="5" name="Straight Connector 4">
            <a:extLst>
              <a:ext uri="{FF2B5EF4-FFF2-40B4-BE49-F238E27FC236}">
                <a16:creationId xmlns:a16="http://schemas.microsoft.com/office/drawing/2014/main" id="{A80D4073-90BC-F4C8-22AF-6C008BCAF53A}"/>
              </a:ext>
            </a:extLst>
          </p:cNvPr>
          <p:cNvCxnSpPr>
            <a:cxnSpLocks/>
          </p:cNvCxnSpPr>
          <p:nvPr/>
        </p:nvCxnSpPr>
        <p:spPr>
          <a:xfrm flipV="1">
            <a:off x="809625" y="4848225"/>
            <a:ext cx="0" cy="1676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666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04E97-492C-B69A-A223-640FE0528C9D}"/>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4C643323-BC12-3D3E-6499-3B5177A1124B}"/>
              </a:ext>
            </a:extLst>
          </p:cNvPr>
          <p:cNvSpPr txBox="1"/>
          <p:nvPr/>
        </p:nvSpPr>
        <p:spPr>
          <a:xfrm>
            <a:off x="-62788800" y="24306542"/>
            <a:ext cx="143348128" cy="19475045"/>
          </a:xfrm>
          <a:prstGeom prst="rect">
            <a:avLst/>
          </a:prstGeom>
          <a:noFill/>
        </p:spPr>
        <p:txBody>
          <a:bodyPr wrap="square" rtlCol="0">
            <a:spAutoFit/>
          </a:bodyPr>
          <a:lstStyle/>
          <a:p>
            <a:pPr algn="l"/>
            <a:r>
              <a:rPr lang="en-US" sz="2000" i="0" dirty="0">
                <a:effectLst/>
                <a:latin typeface="Amariya Thin" panose="02040103050506020203" pitchFamily="18" charset="-78"/>
                <a:cs typeface="Amariya Thin" panose="02040103050506020203" pitchFamily="18" charset="-78"/>
              </a:rPr>
              <a:t>Habib Heidari (Ryan Heida)</a:t>
            </a:r>
          </a:p>
          <a:p>
            <a:pPr algn="l"/>
            <a:r>
              <a:rPr lang="en-US" sz="2000" dirty="0">
                <a:latin typeface="Amariya Thin" panose="02040103050506020203" pitchFamily="18" charset="-78"/>
                <a:cs typeface="Amariya Thin" panose="02040103050506020203" pitchFamily="18" charset="-78"/>
              </a:rPr>
              <a:t>401651114</a:t>
            </a:r>
          </a:p>
        </p:txBody>
      </p:sp>
      <p:pic>
        <p:nvPicPr>
          <p:cNvPr id="4" name="Picture 3">
            <a:extLst>
              <a:ext uri="{FF2B5EF4-FFF2-40B4-BE49-F238E27FC236}">
                <a16:creationId xmlns:a16="http://schemas.microsoft.com/office/drawing/2014/main" id="{9D04B72B-E056-2E73-81B0-C87537628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17059500"/>
            <a:ext cx="11315700" cy="25946550"/>
          </a:xfrm>
          <a:prstGeom prst="rect">
            <a:avLst/>
          </a:prstGeom>
        </p:spPr>
      </p:pic>
      <p:sp>
        <p:nvSpPr>
          <p:cNvPr id="2" name="Title 1">
            <a:extLst>
              <a:ext uri="{FF2B5EF4-FFF2-40B4-BE49-F238E27FC236}">
                <a16:creationId xmlns:a16="http://schemas.microsoft.com/office/drawing/2014/main" id="{A46839E3-DEAC-5FFE-4FF1-3D6EBE6EFF8E}"/>
              </a:ext>
            </a:extLst>
          </p:cNvPr>
          <p:cNvSpPr>
            <a:spLocks noGrp="1"/>
          </p:cNvSpPr>
          <p:nvPr>
            <p:ph type="title"/>
          </p:nvPr>
        </p:nvSpPr>
        <p:spPr>
          <a:xfrm rot="16200000">
            <a:off x="-304801" y="5203826"/>
            <a:ext cx="1619250" cy="1325563"/>
          </a:xfrm>
        </p:spPr>
        <p:txBody>
          <a:bodyPr/>
          <a:lstStyle/>
          <a:p>
            <a:r>
              <a:rPr lang="en-US" b="1" dirty="0">
                <a:latin typeface="+mn-lt"/>
              </a:rPr>
              <a:t>Code</a:t>
            </a:r>
          </a:p>
        </p:txBody>
      </p:sp>
      <p:cxnSp>
        <p:nvCxnSpPr>
          <p:cNvPr id="5" name="Straight Connector 4">
            <a:extLst>
              <a:ext uri="{FF2B5EF4-FFF2-40B4-BE49-F238E27FC236}">
                <a16:creationId xmlns:a16="http://schemas.microsoft.com/office/drawing/2014/main" id="{62E97905-9FAD-CE82-7F41-D00D246226BC}"/>
              </a:ext>
            </a:extLst>
          </p:cNvPr>
          <p:cNvCxnSpPr>
            <a:cxnSpLocks/>
          </p:cNvCxnSpPr>
          <p:nvPr/>
        </p:nvCxnSpPr>
        <p:spPr>
          <a:xfrm flipV="1">
            <a:off x="809625" y="4848225"/>
            <a:ext cx="0" cy="1676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68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1DCF5D-C828-0E88-CC94-A5E01FAD841B}"/>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0302BBD0-E6EC-8349-CD65-AA8A22031E52}"/>
              </a:ext>
            </a:extLst>
          </p:cNvPr>
          <p:cNvSpPr txBox="1"/>
          <p:nvPr/>
        </p:nvSpPr>
        <p:spPr>
          <a:xfrm>
            <a:off x="-62788800" y="24306542"/>
            <a:ext cx="143348128" cy="19475045"/>
          </a:xfrm>
          <a:prstGeom prst="rect">
            <a:avLst/>
          </a:prstGeom>
          <a:noFill/>
        </p:spPr>
        <p:txBody>
          <a:bodyPr wrap="square" rtlCol="0">
            <a:spAutoFit/>
          </a:bodyPr>
          <a:lstStyle/>
          <a:p>
            <a:pPr algn="l"/>
            <a:r>
              <a:rPr lang="en-US" sz="2000" i="0" dirty="0">
                <a:effectLst/>
                <a:latin typeface="Amariya Thin" panose="02040103050506020203" pitchFamily="18" charset="-78"/>
                <a:cs typeface="Amariya Thin" panose="02040103050506020203" pitchFamily="18" charset="-78"/>
              </a:rPr>
              <a:t>Habib Heidari (Ryan Heida)</a:t>
            </a:r>
          </a:p>
          <a:p>
            <a:pPr algn="l"/>
            <a:r>
              <a:rPr lang="en-US" sz="2000" dirty="0">
                <a:latin typeface="Amariya Thin" panose="02040103050506020203" pitchFamily="18" charset="-78"/>
                <a:cs typeface="Amariya Thin" panose="02040103050506020203" pitchFamily="18" charset="-78"/>
              </a:rPr>
              <a:t>401651114</a:t>
            </a:r>
          </a:p>
        </p:txBody>
      </p:sp>
      <p:pic>
        <p:nvPicPr>
          <p:cNvPr id="4" name="Picture 3">
            <a:extLst>
              <a:ext uri="{FF2B5EF4-FFF2-40B4-BE49-F238E27FC236}">
                <a16:creationId xmlns:a16="http://schemas.microsoft.com/office/drawing/2014/main" id="{5C87F62D-FFF3-6B6E-F967-F5912331F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19183575"/>
            <a:ext cx="11315700" cy="25946550"/>
          </a:xfrm>
          <a:prstGeom prst="rect">
            <a:avLst/>
          </a:prstGeom>
        </p:spPr>
      </p:pic>
      <p:sp>
        <p:nvSpPr>
          <p:cNvPr id="2" name="Title 1">
            <a:extLst>
              <a:ext uri="{FF2B5EF4-FFF2-40B4-BE49-F238E27FC236}">
                <a16:creationId xmlns:a16="http://schemas.microsoft.com/office/drawing/2014/main" id="{21D1EC4D-7AE1-12E7-6E45-E3ADA6F89754}"/>
              </a:ext>
            </a:extLst>
          </p:cNvPr>
          <p:cNvSpPr>
            <a:spLocks noGrp="1"/>
          </p:cNvSpPr>
          <p:nvPr>
            <p:ph type="title"/>
          </p:nvPr>
        </p:nvSpPr>
        <p:spPr>
          <a:xfrm rot="16200000">
            <a:off x="-304801" y="5203826"/>
            <a:ext cx="1619250" cy="1325563"/>
          </a:xfrm>
        </p:spPr>
        <p:txBody>
          <a:bodyPr/>
          <a:lstStyle/>
          <a:p>
            <a:r>
              <a:rPr lang="en-US" b="1" dirty="0">
                <a:latin typeface="+mn-lt"/>
              </a:rPr>
              <a:t>Code</a:t>
            </a:r>
          </a:p>
        </p:txBody>
      </p:sp>
      <p:cxnSp>
        <p:nvCxnSpPr>
          <p:cNvPr id="5" name="Straight Connector 4">
            <a:extLst>
              <a:ext uri="{FF2B5EF4-FFF2-40B4-BE49-F238E27FC236}">
                <a16:creationId xmlns:a16="http://schemas.microsoft.com/office/drawing/2014/main" id="{F9735F8C-A5B7-A153-2BA1-7254921E4242}"/>
              </a:ext>
            </a:extLst>
          </p:cNvPr>
          <p:cNvCxnSpPr>
            <a:cxnSpLocks/>
          </p:cNvCxnSpPr>
          <p:nvPr/>
        </p:nvCxnSpPr>
        <p:spPr>
          <a:xfrm flipV="1">
            <a:off x="809625" y="4848225"/>
            <a:ext cx="0" cy="1676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895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640</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Amariya Thin</vt:lpstr>
      <vt:lpstr>-apple-system</vt:lpstr>
      <vt:lpstr>Arial</vt:lpstr>
      <vt:lpstr>Calibri</vt:lpstr>
      <vt:lpstr>Calibri Light</vt:lpstr>
      <vt:lpstr>system-ui</vt:lpstr>
      <vt:lpstr>Wingdings</vt:lpstr>
      <vt:lpstr>Office Theme</vt:lpstr>
      <vt:lpstr>PowerPoint Presentation</vt:lpstr>
      <vt:lpstr>Project Description</vt:lpstr>
      <vt:lpstr>Dataset</vt:lpstr>
      <vt:lpstr>Code</vt:lpstr>
      <vt:lpstr>Code</vt:lpstr>
      <vt:lpstr>Code</vt:lpstr>
      <vt:lpstr>Code</vt:lpstr>
      <vt:lpstr>Code</vt:lpstr>
      <vt:lpstr>Code</vt:lpstr>
      <vt:lpstr>Loss / Accuracy &amp; Statistics</vt:lpstr>
      <vt:lpstr>Visualization</vt:lpstr>
      <vt:lpstr>Extensions - GAT</vt:lpstr>
      <vt:lpstr>Extensions - Explore hyperparameters </vt:lpstr>
      <vt:lpstr>Extensions - Explore hyperparameters </vt:lpstr>
      <vt:lpstr>Extensions - Test on other datasets</vt:lpstr>
      <vt:lpstr>Extensions - Add Features  (Like Publication Year or Journal Impact Factor for Enhanced Modeling)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Ryan Heida</dc:creator>
  <cp:lastModifiedBy>Ryan Heida</cp:lastModifiedBy>
  <cp:revision>199</cp:revision>
  <dcterms:created xsi:type="dcterms:W3CDTF">2024-11-15T14:16:49Z</dcterms:created>
  <dcterms:modified xsi:type="dcterms:W3CDTF">2024-11-15T16:40:43Z</dcterms:modified>
</cp:coreProperties>
</file>