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32918400" cy="42062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D6E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8" autoAdjust="0"/>
    <p:restoredTop sz="92296" autoAdjust="0"/>
  </p:normalViewPr>
  <p:slideViewPr>
    <p:cSldViewPr>
      <p:cViewPr>
        <p:scale>
          <a:sx n="37" d="100"/>
          <a:sy n="37" d="100"/>
        </p:scale>
        <p:origin x="624" y="232"/>
      </p:cViewPr>
      <p:guideLst>
        <p:guide orient="horz" pos="13248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EEF9-7578-433F-ACA7-67A4266BF312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685800"/>
            <a:ext cx="2682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23624-96B6-4836-88C0-3931AE0D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831" y="3277909"/>
            <a:ext cx="29626560" cy="3402969"/>
          </a:xfrm>
        </p:spPr>
        <p:txBody>
          <a:bodyPr>
            <a:normAutofit/>
          </a:bodyPr>
          <a:lstStyle>
            <a:lvl1pPr>
              <a:defRPr sz="11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094075" y="7010400"/>
            <a:ext cx="0" cy="29794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927225" y="20227925"/>
            <a:ext cx="28917900" cy="730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7912" y="-381000"/>
            <a:ext cx="32897064" cy="3943711"/>
          </a:xfrm>
          <a:prstGeom prst="rect">
            <a:avLst/>
          </a:prstGeom>
          <a:solidFill>
            <a:srgbClr val="D41B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0" dirty="0">
                <a:latin typeface="Real Head Pro Extrabold" panose="020B0904020204020204" pitchFamily="34" charset="0"/>
                <a:cs typeface="Times New Roman" panose="02020603050405020304" pitchFamily="18" charset="0"/>
              </a:rPr>
              <a:t>      Seattle Campus Summer Showcase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160" y="-237949"/>
            <a:ext cx="3660655" cy="3657607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1630680" y="9412285"/>
            <a:ext cx="13997939" cy="10581185"/>
          </a:xfrm>
        </p:spPr>
        <p:txBody>
          <a:bodyPr/>
          <a:lstStyle>
            <a:lvl1pPr>
              <a:defRPr sz="6900"/>
            </a:lvl1pPr>
            <a:lvl2pPr>
              <a:defRPr sz="9200"/>
            </a:lvl2pPr>
            <a:lvl3pPr>
              <a:defRPr sz="8241"/>
            </a:lvl3pPr>
            <a:lvl4pPr>
              <a:defRPr sz="7379"/>
            </a:lvl4pPr>
            <a:lvl5pPr>
              <a:defRPr sz="7379"/>
            </a:lvl5pPr>
            <a:lvl6pPr>
              <a:defRPr sz="7379"/>
            </a:lvl6pPr>
            <a:lvl7pPr>
              <a:defRPr sz="7379"/>
            </a:lvl7pPr>
            <a:lvl8pPr>
              <a:defRPr sz="7379"/>
            </a:lvl8pPr>
            <a:lvl9pPr>
              <a:defRPr sz="737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16559532" y="9412285"/>
            <a:ext cx="13820137" cy="10581185"/>
          </a:xfrm>
        </p:spPr>
        <p:txBody>
          <a:bodyPr/>
          <a:lstStyle>
            <a:lvl1pPr>
              <a:defRPr sz="6900"/>
            </a:lvl1pPr>
            <a:lvl2pPr>
              <a:defRPr sz="9200"/>
            </a:lvl2pPr>
            <a:lvl3pPr>
              <a:defRPr sz="8241"/>
            </a:lvl3pPr>
            <a:lvl4pPr>
              <a:defRPr sz="7379"/>
            </a:lvl4pPr>
            <a:lvl5pPr>
              <a:defRPr sz="7379"/>
            </a:lvl5pPr>
            <a:lvl6pPr>
              <a:defRPr sz="7379"/>
            </a:lvl6pPr>
            <a:lvl7pPr>
              <a:defRPr sz="7379"/>
            </a:lvl7pPr>
            <a:lvl8pPr>
              <a:defRPr sz="7379"/>
            </a:lvl8pPr>
            <a:lvl9pPr>
              <a:defRPr sz="737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1630679" y="22936200"/>
            <a:ext cx="13997940" cy="13795510"/>
          </a:xfrm>
        </p:spPr>
        <p:txBody>
          <a:bodyPr/>
          <a:lstStyle>
            <a:lvl1pPr>
              <a:defRPr sz="6900"/>
            </a:lvl1pPr>
            <a:lvl2pPr>
              <a:defRPr sz="9200"/>
            </a:lvl2pPr>
            <a:lvl3pPr>
              <a:defRPr sz="8241"/>
            </a:lvl3pPr>
            <a:lvl4pPr>
              <a:defRPr sz="7379"/>
            </a:lvl4pPr>
            <a:lvl5pPr>
              <a:defRPr sz="7379"/>
            </a:lvl5pPr>
            <a:lvl6pPr>
              <a:defRPr sz="7379"/>
            </a:lvl6pPr>
            <a:lvl7pPr>
              <a:defRPr sz="7379"/>
            </a:lvl7pPr>
            <a:lvl8pPr>
              <a:defRPr sz="7379"/>
            </a:lvl8pPr>
            <a:lvl9pPr>
              <a:defRPr sz="737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6"/>
          </p:nvPr>
        </p:nvSpPr>
        <p:spPr>
          <a:xfrm>
            <a:off x="16559532" y="22936200"/>
            <a:ext cx="13982699" cy="13795510"/>
          </a:xfrm>
        </p:spPr>
        <p:txBody>
          <a:bodyPr/>
          <a:lstStyle>
            <a:lvl1pPr>
              <a:defRPr sz="6900"/>
            </a:lvl1pPr>
            <a:lvl2pPr>
              <a:defRPr sz="9200"/>
            </a:lvl2pPr>
            <a:lvl3pPr>
              <a:defRPr sz="8241"/>
            </a:lvl3pPr>
            <a:lvl4pPr>
              <a:defRPr sz="7379"/>
            </a:lvl4pPr>
            <a:lvl5pPr>
              <a:defRPr sz="7379"/>
            </a:lvl5pPr>
            <a:lvl6pPr>
              <a:defRPr sz="7379"/>
            </a:lvl6pPr>
            <a:lvl7pPr>
              <a:defRPr sz="7379"/>
            </a:lvl7pPr>
            <a:lvl8pPr>
              <a:defRPr sz="7379"/>
            </a:lvl8pPr>
            <a:lvl9pPr>
              <a:defRPr sz="737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630679" y="20992542"/>
            <a:ext cx="123266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00" b="1" dirty="0"/>
              <a:t>Data or Results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6559532" y="20864522"/>
            <a:ext cx="123266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00" b="1" dirty="0"/>
              <a:t>Impact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703831" y="7904180"/>
            <a:ext cx="123266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00" b="1" dirty="0"/>
              <a:t>Opportunities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583916" y="7904180"/>
            <a:ext cx="1232661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00" b="1" dirty="0"/>
              <a:t>Approach</a:t>
            </a:r>
          </a:p>
          <a:p>
            <a:endParaRPr lang="en-US" sz="9200" b="1" dirty="0"/>
          </a:p>
        </p:txBody>
      </p:sp>
    </p:spTree>
    <p:extLst>
      <p:ext uri="{BB962C8B-B14F-4D97-AF65-F5344CB8AC3E}">
        <p14:creationId xmlns:p14="http://schemas.microsoft.com/office/powerpoint/2010/main" val="78231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600575"/>
            <a:ext cx="29626560" cy="4094271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14564"/>
            <a:ext cx="29626560" cy="27759240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8985616"/>
            <a:ext cx="7680960" cy="2239433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524C-2386-4A77-AA3F-47DF77D98E67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8985616"/>
            <a:ext cx="10424160" cy="2239433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8985616"/>
            <a:ext cx="7680960" cy="2239433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0250"/>
            <a:ext cx="32918400" cy="42072650"/>
          </a:xfrm>
          <a:prstGeom prst="rect">
            <a:avLst/>
          </a:prstGeom>
          <a:noFill/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4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191121-D2D8-EF46-840F-1C987BF16F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0" y="1022350"/>
            <a:ext cx="12019578" cy="9889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3B0EB8-796A-CF40-92AD-9A438276E222}"/>
              </a:ext>
            </a:extLst>
          </p:cNvPr>
          <p:cNvSpPr/>
          <p:nvPr userDrawn="1"/>
        </p:nvSpPr>
        <p:spPr>
          <a:xfrm>
            <a:off x="57912" y="-381000"/>
            <a:ext cx="32897064" cy="3943711"/>
          </a:xfrm>
          <a:prstGeom prst="rect">
            <a:avLst/>
          </a:prstGeom>
          <a:solidFill>
            <a:srgbClr val="D41B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0" dirty="0">
                <a:latin typeface="Real Head Pro Extrabold" panose="020B0904020204020204" pitchFamily="34" charset="0"/>
                <a:cs typeface="Times New Roman" panose="02020603050405020304" pitchFamily="18" charset="0"/>
              </a:rPr>
              <a:t>      Seattle Campus Summer Showcase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6454D-6478-6242-AD07-3E17623316B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160" y="-237949"/>
            <a:ext cx="366065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4206094" rtl="0" eaLnBrk="1" latinLnBrk="0" hangingPunct="1">
        <a:spcBef>
          <a:spcPct val="0"/>
        </a:spcBef>
        <a:buNone/>
        <a:defRPr sz="20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285" indent="-1577285" algn="l" defTabSz="4206094" rtl="0" eaLnBrk="1" latinLnBrk="0" hangingPunct="1">
        <a:spcBef>
          <a:spcPct val="20000"/>
        </a:spcBef>
        <a:buFont typeface="Arial" pitchFamily="34" charset="0"/>
        <a:buChar char="•"/>
        <a:defRPr sz="14758" kern="1200">
          <a:solidFill>
            <a:schemeClr val="tx1"/>
          </a:solidFill>
          <a:latin typeface="+mn-lt"/>
          <a:ea typeface="+mn-ea"/>
          <a:cs typeface="+mn-cs"/>
        </a:defRPr>
      </a:lvl1pPr>
      <a:lvl2pPr marL="3417451" indent="-1314404" algn="l" defTabSz="4206094" rtl="0" eaLnBrk="1" latinLnBrk="0" hangingPunct="1">
        <a:spcBef>
          <a:spcPct val="20000"/>
        </a:spcBef>
        <a:buFont typeface="Arial" pitchFamily="34" charset="0"/>
        <a:buChar char="–"/>
        <a:defRPr sz="12841" kern="1200">
          <a:solidFill>
            <a:schemeClr val="tx1"/>
          </a:solidFill>
          <a:latin typeface="+mn-lt"/>
          <a:ea typeface="+mn-ea"/>
          <a:cs typeface="+mn-cs"/>
        </a:defRPr>
      </a:lvl2pPr>
      <a:lvl3pPr marL="5257617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11020" kern="1200">
          <a:solidFill>
            <a:schemeClr val="tx1"/>
          </a:solidFill>
          <a:latin typeface="+mn-lt"/>
          <a:ea typeface="+mn-ea"/>
          <a:cs typeface="+mn-cs"/>
        </a:defRPr>
      </a:lvl3pPr>
      <a:lvl4pPr marL="7360664" indent="-1051523" algn="l" defTabSz="420609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3711" indent="-1051523" algn="l" defTabSz="420609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6758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669805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2851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875898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1pPr>
      <a:lvl2pPr marL="2103047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2pPr>
      <a:lvl3pPr marL="4206094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3pPr>
      <a:lvl4pPr marL="6309141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4pPr>
      <a:lvl5pPr marL="8412187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5pPr>
      <a:lvl6pPr marL="10515234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6pPr>
      <a:lvl7pPr marL="12618281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7pPr>
      <a:lvl8pPr marL="14721328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8pPr>
      <a:lvl9pPr marL="16824375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3950" y="4286059"/>
            <a:ext cx="29721175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Title</a:t>
            </a:r>
          </a:p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endParaRPr kumimoji="0" lang="en-US" sz="824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8202778"/>
            <a:ext cx="14166850" cy="1318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Abstract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or Background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 or Aim</a:t>
            </a:r>
          </a:p>
          <a:p>
            <a:pPr marL="2103047" lvl="1"/>
            <a:r>
              <a:rPr lang="en-US" sz="6900" dirty="0">
                <a:solidFill>
                  <a:srgbClr val="FF0000"/>
                </a:solidFill>
              </a:rPr>
              <a:t>Example:</a:t>
            </a:r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Growing market in PM leadership training</a:t>
            </a:r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Have the resources needed</a:t>
            </a:r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Aim to provide PM leadership training to small/medium-sized organizations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6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5176" y="38124170"/>
            <a:ext cx="2215779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 and Acknowledgements </a:t>
            </a:r>
            <a:r>
              <a:rPr kumimoji="0" lang="en-US" sz="9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(optional)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814779" y="9618158"/>
            <a:ext cx="1248727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6900" dirty="0">
              <a:solidFill>
                <a:prstClr val="black"/>
              </a:solidFill>
              <a:latin typeface="Calibri"/>
            </a:endParaRP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6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103047" lvl="1"/>
            <a:r>
              <a:rPr lang="en-US" sz="6900" dirty="0">
                <a:solidFill>
                  <a:srgbClr val="FF0000"/>
                </a:solidFill>
              </a:rPr>
              <a:t>Example:</a:t>
            </a:r>
            <a:endParaRPr lang="en-US" sz="6900" dirty="0"/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SWOT Analysis</a:t>
            </a:r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Industry analysis</a:t>
            </a:r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Competitor research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6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0326" y="23058245"/>
            <a:ext cx="13140845" cy="11772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Images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Figures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Tables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6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103047" lvl="1"/>
            <a:r>
              <a:rPr lang="en-US" sz="6900" dirty="0">
                <a:solidFill>
                  <a:srgbClr val="FF0000"/>
                </a:solidFill>
              </a:rPr>
              <a:t>Example:</a:t>
            </a:r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Have potential XX competitors doing similar training sessions</a:t>
            </a:r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Our training focus will instead be XXX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6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94708" y="23058245"/>
            <a:ext cx="12779375" cy="1389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Proposition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unique feature about my innovation/research is:</a:t>
            </a:r>
            <a:b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addresses the problem of: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6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additional details if needed</a:t>
            </a:r>
          </a:p>
          <a:p>
            <a:pPr marL="2103047" lvl="1"/>
            <a:r>
              <a:rPr lang="en-US" sz="6900" dirty="0">
                <a:solidFill>
                  <a:srgbClr val="FF0000"/>
                </a:solidFill>
              </a:rPr>
              <a:t>Example::</a:t>
            </a:r>
            <a:endParaRPr lang="en-US" sz="6900" dirty="0"/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Helped us identify our market position</a:t>
            </a:r>
          </a:p>
          <a:p>
            <a:pPr marL="2924550" lvl="1" indent="-821503">
              <a:buFont typeface="Arial"/>
              <a:buChar char="•"/>
            </a:pPr>
            <a:r>
              <a:rPr lang="en-US" sz="6900" dirty="0">
                <a:solidFill>
                  <a:srgbClr val="FF0000"/>
                </a:solidFill>
              </a:rPr>
              <a:t>Led to better training strategy and such</a:t>
            </a:r>
          </a:p>
          <a:p>
            <a:pPr marL="2924550" marR="0" lvl="1" indent="-821503" algn="l" defTabSz="43891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6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94075" y="7010400"/>
            <a:ext cx="0" cy="29794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27225" y="20227925"/>
            <a:ext cx="28917900" cy="7302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9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831" y="3277909"/>
            <a:ext cx="29626560" cy="3402969"/>
          </a:xfrm>
        </p:spPr>
        <p:txBody>
          <a:bodyPr>
            <a:normAutofit/>
          </a:bodyPr>
          <a:lstStyle/>
          <a:p>
            <a:r>
              <a:rPr lang="en-US" sz="9600" dirty="0"/>
              <a:t>“Sentiment Analysis Study: Comparing Classification Models with Random Forest” by Ryan Martin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6500" dirty="0"/>
              <a:t> how to create the most accurate and feasible machine learning model for sentiment analysis</a:t>
            </a:r>
          </a:p>
          <a:p>
            <a:r>
              <a:rPr lang="en-US" sz="6500" dirty="0"/>
              <a:t>studies have shown a significant correlation between public mood and the DOW &amp; Jones Industrial Index (</a:t>
            </a:r>
            <a:r>
              <a:rPr lang="en-US" sz="6500" dirty="0" err="1"/>
              <a:t>Pagolu</a:t>
            </a:r>
            <a:r>
              <a:rPr lang="en-US" sz="6500" dirty="0"/>
              <a:t>, Reddy, Panda, &amp; Majhi 2016). </a:t>
            </a:r>
          </a:p>
          <a:p>
            <a:r>
              <a:rPr lang="en-US" dirty="0"/>
              <a:t>I created an application that can, in near-real-time, characterize the public's mood towards a specific topic by classifying twitter messages with random forest.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6000" dirty="0"/>
              <a:t>Using over 14,000 tweets that have been labelled as positive, negative or neutral.</a:t>
            </a:r>
          </a:p>
          <a:p>
            <a:r>
              <a:rPr lang="en-US" sz="6000" dirty="0"/>
              <a:t>Trained various models using data to evaluate random forest algorithm and measure its accuracy against other models (AdaBoost, </a:t>
            </a:r>
            <a:r>
              <a:rPr lang="en-US" sz="6000" dirty="0" err="1"/>
              <a:t>GradientBoost</a:t>
            </a:r>
            <a:r>
              <a:rPr lang="en-US" sz="6000" dirty="0"/>
              <a:t>, Logistic Regression, </a:t>
            </a:r>
            <a:r>
              <a:rPr lang="en-US" sz="6000" i="1" dirty="0"/>
              <a:t>et cetera</a:t>
            </a:r>
            <a:r>
              <a:rPr lang="en-US" sz="6000" dirty="0"/>
              <a:t>)</a:t>
            </a:r>
          </a:p>
          <a:p>
            <a:r>
              <a:rPr lang="en-US" sz="6000" dirty="0"/>
              <a:t>converted my best ML model with Apple’s </a:t>
            </a:r>
            <a:r>
              <a:rPr lang="en-US" sz="6000" dirty="0" err="1"/>
              <a:t>CoreMLTools</a:t>
            </a:r>
            <a:r>
              <a:rPr lang="en-US" sz="6000" dirty="0"/>
              <a:t>, so that it could be used in </a:t>
            </a:r>
            <a:r>
              <a:rPr lang="en-US" sz="6000" dirty="0" err="1"/>
              <a:t>Xcode</a:t>
            </a:r>
            <a:r>
              <a:rPr lang="en-US" sz="6000" dirty="0"/>
              <a:t> as an object to classify parsed JSON data from Twitter’s API</a:t>
            </a:r>
          </a:p>
          <a:p>
            <a:r>
              <a:rPr lang="en-US" sz="6000" dirty="0"/>
              <a:t>Each instance of positive, negative or neutral was assigned a score and aggregated to predict overall sentiment, which is displayed on the screen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8388AD-125A-2845-B6EF-B537144D29F5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79" y="22936200"/>
            <a:ext cx="13997939" cy="13667799"/>
          </a:xfrm>
        </p:spPr>
      </p:pic>
      <p:sp>
        <p:nvSpPr>
          <p:cNvPr id="6" name="Content Placeholder 5"/>
          <p:cNvSpPr>
            <a:spLocks noGrp="1"/>
          </p:cNvSpPr>
          <p:nvPr>
            <p:ph sz="half" idx="16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many useful applications for sentiment analysis, such as Google’s flu tracker that can predict disease outbreaks around the world,(</a:t>
            </a:r>
            <a:r>
              <a:rPr lang="en-US" sz="6000" dirty="0" err="1"/>
              <a:t>Pagolu</a:t>
            </a:r>
            <a:r>
              <a:rPr lang="en-US" sz="6000" dirty="0"/>
              <a:t>, Reddy, Panda, &amp; Majhi 2016).</a:t>
            </a:r>
          </a:p>
          <a:p>
            <a:r>
              <a:rPr lang="en-US" sz="6000" dirty="0"/>
              <a:t>The app allows the user to search for a topic, and see the predicted sentiment of that topic based on the most recent 100 tweets </a:t>
            </a:r>
          </a:p>
        </p:txBody>
      </p:sp>
    </p:spTree>
    <p:extLst>
      <p:ext uri="{BB962C8B-B14F-4D97-AF65-F5344CB8AC3E}">
        <p14:creationId xmlns:p14="http://schemas.microsoft.com/office/powerpoint/2010/main" val="225042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41B2C"/>
        </a:solidFill>
      </a:spPr>
      <a:bodyPr rtlCol="0" anchor="ctr"/>
      <a:lstStyle>
        <a:defPPr>
          <a:defRPr sz="11500" dirty="0" smtClean="0">
            <a:latin typeface="Real Head Pro Extrabold" panose="020B090402020402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248</Words>
  <Application>Microsoft Macintosh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Real Head Pro Extrabold</vt:lpstr>
      <vt:lpstr>Times New Roman</vt:lpstr>
      <vt:lpstr>Office Theme</vt:lpstr>
      <vt:lpstr>PowerPoint Presentation</vt:lpstr>
      <vt:lpstr>“Sentiment Analysis Study: Comparing Classification Models with Random Forest” by Ryan Martin</vt:lpstr>
    </vt:vector>
  </TitlesOfParts>
  <Company>Northeastern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Todor Kiryazov</dc:creator>
  <cp:lastModifiedBy>Microsoft Office User</cp:lastModifiedBy>
  <cp:revision>112</cp:revision>
  <dcterms:created xsi:type="dcterms:W3CDTF">2012-02-02T18:01:45Z</dcterms:created>
  <dcterms:modified xsi:type="dcterms:W3CDTF">2019-08-01T23:04:49Z</dcterms:modified>
</cp:coreProperties>
</file>