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Lst>
  <p:sldSz cx="12801600" cy="96012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9" autoAdjust="0"/>
    <p:restoredTop sz="94660"/>
  </p:normalViewPr>
  <p:slideViewPr>
    <p:cSldViewPr snapToGrid="0">
      <p:cViewPr>
        <p:scale>
          <a:sx n="100" d="100"/>
          <a:sy n="100" d="100"/>
        </p:scale>
        <p:origin x="684" y="7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80E3-50DA-94B3-7269-0BA3CC897766}"/>
              </a:ext>
            </a:extLst>
          </p:cNvPr>
          <p:cNvSpPr>
            <a:spLocks noGrp="1"/>
          </p:cNvSpPr>
          <p:nvPr>
            <p:ph type="ctrTitle"/>
          </p:nvPr>
        </p:nvSpPr>
        <p:spPr>
          <a:xfrm>
            <a:off x="1600200" y="1571308"/>
            <a:ext cx="9601200" cy="3342640"/>
          </a:xfrm>
        </p:spPr>
        <p:txBody>
          <a:bodyPr anchor="b"/>
          <a:lstStyle>
            <a:lvl1pPr algn="ctr">
              <a:defRPr sz="6300"/>
            </a:lvl1pPr>
          </a:lstStyle>
          <a:p>
            <a:r>
              <a:rPr lang="en-US"/>
              <a:t>Click to edit Master title style</a:t>
            </a:r>
            <a:endParaRPr lang="en-GB"/>
          </a:p>
        </p:txBody>
      </p:sp>
      <p:sp>
        <p:nvSpPr>
          <p:cNvPr id="3" name="Subtitle 2">
            <a:extLst>
              <a:ext uri="{FF2B5EF4-FFF2-40B4-BE49-F238E27FC236}">
                <a16:creationId xmlns:a16="http://schemas.microsoft.com/office/drawing/2014/main" id="{6D6E33F3-4C2C-4527-9097-32863C6BBA15}"/>
              </a:ext>
            </a:extLst>
          </p:cNvPr>
          <p:cNvSpPr>
            <a:spLocks noGrp="1"/>
          </p:cNvSpPr>
          <p:nvPr>
            <p:ph type="subTitle" idx="1"/>
          </p:nvPr>
        </p:nvSpPr>
        <p:spPr>
          <a:xfrm>
            <a:off x="1600200" y="5042853"/>
            <a:ext cx="9601200" cy="2318067"/>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D6DF85-1546-345E-34F1-927CC91EA05B}"/>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5" name="Footer Placeholder 4">
            <a:extLst>
              <a:ext uri="{FF2B5EF4-FFF2-40B4-BE49-F238E27FC236}">
                <a16:creationId xmlns:a16="http://schemas.microsoft.com/office/drawing/2014/main" id="{F7128E21-6406-32B1-FACF-C34CF25077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EBA9B5-0E07-B6BE-05E3-2ABCA8C4A133}"/>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95323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0ED8-AEAC-46AD-0799-7E220D917B4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E87C51-A231-7FDD-C320-1E8165D493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252C26-AFC4-4163-229C-A103CE63AC43}"/>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5" name="Footer Placeholder 4">
            <a:extLst>
              <a:ext uri="{FF2B5EF4-FFF2-40B4-BE49-F238E27FC236}">
                <a16:creationId xmlns:a16="http://schemas.microsoft.com/office/drawing/2014/main" id="{977B0DA7-6229-3BB0-8ED1-E6178C9DDD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B34B1-8A3B-D81F-96FB-00F6194C0CA1}"/>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48062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22F33D-1ADF-D80E-B6FB-B9455C095BCB}"/>
              </a:ext>
            </a:extLst>
          </p:cNvPr>
          <p:cNvSpPr>
            <a:spLocks noGrp="1"/>
          </p:cNvSpPr>
          <p:nvPr>
            <p:ph type="title" orient="vert"/>
          </p:nvPr>
        </p:nvSpPr>
        <p:spPr>
          <a:xfrm>
            <a:off x="9161145" y="511175"/>
            <a:ext cx="2760345" cy="8136573"/>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A56BBE-07B1-47EC-F9B5-70F191B02342}"/>
              </a:ext>
            </a:extLst>
          </p:cNvPr>
          <p:cNvSpPr>
            <a:spLocks noGrp="1"/>
          </p:cNvSpPr>
          <p:nvPr>
            <p:ph type="body" orient="vert" idx="1"/>
          </p:nvPr>
        </p:nvSpPr>
        <p:spPr>
          <a:xfrm>
            <a:off x="880110"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A1B6BB-FE04-93E5-87B4-1156B242E72C}"/>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5" name="Footer Placeholder 4">
            <a:extLst>
              <a:ext uri="{FF2B5EF4-FFF2-40B4-BE49-F238E27FC236}">
                <a16:creationId xmlns:a16="http://schemas.microsoft.com/office/drawing/2014/main" id="{7CE0A33B-1123-6C55-0B04-55D3776016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248862-2E5C-955C-7222-FDADD5EF9EC6}"/>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36929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4D6D-4EE4-2398-F149-1464132674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E49F4F-D8A0-714B-286A-0F3E57B3E5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4DB0DA-FCE5-50F9-7C16-052C9C5D5687}"/>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5" name="Footer Placeholder 4">
            <a:extLst>
              <a:ext uri="{FF2B5EF4-FFF2-40B4-BE49-F238E27FC236}">
                <a16:creationId xmlns:a16="http://schemas.microsoft.com/office/drawing/2014/main" id="{CE90DFEA-7EDB-109B-ED4A-6B1704DBC5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CD5453-16D8-D680-1E63-9883543D37A0}"/>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269416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3A6F-BE45-CD32-3589-D7A96D15FD9B}"/>
              </a:ext>
            </a:extLst>
          </p:cNvPr>
          <p:cNvSpPr>
            <a:spLocks noGrp="1"/>
          </p:cNvSpPr>
          <p:nvPr>
            <p:ph type="title"/>
          </p:nvPr>
        </p:nvSpPr>
        <p:spPr>
          <a:xfrm>
            <a:off x="873443" y="2393634"/>
            <a:ext cx="11041380" cy="3993832"/>
          </a:xfrm>
        </p:spPr>
        <p:txBody>
          <a:bodyPr anchor="b"/>
          <a:lstStyle>
            <a:lvl1pPr>
              <a:defRPr sz="63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A3BCB74-EF9A-9A11-2138-6F400826A515}"/>
              </a:ext>
            </a:extLst>
          </p:cNvPr>
          <p:cNvSpPr>
            <a:spLocks noGrp="1"/>
          </p:cNvSpPr>
          <p:nvPr>
            <p:ph type="body" idx="1"/>
          </p:nvPr>
        </p:nvSpPr>
        <p:spPr>
          <a:xfrm>
            <a:off x="873443" y="6425249"/>
            <a:ext cx="11041380" cy="2100262"/>
          </a:xfrm>
        </p:spPr>
        <p:txBody>
          <a:bodyPr/>
          <a:lstStyle>
            <a:lvl1pPr marL="0" indent="0">
              <a:buNone/>
              <a:defRPr sz="2520">
                <a:solidFill>
                  <a:schemeClr val="tx1">
                    <a:tint val="75000"/>
                  </a:schemeClr>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1D7BF-4D52-3A5F-AD4B-494F77B8D033}"/>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5" name="Footer Placeholder 4">
            <a:extLst>
              <a:ext uri="{FF2B5EF4-FFF2-40B4-BE49-F238E27FC236}">
                <a16:creationId xmlns:a16="http://schemas.microsoft.com/office/drawing/2014/main" id="{2EF9B6E2-3951-150E-C45B-DE1D05D18E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8D557-689D-F40C-9BDC-5A9592ADD0B8}"/>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18912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F1FA-61EF-CB03-C6EF-552B8DF20E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2804C7-20F7-9663-C52B-7AB2F06AFF9D}"/>
              </a:ext>
            </a:extLst>
          </p:cNvPr>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E0E0C4-0FCB-AB54-F152-EC301344B01E}"/>
              </a:ext>
            </a:extLst>
          </p:cNvPr>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9D628D-7C14-CA93-B541-7E99C97ED6BC}"/>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6" name="Footer Placeholder 5">
            <a:extLst>
              <a:ext uri="{FF2B5EF4-FFF2-40B4-BE49-F238E27FC236}">
                <a16:creationId xmlns:a16="http://schemas.microsoft.com/office/drawing/2014/main" id="{12938F92-99C6-047E-6340-76B0A93226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4F172-E17A-D579-8318-E37E8536151F}"/>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248076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6B3F-CF49-35BE-8495-47FF4CFC7987}"/>
              </a:ext>
            </a:extLst>
          </p:cNvPr>
          <p:cNvSpPr>
            <a:spLocks noGrp="1"/>
          </p:cNvSpPr>
          <p:nvPr>
            <p:ph type="title"/>
          </p:nvPr>
        </p:nvSpPr>
        <p:spPr>
          <a:xfrm>
            <a:off x="881777" y="511176"/>
            <a:ext cx="11041380" cy="1855788"/>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334484-77B1-933D-2802-854ED4099B55}"/>
              </a:ext>
            </a:extLst>
          </p:cNvPr>
          <p:cNvSpPr>
            <a:spLocks noGrp="1"/>
          </p:cNvSpPr>
          <p:nvPr>
            <p:ph type="body" idx="1"/>
          </p:nvPr>
        </p:nvSpPr>
        <p:spPr>
          <a:xfrm>
            <a:off x="881778" y="2353628"/>
            <a:ext cx="5415676"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2842-AC9D-7731-1BAA-365CFDC83F2B}"/>
              </a:ext>
            </a:extLst>
          </p:cNvPr>
          <p:cNvSpPr>
            <a:spLocks noGrp="1"/>
          </p:cNvSpPr>
          <p:nvPr>
            <p:ph sz="half" idx="2"/>
          </p:nvPr>
        </p:nvSpPr>
        <p:spPr>
          <a:xfrm>
            <a:off x="881778"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F9587C-75DA-6BBC-96D7-0E1BE2816DB9}"/>
              </a:ext>
            </a:extLst>
          </p:cNvPr>
          <p:cNvSpPr>
            <a:spLocks noGrp="1"/>
          </p:cNvSpPr>
          <p:nvPr>
            <p:ph type="body" sz="quarter" idx="3"/>
          </p:nvPr>
        </p:nvSpPr>
        <p:spPr>
          <a:xfrm>
            <a:off x="6480810" y="2353628"/>
            <a:ext cx="5442347" cy="1153477"/>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a:extLst>
              <a:ext uri="{FF2B5EF4-FFF2-40B4-BE49-F238E27FC236}">
                <a16:creationId xmlns:a16="http://schemas.microsoft.com/office/drawing/2014/main" id="{7CCCB536-67CD-CB78-2EE3-67C75D2F419E}"/>
              </a:ext>
            </a:extLst>
          </p:cNvPr>
          <p:cNvSpPr>
            <a:spLocks noGrp="1"/>
          </p:cNvSpPr>
          <p:nvPr>
            <p:ph sz="quarter" idx="4"/>
          </p:nvPr>
        </p:nvSpPr>
        <p:spPr>
          <a:xfrm>
            <a:off x="6480810"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5805E8-218F-FED4-D5DD-74BE07B24B26}"/>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8" name="Footer Placeholder 7">
            <a:extLst>
              <a:ext uri="{FF2B5EF4-FFF2-40B4-BE49-F238E27FC236}">
                <a16:creationId xmlns:a16="http://schemas.microsoft.com/office/drawing/2014/main" id="{4776442B-54B7-5976-07D8-301593E09C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35D21A-C26E-FF17-4CA7-E49E24CBB136}"/>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416727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8A93-0C36-374C-C330-468E3E734B6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2DD95E3-3EBB-E331-4314-49CEDA97ED98}"/>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4" name="Footer Placeholder 3">
            <a:extLst>
              <a:ext uri="{FF2B5EF4-FFF2-40B4-BE49-F238E27FC236}">
                <a16:creationId xmlns:a16="http://schemas.microsoft.com/office/drawing/2014/main" id="{A13D1448-81F0-4F10-1A25-08466906C12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17FED2-7E99-B92D-87F4-EB868877A1CC}"/>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273138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07A75F-3505-FFD5-E0F4-3CF76FFEDE89}"/>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3" name="Footer Placeholder 2">
            <a:extLst>
              <a:ext uri="{FF2B5EF4-FFF2-40B4-BE49-F238E27FC236}">
                <a16:creationId xmlns:a16="http://schemas.microsoft.com/office/drawing/2014/main" id="{3B92136B-6A19-0477-DD25-E24823EEE17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262CED-B783-97E8-67FA-D98CBB18AE8F}"/>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265931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F081-628B-7F2C-9B3A-40E7492DC43F}"/>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25428C-C450-2F93-95F5-4A6524606012}"/>
              </a:ext>
            </a:extLst>
          </p:cNvPr>
          <p:cNvSpPr>
            <a:spLocks noGrp="1"/>
          </p:cNvSpPr>
          <p:nvPr>
            <p:ph idx="1"/>
          </p:nvPr>
        </p:nvSpPr>
        <p:spPr>
          <a:xfrm>
            <a:off x="5442347" y="1382396"/>
            <a:ext cx="6480810" cy="6823075"/>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53F144-59F3-61A0-094B-22C27349FFF0}"/>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FBD7E0B8-8C50-0731-57B8-BC5FE048DAEF}"/>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6" name="Footer Placeholder 5">
            <a:extLst>
              <a:ext uri="{FF2B5EF4-FFF2-40B4-BE49-F238E27FC236}">
                <a16:creationId xmlns:a16="http://schemas.microsoft.com/office/drawing/2014/main" id="{EEB69887-4BF3-96B5-C0A3-E555406201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1D36BB-C7BC-D207-6E79-97AEEC966C26}"/>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315993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C4C5-6BC7-6875-A084-DDB5D6568E6D}"/>
              </a:ext>
            </a:extLst>
          </p:cNvPr>
          <p:cNvSpPr>
            <a:spLocks noGrp="1"/>
          </p:cNvSpPr>
          <p:nvPr>
            <p:ph type="title"/>
          </p:nvPr>
        </p:nvSpPr>
        <p:spPr>
          <a:xfrm>
            <a:off x="881778" y="640080"/>
            <a:ext cx="4128849" cy="2240280"/>
          </a:xfrm>
        </p:spPr>
        <p:txBody>
          <a:bodyPr anchor="b"/>
          <a:lstStyle>
            <a:lvl1pPr>
              <a:defRPr sz="336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2EF02BE-2B3A-AC95-7F5D-29CF9281E87A}"/>
              </a:ext>
            </a:extLst>
          </p:cNvPr>
          <p:cNvSpPr>
            <a:spLocks noGrp="1"/>
          </p:cNvSpPr>
          <p:nvPr>
            <p:ph type="pic" idx="1"/>
          </p:nvPr>
        </p:nvSpPr>
        <p:spPr>
          <a:xfrm>
            <a:off x="5442347" y="1382396"/>
            <a:ext cx="6480810" cy="6823075"/>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endParaRPr lang="en-GB"/>
          </a:p>
        </p:txBody>
      </p:sp>
      <p:sp>
        <p:nvSpPr>
          <p:cNvPr id="4" name="Text Placeholder 3">
            <a:extLst>
              <a:ext uri="{FF2B5EF4-FFF2-40B4-BE49-F238E27FC236}">
                <a16:creationId xmlns:a16="http://schemas.microsoft.com/office/drawing/2014/main" id="{5B097CD9-8E65-1388-51F3-B1EBC43D7629}"/>
              </a:ext>
            </a:extLst>
          </p:cNvPr>
          <p:cNvSpPr>
            <a:spLocks noGrp="1"/>
          </p:cNvSpPr>
          <p:nvPr>
            <p:ph type="body" sz="half" idx="2"/>
          </p:nvPr>
        </p:nvSpPr>
        <p:spPr>
          <a:xfrm>
            <a:off x="881778" y="2880360"/>
            <a:ext cx="4128849" cy="5336223"/>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a:extLst>
              <a:ext uri="{FF2B5EF4-FFF2-40B4-BE49-F238E27FC236}">
                <a16:creationId xmlns:a16="http://schemas.microsoft.com/office/drawing/2014/main" id="{D1F0BCAD-6A87-84CE-CF1D-C6CE527210FE}"/>
              </a:ext>
            </a:extLst>
          </p:cNvPr>
          <p:cNvSpPr>
            <a:spLocks noGrp="1"/>
          </p:cNvSpPr>
          <p:nvPr>
            <p:ph type="dt" sz="half" idx="10"/>
          </p:nvPr>
        </p:nvSpPr>
        <p:spPr/>
        <p:txBody>
          <a:bodyPr/>
          <a:lstStyle/>
          <a:p>
            <a:fld id="{6F3BADF1-9801-4C8F-9952-9921057BF20E}" type="datetimeFigureOut">
              <a:rPr lang="en-GB" smtClean="0"/>
              <a:t>05/07/2022</a:t>
            </a:fld>
            <a:endParaRPr lang="en-GB"/>
          </a:p>
        </p:txBody>
      </p:sp>
      <p:sp>
        <p:nvSpPr>
          <p:cNvPr id="6" name="Footer Placeholder 5">
            <a:extLst>
              <a:ext uri="{FF2B5EF4-FFF2-40B4-BE49-F238E27FC236}">
                <a16:creationId xmlns:a16="http://schemas.microsoft.com/office/drawing/2014/main" id="{E80424C1-C0CA-A805-680E-E925A1AC95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BBD64A-8F37-8416-F469-807683396A71}"/>
              </a:ext>
            </a:extLst>
          </p:cNvPr>
          <p:cNvSpPr>
            <a:spLocks noGrp="1"/>
          </p:cNvSpPr>
          <p:nvPr>
            <p:ph type="sldNum" sz="quarter" idx="12"/>
          </p:nvPr>
        </p:nvSpPr>
        <p:spPr/>
        <p:txBody>
          <a:bodyPr/>
          <a:lstStyle/>
          <a:p>
            <a:fld id="{CE745749-DD72-401A-9C1D-96849F727853}" type="slidenum">
              <a:rPr lang="en-GB" smtClean="0"/>
              <a:t>‹#›</a:t>
            </a:fld>
            <a:endParaRPr lang="en-GB"/>
          </a:p>
        </p:txBody>
      </p:sp>
    </p:spTree>
    <p:extLst>
      <p:ext uri="{BB962C8B-B14F-4D97-AF65-F5344CB8AC3E}">
        <p14:creationId xmlns:p14="http://schemas.microsoft.com/office/powerpoint/2010/main" val="303532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E1ECFF-4A28-BAB5-FBCC-AD8461ED061A}"/>
              </a:ext>
            </a:extLst>
          </p:cNvPr>
          <p:cNvSpPr>
            <a:spLocks noGrp="1"/>
          </p:cNvSpPr>
          <p:nvPr>
            <p:ph type="title"/>
          </p:nvPr>
        </p:nvSpPr>
        <p:spPr>
          <a:xfrm>
            <a:off x="880110" y="511176"/>
            <a:ext cx="11041380" cy="185578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5178D0-6A05-313D-3296-9FF8BB71C557}"/>
              </a:ext>
            </a:extLst>
          </p:cNvPr>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F0CEDA-9BD4-05B1-33AB-2275F01E0901}"/>
              </a:ext>
            </a:extLst>
          </p:cNvPr>
          <p:cNvSpPr>
            <a:spLocks noGrp="1"/>
          </p:cNvSpPr>
          <p:nvPr>
            <p:ph type="dt" sz="half" idx="2"/>
          </p:nvPr>
        </p:nvSpPr>
        <p:spPr>
          <a:xfrm>
            <a:off x="880110" y="8898891"/>
            <a:ext cx="2880360" cy="511175"/>
          </a:xfrm>
          <a:prstGeom prst="rect">
            <a:avLst/>
          </a:prstGeom>
        </p:spPr>
        <p:txBody>
          <a:bodyPr vert="horz" lIns="91440" tIns="45720" rIns="91440" bIns="45720" rtlCol="0" anchor="ctr"/>
          <a:lstStyle>
            <a:lvl1pPr algn="l">
              <a:defRPr sz="1260">
                <a:solidFill>
                  <a:schemeClr val="tx1">
                    <a:tint val="75000"/>
                  </a:schemeClr>
                </a:solidFill>
              </a:defRPr>
            </a:lvl1pPr>
          </a:lstStyle>
          <a:p>
            <a:fld id="{6F3BADF1-9801-4C8F-9952-9921057BF20E}" type="datetimeFigureOut">
              <a:rPr lang="en-GB" smtClean="0"/>
              <a:t>05/07/2022</a:t>
            </a:fld>
            <a:endParaRPr lang="en-GB"/>
          </a:p>
        </p:txBody>
      </p:sp>
      <p:sp>
        <p:nvSpPr>
          <p:cNvPr id="5" name="Footer Placeholder 4">
            <a:extLst>
              <a:ext uri="{FF2B5EF4-FFF2-40B4-BE49-F238E27FC236}">
                <a16:creationId xmlns:a16="http://schemas.microsoft.com/office/drawing/2014/main" id="{7EB6697C-57F2-D584-8591-762614ED28B0}"/>
              </a:ext>
            </a:extLst>
          </p:cNvPr>
          <p:cNvSpPr>
            <a:spLocks noGrp="1"/>
          </p:cNvSpPr>
          <p:nvPr>
            <p:ph type="ftr" sz="quarter" idx="3"/>
          </p:nvPr>
        </p:nvSpPr>
        <p:spPr>
          <a:xfrm>
            <a:off x="4240530" y="8898891"/>
            <a:ext cx="4320540" cy="511175"/>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CEBF62A-C215-BEE3-F9A6-5699B55515FB}"/>
              </a:ext>
            </a:extLst>
          </p:cNvPr>
          <p:cNvSpPr>
            <a:spLocks noGrp="1"/>
          </p:cNvSpPr>
          <p:nvPr>
            <p:ph type="sldNum" sz="quarter" idx="4"/>
          </p:nvPr>
        </p:nvSpPr>
        <p:spPr>
          <a:xfrm>
            <a:off x="9041130" y="8898891"/>
            <a:ext cx="2880360" cy="511175"/>
          </a:xfrm>
          <a:prstGeom prst="rect">
            <a:avLst/>
          </a:prstGeom>
        </p:spPr>
        <p:txBody>
          <a:bodyPr vert="horz" lIns="91440" tIns="45720" rIns="91440" bIns="45720" rtlCol="0" anchor="ctr"/>
          <a:lstStyle>
            <a:lvl1pPr algn="r">
              <a:defRPr sz="1260">
                <a:solidFill>
                  <a:schemeClr val="tx1">
                    <a:tint val="75000"/>
                  </a:schemeClr>
                </a:solidFill>
              </a:defRPr>
            </a:lvl1pPr>
          </a:lstStyle>
          <a:p>
            <a:fld id="{CE745749-DD72-401A-9C1D-96849F727853}" type="slidenum">
              <a:rPr lang="en-GB" smtClean="0"/>
              <a:t>‹#›</a:t>
            </a:fld>
            <a:endParaRPr lang="en-GB"/>
          </a:p>
        </p:txBody>
      </p:sp>
    </p:spTree>
    <p:extLst>
      <p:ext uri="{BB962C8B-B14F-4D97-AF65-F5344CB8AC3E}">
        <p14:creationId xmlns:p14="http://schemas.microsoft.com/office/powerpoint/2010/main" val="10428369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6FB8-06E1-41FC-9C42-9FAA0808F615}"/>
              </a:ext>
            </a:extLst>
          </p:cNvPr>
          <p:cNvSpPr>
            <a:spLocks noGrp="1"/>
          </p:cNvSpPr>
          <p:nvPr>
            <p:ph type="ctrTitle"/>
          </p:nvPr>
        </p:nvSpPr>
        <p:spPr>
          <a:xfrm>
            <a:off x="1436914" y="392215"/>
            <a:ext cx="9144000" cy="645477"/>
          </a:xfrm>
        </p:spPr>
        <p:txBody>
          <a:bodyPr>
            <a:normAutofit/>
          </a:bodyPr>
          <a:lstStyle/>
          <a:p>
            <a:pPr algn="ctr"/>
            <a:r>
              <a:rPr lang="nl-NL" sz="4000" dirty="0" err="1"/>
              <a:t>Archive</a:t>
            </a:r>
            <a:r>
              <a:rPr lang="nl-NL" sz="4000" dirty="0"/>
              <a:t> Trawler</a:t>
            </a:r>
            <a:endParaRPr lang="en-GB" sz="6000" dirty="0"/>
          </a:p>
        </p:txBody>
      </p:sp>
      <p:sp>
        <p:nvSpPr>
          <p:cNvPr id="3" name="Subtitle 2">
            <a:extLst>
              <a:ext uri="{FF2B5EF4-FFF2-40B4-BE49-F238E27FC236}">
                <a16:creationId xmlns:a16="http://schemas.microsoft.com/office/drawing/2014/main" id="{1B7F4926-9254-4EED-AF6F-0F3348AE71E8}"/>
              </a:ext>
            </a:extLst>
          </p:cNvPr>
          <p:cNvSpPr>
            <a:spLocks noGrp="1"/>
          </p:cNvSpPr>
          <p:nvPr>
            <p:ph type="subTitle" idx="1"/>
          </p:nvPr>
        </p:nvSpPr>
        <p:spPr>
          <a:xfrm>
            <a:off x="2114863" y="1224640"/>
            <a:ext cx="5037439" cy="1167202"/>
          </a:xfrm>
        </p:spPr>
        <p:txBody>
          <a:bodyPr>
            <a:noAutofit/>
          </a:bodyPr>
          <a:lstStyle/>
          <a:p>
            <a:pPr>
              <a:lnSpc>
                <a:spcPct val="107000"/>
              </a:lnSpc>
              <a:spcAft>
                <a:spcPts val="800"/>
              </a:spcAft>
            </a:pPr>
            <a:r>
              <a:rPr lang="nl-NL" sz="1200" dirty="0">
                <a:effectLst/>
                <a:latin typeface="Calibri" panose="020F0502020204030204" pitchFamily="34" charset="0"/>
                <a:ea typeface="Calibri" panose="020F0502020204030204" pitchFamily="34" charset="0"/>
                <a:cs typeface="Times New Roman" panose="02020603050405020304" pitchFamily="18" charset="0"/>
              </a:rPr>
              <a:t>Voor deze casus heb ik een klant gekozen, mijn vader Ton van Lil.</a:t>
            </a:r>
            <a:br>
              <a:rPr lang="nl-NL" sz="1200" dirty="0">
                <a:effectLst/>
                <a:latin typeface="Calibri" panose="020F0502020204030204" pitchFamily="34" charset="0"/>
                <a:ea typeface="Calibri" panose="020F0502020204030204" pitchFamily="34" charset="0"/>
                <a:cs typeface="Times New Roman" panose="02020603050405020304" pitchFamily="18" charset="0"/>
              </a:rPr>
            </a:br>
            <a:r>
              <a:rPr lang="nl-NL" sz="1200" dirty="0">
                <a:effectLst/>
                <a:latin typeface="Calibri" panose="020F0502020204030204" pitchFamily="34" charset="0"/>
                <a:ea typeface="Calibri" panose="020F0502020204030204" pitchFamily="34" charset="0"/>
                <a:cs typeface="Times New Roman" panose="02020603050405020304" pitchFamily="18" charset="0"/>
              </a:rPr>
              <a:t>Een jarenlange hobby genealoog, beheert hierin zijn eigen database en verwerkt deze data op zijn eigen website. Hij vertelde dat in zijn zoektocht naar een bepaald persoon hij soms wil zoeken op een aantal websites tegelijkertijd. Hierin licht dus de casus.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Graphic 4" descr="Blog with solid fill">
            <a:extLst>
              <a:ext uri="{FF2B5EF4-FFF2-40B4-BE49-F238E27FC236}">
                <a16:creationId xmlns:a16="http://schemas.microsoft.com/office/drawing/2014/main" id="{CEBAC639-2829-48FA-A811-09E42DA975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977" y="1183991"/>
            <a:ext cx="914400" cy="914400"/>
          </a:xfrm>
          <a:prstGeom prst="rect">
            <a:avLst/>
          </a:prstGeom>
        </p:spPr>
      </p:pic>
      <p:sp>
        <p:nvSpPr>
          <p:cNvPr id="6" name="TextBox 5">
            <a:extLst>
              <a:ext uri="{FF2B5EF4-FFF2-40B4-BE49-F238E27FC236}">
                <a16:creationId xmlns:a16="http://schemas.microsoft.com/office/drawing/2014/main" id="{0B6AC264-52DD-4792-A1CE-0AC5CF759A42}"/>
              </a:ext>
            </a:extLst>
          </p:cNvPr>
          <p:cNvSpPr txBox="1"/>
          <p:nvPr/>
        </p:nvSpPr>
        <p:spPr>
          <a:xfrm>
            <a:off x="46642" y="1968774"/>
            <a:ext cx="1672733" cy="276999"/>
          </a:xfrm>
          <a:prstGeom prst="rect">
            <a:avLst/>
          </a:prstGeom>
          <a:noFill/>
        </p:spPr>
        <p:txBody>
          <a:bodyPr wrap="square" rtlCol="0">
            <a:spAutoFit/>
          </a:bodyPr>
          <a:lstStyle/>
          <a:p>
            <a:pPr algn="r"/>
            <a:r>
              <a:rPr lang="nl-NL" sz="1200" dirty="0"/>
              <a:t>Opdracht beschrijving</a:t>
            </a:r>
            <a:endParaRPr lang="en-GB" sz="1200" dirty="0"/>
          </a:p>
        </p:txBody>
      </p:sp>
      <p:pic>
        <p:nvPicPr>
          <p:cNvPr id="15" name="Graphic 14" descr="Gold bars with solid fill">
            <a:extLst>
              <a:ext uri="{FF2B5EF4-FFF2-40B4-BE49-F238E27FC236}">
                <a16:creationId xmlns:a16="http://schemas.microsoft.com/office/drawing/2014/main" id="{C81F6F6D-BA0F-47D8-B379-891D738CDD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4975" y="4871018"/>
            <a:ext cx="914400" cy="914400"/>
          </a:xfrm>
          <a:prstGeom prst="rect">
            <a:avLst/>
          </a:prstGeom>
        </p:spPr>
      </p:pic>
      <p:pic>
        <p:nvPicPr>
          <p:cNvPr id="29" name="Graphic 28" descr="Chevron arrows with solid fill">
            <a:extLst>
              <a:ext uri="{FF2B5EF4-FFF2-40B4-BE49-F238E27FC236}">
                <a16:creationId xmlns:a16="http://schemas.microsoft.com/office/drawing/2014/main" id="{D7252327-2535-43B7-BB4B-D95FA36D9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82795" y="5668701"/>
            <a:ext cx="914400" cy="914400"/>
          </a:xfrm>
          <a:prstGeom prst="rect">
            <a:avLst/>
          </a:prstGeom>
        </p:spPr>
      </p:pic>
      <p:pic>
        <p:nvPicPr>
          <p:cNvPr id="31" name="Graphic 30" descr="Chevron arrows with solid fill">
            <a:extLst>
              <a:ext uri="{FF2B5EF4-FFF2-40B4-BE49-F238E27FC236}">
                <a16:creationId xmlns:a16="http://schemas.microsoft.com/office/drawing/2014/main" id="{B8856A73-A9D7-4969-94C6-1AB41ECD40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02686" y="4268805"/>
            <a:ext cx="914400" cy="914400"/>
          </a:xfrm>
          <a:prstGeom prst="rect">
            <a:avLst/>
          </a:prstGeom>
        </p:spPr>
      </p:pic>
      <p:pic>
        <p:nvPicPr>
          <p:cNvPr id="33" name="Graphic 32" descr="Circles with arrows with solid fill">
            <a:extLst>
              <a:ext uri="{FF2B5EF4-FFF2-40B4-BE49-F238E27FC236}">
                <a16:creationId xmlns:a16="http://schemas.microsoft.com/office/drawing/2014/main" id="{E5169658-EFF5-44D0-8778-57795B0AF9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82795" y="6866015"/>
            <a:ext cx="914400" cy="914400"/>
          </a:xfrm>
          <a:prstGeom prst="rect">
            <a:avLst/>
          </a:prstGeom>
        </p:spPr>
      </p:pic>
      <p:pic>
        <p:nvPicPr>
          <p:cNvPr id="30" name="Graphic 29" descr="Blog with solid fill">
            <a:extLst>
              <a:ext uri="{FF2B5EF4-FFF2-40B4-BE49-F238E27FC236}">
                <a16:creationId xmlns:a16="http://schemas.microsoft.com/office/drawing/2014/main" id="{575E8D2E-7E19-A635-7F0E-DEE1B73392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977" y="2817410"/>
            <a:ext cx="914400" cy="914400"/>
          </a:xfrm>
          <a:prstGeom prst="rect">
            <a:avLst/>
          </a:prstGeom>
        </p:spPr>
      </p:pic>
      <p:sp>
        <p:nvSpPr>
          <p:cNvPr id="32" name="TextBox 31">
            <a:extLst>
              <a:ext uri="{FF2B5EF4-FFF2-40B4-BE49-F238E27FC236}">
                <a16:creationId xmlns:a16="http://schemas.microsoft.com/office/drawing/2014/main" id="{5E18998D-DD2A-12F6-E4D1-F39B895D97CB}"/>
              </a:ext>
            </a:extLst>
          </p:cNvPr>
          <p:cNvSpPr txBox="1"/>
          <p:nvPr/>
        </p:nvSpPr>
        <p:spPr>
          <a:xfrm>
            <a:off x="46642" y="3602193"/>
            <a:ext cx="1672733" cy="276999"/>
          </a:xfrm>
          <a:prstGeom prst="rect">
            <a:avLst/>
          </a:prstGeom>
          <a:noFill/>
        </p:spPr>
        <p:txBody>
          <a:bodyPr wrap="square" rtlCol="0">
            <a:spAutoFit/>
          </a:bodyPr>
          <a:lstStyle/>
          <a:p>
            <a:pPr algn="r"/>
            <a:r>
              <a:rPr lang="nl-NL" sz="1200" dirty="0"/>
              <a:t>Aanpak</a:t>
            </a:r>
          </a:p>
        </p:txBody>
      </p:sp>
      <p:pic>
        <p:nvPicPr>
          <p:cNvPr id="7" name="Picture 6" descr="Graphical user interface, application&#10;&#10;Description automatically generated with medium confidence">
            <a:extLst>
              <a:ext uri="{FF2B5EF4-FFF2-40B4-BE49-F238E27FC236}">
                <a16:creationId xmlns:a16="http://schemas.microsoft.com/office/drawing/2014/main" id="{AA19BE18-6E32-6E1E-7497-33BAF25257C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74429" y="2414861"/>
            <a:ext cx="5125055" cy="1886905"/>
          </a:xfrm>
          <a:prstGeom prst="rect">
            <a:avLst/>
          </a:prstGeom>
        </p:spPr>
      </p:pic>
      <p:sp>
        <p:nvSpPr>
          <p:cNvPr id="34" name="TextBox 33">
            <a:extLst>
              <a:ext uri="{FF2B5EF4-FFF2-40B4-BE49-F238E27FC236}">
                <a16:creationId xmlns:a16="http://schemas.microsoft.com/office/drawing/2014/main" id="{9DA15EE9-F5CE-0FDE-F5A3-0A3ECFCAB7D1}"/>
              </a:ext>
            </a:extLst>
          </p:cNvPr>
          <p:cNvSpPr txBox="1"/>
          <p:nvPr/>
        </p:nvSpPr>
        <p:spPr>
          <a:xfrm>
            <a:off x="46641" y="5668701"/>
            <a:ext cx="1672733" cy="276999"/>
          </a:xfrm>
          <a:prstGeom prst="rect">
            <a:avLst/>
          </a:prstGeom>
          <a:noFill/>
        </p:spPr>
        <p:txBody>
          <a:bodyPr wrap="square" rtlCol="0">
            <a:spAutoFit/>
          </a:bodyPr>
          <a:lstStyle/>
          <a:p>
            <a:pPr algn="r"/>
            <a:r>
              <a:rPr lang="nl-NL" sz="1200" dirty="0"/>
              <a:t>Resultaten</a:t>
            </a:r>
          </a:p>
        </p:txBody>
      </p:sp>
      <p:sp>
        <p:nvSpPr>
          <p:cNvPr id="35" name="Subtitle 2">
            <a:extLst>
              <a:ext uri="{FF2B5EF4-FFF2-40B4-BE49-F238E27FC236}">
                <a16:creationId xmlns:a16="http://schemas.microsoft.com/office/drawing/2014/main" id="{2EC4A625-68A8-DE63-67B4-2AD6896FCD4D}"/>
              </a:ext>
            </a:extLst>
          </p:cNvPr>
          <p:cNvSpPr txBox="1">
            <a:spLocks/>
          </p:cNvSpPr>
          <p:nvPr/>
        </p:nvSpPr>
        <p:spPr>
          <a:xfrm>
            <a:off x="2114862" y="4501266"/>
            <a:ext cx="4984621" cy="2057319"/>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nSpc>
                <a:spcPct val="107000"/>
              </a:lnSpc>
              <a:spcAft>
                <a:spcPts val="800"/>
              </a:spcAft>
            </a:pPr>
            <a:r>
              <a:rPr lang="nl-NL" sz="1200" dirty="0">
                <a:latin typeface="Calibri" panose="020F0502020204030204" pitchFamily="34" charset="0"/>
                <a:ea typeface="Calibri" panose="020F0502020204030204" pitchFamily="34" charset="0"/>
                <a:cs typeface="Times New Roman" panose="02020603050405020304" pitchFamily="18" charset="0"/>
              </a:rPr>
              <a:t>Het project bestaat uit een </a:t>
            </a:r>
            <a:r>
              <a:rPr lang="nl-NL" sz="1200" dirty="0" err="1">
                <a:latin typeface="Calibri" panose="020F0502020204030204" pitchFamily="34" charset="0"/>
                <a:ea typeface="Calibri" panose="020F0502020204030204" pitchFamily="34" charset="0"/>
                <a:cs typeface="Times New Roman" panose="02020603050405020304" pitchFamily="18" charset="0"/>
              </a:rPr>
              <a:t>webApplicatie</a:t>
            </a:r>
            <a:r>
              <a:rPr lang="nl-NL" sz="1200" dirty="0">
                <a:latin typeface="Calibri" panose="020F0502020204030204" pitchFamily="34" charset="0"/>
                <a:ea typeface="Calibri" panose="020F0502020204030204" pitchFamily="34" charset="0"/>
                <a:cs typeface="Times New Roman" panose="02020603050405020304" pitchFamily="18" charset="0"/>
              </a:rPr>
              <a:t> waarin gebruikers kunnen zoeken op meerdere archieven. Hiervoor moeten ze wel zijn ingelogd in een gebruikersomgeving. Hiervoor moeten ze een gratis account aanmaken en ingelogd zijn. Er is hierbinnen dan de mogelijkheid om hun account aan te passen, maar ook om dus natuurlijk te zoeken op de externe archieven. </a:t>
            </a:r>
            <a:br>
              <a:rPr lang="nl-NL" sz="1200" dirty="0">
                <a:latin typeface="Calibri" panose="020F0502020204030204" pitchFamily="34" charset="0"/>
                <a:ea typeface="Calibri" panose="020F0502020204030204" pitchFamily="34" charset="0"/>
                <a:cs typeface="Times New Roman" panose="02020603050405020304" pitchFamily="18" charset="0"/>
              </a:rPr>
            </a:br>
            <a:r>
              <a:rPr lang="nl-NL" sz="1200" dirty="0">
                <a:latin typeface="Calibri" panose="020F0502020204030204" pitchFamily="34" charset="0"/>
                <a:ea typeface="Calibri" panose="020F0502020204030204" pitchFamily="34" charset="0"/>
                <a:cs typeface="Times New Roman" panose="02020603050405020304" pitchFamily="18" charset="0"/>
              </a:rPr>
              <a:t>Met simpel zoeken opent dit meerdere </a:t>
            </a:r>
            <a:r>
              <a:rPr lang="nl-NL" sz="1200" dirty="0" err="1">
                <a:latin typeface="Calibri" panose="020F0502020204030204" pitchFamily="34" charset="0"/>
                <a:ea typeface="Calibri" panose="020F0502020204030204" pitchFamily="34" charset="0"/>
                <a:cs typeface="Times New Roman" panose="02020603050405020304" pitchFamily="18" charset="0"/>
              </a:rPr>
              <a:t>zoekqueries</a:t>
            </a:r>
            <a:r>
              <a:rPr lang="nl-NL" sz="1200" dirty="0">
                <a:latin typeface="Calibri" panose="020F0502020204030204" pitchFamily="34" charset="0"/>
                <a:ea typeface="Calibri" panose="020F0502020204030204" pitchFamily="34" charset="0"/>
                <a:cs typeface="Times New Roman" panose="02020603050405020304" pitchFamily="18" charset="0"/>
              </a:rPr>
              <a:t> op de sites van de archieven zelf, en met geavanceerd zoeken zullen ze de resultaten binnen de app zelf zien. Hiervandaan kunnen ze </a:t>
            </a:r>
            <a:r>
              <a:rPr lang="nl-NL" sz="1200" dirty="0" err="1">
                <a:latin typeface="Calibri" panose="020F0502020204030204" pitchFamily="34" charset="0"/>
                <a:ea typeface="Calibri" panose="020F0502020204030204" pitchFamily="34" charset="0"/>
                <a:cs typeface="Times New Roman" panose="02020603050405020304" pitchFamily="18" charset="0"/>
              </a:rPr>
              <a:t>ze</a:t>
            </a:r>
            <a:r>
              <a:rPr lang="nl-NL" sz="1200" dirty="0">
                <a:latin typeface="Calibri" panose="020F0502020204030204" pitchFamily="34" charset="0"/>
                <a:ea typeface="Calibri" panose="020F0502020204030204" pitchFamily="34" charset="0"/>
                <a:cs typeface="Times New Roman" panose="02020603050405020304" pitchFamily="18" charset="0"/>
              </a:rPr>
              <a:t> zoekopdracht opslaan voor </a:t>
            </a:r>
            <a:r>
              <a:rPr lang="nl-NL" sz="1200" dirty="0" err="1">
                <a:latin typeface="Calibri" panose="020F0502020204030204" pitchFamily="34" charset="0"/>
                <a:ea typeface="Calibri" panose="020F0502020204030204" pitchFamily="34" charset="0"/>
                <a:cs typeface="Times New Roman" panose="02020603050405020304" pitchFamily="18" charset="0"/>
              </a:rPr>
              <a:t>hergebebruik</a:t>
            </a:r>
            <a:r>
              <a:rPr lang="nl-NL" sz="1200" dirty="0">
                <a:latin typeface="Calibri" panose="020F0502020204030204" pitchFamily="34" charset="0"/>
                <a:ea typeface="Calibri" panose="020F0502020204030204" pitchFamily="34" charset="0"/>
                <a:cs typeface="Times New Roman" panose="02020603050405020304" pitchFamily="18" charset="0"/>
              </a:rPr>
              <a:t> op een later tijdstip, of de resultaten downloaden als </a:t>
            </a:r>
            <a:r>
              <a:rPr lang="nl-NL" sz="1200" dirty="0" err="1">
                <a:latin typeface="Calibri" panose="020F0502020204030204" pitchFamily="34" charset="0"/>
                <a:ea typeface="Calibri" panose="020F0502020204030204" pitchFamily="34" charset="0"/>
                <a:cs typeface="Times New Roman" panose="02020603050405020304" pitchFamily="18" charset="0"/>
              </a:rPr>
              <a:t>excel</a:t>
            </a:r>
            <a:r>
              <a:rPr lang="nl-NL" sz="1200" dirty="0">
                <a:latin typeface="Calibri" panose="020F0502020204030204" pitchFamily="34" charset="0"/>
                <a:ea typeface="Calibri" panose="020F0502020204030204" pitchFamily="34" charset="0"/>
                <a:cs typeface="Times New Roman" panose="02020603050405020304" pitchFamily="18" charset="0"/>
              </a:rPr>
              <a:t> of pdf. </a:t>
            </a: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2" name="Graphic 41" descr="Cloud Computing with solid fill">
            <a:extLst>
              <a:ext uri="{FF2B5EF4-FFF2-40B4-BE49-F238E27FC236}">
                <a16:creationId xmlns:a16="http://schemas.microsoft.com/office/drawing/2014/main" id="{852937EB-BB3D-12F8-4E99-8874C83126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82795" y="2720502"/>
            <a:ext cx="914400" cy="914400"/>
          </a:xfrm>
          <a:prstGeom prst="rect">
            <a:avLst/>
          </a:prstGeom>
        </p:spPr>
      </p:pic>
      <p:sp>
        <p:nvSpPr>
          <p:cNvPr id="43" name="TextBox 42">
            <a:extLst>
              <a:ext uri="{FF2B5EF4-FFF2-40B4-BE49-F238E27FC236}">
                <a16:creationId xmlns:a16="http://schemas.microsoft.com/office/drawing/2014/main" id="{1DA93AC1-DD17-D9AE-DA21-3C1E99EF4A50}"/>
              </a:ext>
            </a:extLst>
          </p:cNvPr>
          <p:cNvSpPr txBox="1"/>
          <p:nvPr/>
        </p:nvSpPr>
        <p:spPr>
          <a:xfrm>
            <a:off x="6699248" y="3613080"/>
            <a:ext cx="1672733" cy="276999"/>
          </a:xfrm>
          <a:prstGeom prst="rect">
            <a:avLst/>
          </a:prstGeom>
          <a:noFill/>
        </p:spPr>
        <p:txBody>
          <a:bodyPr wrap="square" rtlCol="0">
            <a:spAutoFit/>
          </a:bodyPr>
          <a:lstStyle/>
          <a:p>
            <a:pPr algn="r"/>
            <a:r>
              <a:rPr lang="nl-NL" sz="1200" dirty="0"/>
              <a:t>Reflectie</a:t>
            </a:r>
          </a:p>
        </p:txBody>
      </p:sp>
      <p:sp>
        <p:nvSpPr>
          <p:cNvPr id="44" name="Subtitle 2">
            <a:extLst>
              <a:ext uri="{FF2B5EF4-FFF2-40B4-BE49-F238E27FC236}">
                <a16:creationId xmlns:a16="http://schemas.microsoft.com/office/drawing/2014/main" id="{2B31576F-0C11-788F-934C-C2B3AC43DF73}"/>
              </a:ext>
            </a:extLst>
          </p:cNvPr>
          <p:cNvSpPr txBox="1">
            <a:spLocks/>
          </p:cNvSpPr>
          <p:nvPr/>
        </p:nvSpPr>
        <p:spPr>
          <a:xfrm>
            <a:off x="8767470" y="2378970"/>
            <a:ext cx="3283018" cy="2631076"/>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nSpc>
                <a:spcPct val="107000"/>
              </a:lnSpc>
              <a:spcAft>
                <a:spcPts val="800"/>
              </a:spcAft>
            </a:pPr>
            <a:r>
              <a:rPr lang="nl-NL" sz="1200" dirty="0">
                <a:latin typeface="Calibri" panose="020F0502020204030204" pitchFamily="34" charset="0"/>
                <a:ea typeface="Calibri" panose="020F0502020204030204" pitchFamily="34" charset="0"/>
                <a:cs typeface="Times New Roman" panose="02020603050405020304" pitchFamily="18" charset="0"/>
              </a:rPr>
              <a:t>Ik heb ontzettend veel geleerd van het werkend krijgen van een full stack app vanuit het niets. </a:t>
            </a:r>
          </a:p>
          <a:p>
            <a:pPr>
              <a:lnSpc>
                <a:spcPct val="107000"/>
              </a:lnSpc>
              <a:spcAft>
                <a:spcPts val="800"/>
              </a:spcAft>
            </a:pPr>
            <a:r>
              <a:rPr lang="nl-NL" sz="1200" dirty="0">
                <a:latin typeface="Calibri" panose="020F0502020204030204" pitchFamily="34" charset="0"/>
                <a:ea typeface="Calibri" panose="020F0502020204030204" pitchFamily="34" charset="0"/>
                <a:cs typeface="Times New Roman" panose="02020603050405020304" pitchFamily="18" charset="0"/>
              </a:rPr>
              <a:t>Ik ben zeker tegen wat obstakels aangelopen, zoals het implementeren van dingen op een tal van pagina’s, uiteindelijk heb ik dit opgelost door een overkoepelend script te gebruiken op elke pagina met DOM manipulatie.</a:t>
            </a:r>
            <a:br>
              <a:rPr lang="nl-NL" sz="1200" dirty="0">
                <a:latin typeface="Calibri" panose="020F0502020204030204" pitchFamily="34" charset="0"/>
                <a:ea typeface="Calibri" panose="020F0502020204030204" pitchFamily="34" charset="0"/>
                <a:cs typeface="Times New Roman" panose="02020603050405020304" pitchFamily="18" charset="0"/>
              </a:rPr>
            </a:br>
            <a:br>
              <a:rPr lang="nl-NL" sz="1200" dirty="0">
                <a:latin typeface="Calibri" panose="020F0502020204030204" pitchFamily="34" charset="0"/>
                <a:ea typeface="Calibri" panose="020F0502020204030204" pitchFamily="34" charset="0"/>
                <a:cs typeface="Times New Roman" panose="02020603050405020304" pitchFamily="18" charset="0"/>
              </a:rPr>
            </a:br>
            <a:r>
              <a:rPr lang="nl-NL" sz="1200" dirty="0">
                <a:latin typeface="Calibri" panose="020F0502020204030204" pitchFamily="34" charset="0"/>
                <a:ea typeface="Calibri" panose="020F0502020204030204" pitchFamily="34" charset="0"/>
                <a:cs typeface="Times New Roman" panose="02020603050405020304" pitchFamily="18" charset="0"/>
              </a:rPr>
              <a:t>Het hoofd doel had ik eerder mee willen beginnen, namelijk het zoeken, </a:t>
            </a:r>
            <a:br>
              <a:rPr lang="nl-NL" sz="1200" dirty="0">
                <a:latin typeface="Calibri" panose="020F0502020204030204" pitchFamily="34" charset="0"/>
                <a:ea typeface="Calibri" panose="020F0502020204030204" pitchFamily="34" charset="0"/>
                <a:cs typeface="Times New Roman" panose="02020603050405020304" pitchFamily="18" charset="0"/>
              </a:rPr>
            </a:br>
            <a:r>
              <a:rPr lang="nl-NL" sz="1200" dirty="0">
                <a:latin typeface="Calibri" panose="020F0502020204030204" pitchFamily="34" charset="0"/>
                <a:ea typeface="Calibri" panose="020F0502020204030204" pitchFamily="34" charset="0"/>
                <a:cs typeface="Times New Roman" panose="02020603050405020304" pitchFamily="18" charset="0"/>
              </a:rPr>
              <a:t>ik ben hier vanaf gestapt want de sprint opdrachten van school leken wat anders te vragen. Dit had ik niet moeten doen, want hierin waren flink wat problemen, door de opzet van de externe sites. Waar ik dan laat pas achter kwam.</a:t>
            </a:r>
            <a:br>
              <a:rPr lang="nl-NL" sz="1200" dirty="0">
                <a:latin typeface="Calibri" panose="020F0502020204030204" pitchFamily="34" charset="0"/>
                <a:ea typeface="Calibri" panose="020F0502020204030204" pitchFamily="34" charset="0"/>
                <a:cs typeface="Times New Roman" panose="02020603050405020304" pitchFamily="18" charset="0"/>
              </a:rPr>
            </a:br>
            <a:br>
              <a:rPr lang="en-GB" sz="1200" dirty="0">
                <a:latin typeface="Calibri" panose="020F0502020204030204" pitchFamily="34" charset="0"/>
                <a:ea typeface="Calibri" panose="020F0502020204030204" pitchFamily="34" charset="0"/>
                <a:cs typeface="Times New Roman" panose="02020603050405020304" pitchFamily="18" charset="0"/>
              </a:rPr>
            </a:br>
            <a:r>
              <a:rPr lang="nl-NL" sz="1200" dirty="0">
                <a:latin typeface="Calibri" panose="020F0502020204030204" pitchFamily="34" charset="0"/>
                <a:ea typeface="Calibri" panose="020F0502020204030204" pitchFamily="34" charset="0"/>
                <a:cs typeface="Times New Roman" panose="02020603050405020304" pitchFamily="18" charset="0"/>
              </a:rPr>
              <a:t>Door gebruik te maken van de waterval sprint techniek kon ik wel continu contact houden met mijn klant, waardoor ik ten alle tijden mijn koers kon bijstellen en hem kon betrekken bij het proces.</a:t>
            </a:r>
            <a:br>
              <a:rPr lang="nl-NL" sz="1200" dirty="0">
                <a:latin typeface="Calibri" panose="020F0502020204030204" pitchFamily="34" charset="0"/>
                <a:ea typeface="Calibri" panose="020F0502020204030204" pitchFamily="34" charset="0"/>
                <a:cs typeface="Times New Roman" panose="02020603050405020304" pitchFamily="18" charset="0"/>
              </a:rPr>
            </a:br>
            <a:br>
              <a:rPr lang="nl-NL" sz="1200" dirty="0">
                <a:latin typeface="Calibri" panose="020F0502020204030204" pitchFamily="34" charset="0"/>
                <a:ea typeface="Calibri" panose="020F0502020204030204" pitchFamily="34" charset="0"/>
                <a:cs typeface="Times New Roman" panose="02020603050405020304" pitchFamily="18" charset="0"/>
              </a:rPr>
            </a:br>
            <a:r>
              <a:rPr lang="nl-NL" sz="1200" dirty="0">
                <a:latin typeface="Calibri" panose="020F0502020204030204" pitchFamily="34" charset="0"/>
                <a:ea typeface="Calibri" panose="020F0502020204030204" pitchFamily="34" charset="0"/>
                <a:cs typeface="Times New Roman" panose="02020603050405020304" pitchFamily="18" charset="0"/>
              </a:rPr>
              <a:t>Waar ik pas heel laat </a:t>
            </a:r>
            <a:r>
              <a:rPr lang="nl-NL" sz="1200" dirty="0" err="1">
                <a:latin typeface="Calibri" panose="020F0502020204030204" pitchFamily="34" charset="0"/>
                <a:ea typeface="Calibri" panose="020F0502020204030204" pitchFamily="34" charset="0"/>
                <a:cs typeface="Times New Roman" panose="02020603050405020304" pitchFamily="18" charset="0"/>
              </a:rPr>
              <a:t>achterkwam</a:t>
            </a:r>
            <a:r>
              <a:rPr lang="nl-NL" sz="1200" dirty="0">
                <a:latin typeface="Calibri" panose="020F0502020204030204" pitchFamily="34" charset="0"/>
                <a:ea typeface="Calibri" panose="020F0502020204030204" pitchFamily="34" charset="0"/>
                <a:cs typeface="Times New Roman" panose="02020603050405020304" pitchFamily="18" charset="0"/>
              </a:rPr>
              <a:t> was dat er wel een archief was waar ik wat mee kon, hier heb ik dan ook heel hard aan getimmerd en de laatste dagen voor inlevering amper geslapen. Ik ben wel enorm trots dat ik nu een werkende site met login/</a:t>
            </a:r>
            <a:r>
              <a:rPr lang="nl-NL" sz="1200" dirty="0" err="1">
                <a:latin typeface="Calibri" panose="020F0502020204030204" pitchFamily="34" charset="0"/>
                <a:ea typeface="Calibri" panose="020F0502020204030204" pitchFamily="34" charset="0"/>
                <a:cs typeface="Times New Roman" panose="02020603050405020304" pitchFamily="18" charset="0"/>
              </a:rPr>
              <a:t>ww</a:t>
            </a:r>
            <a:r>
              <a:rPr lang="nl-NL" sz="1200" dirty="0">
                <a:latin typeface="Calibri" panose="020F0502020204030204" pitchFamily="34" charset="0"/>
                <a:ea typeface="Calibri" panose="020F0502020204030204" pitchFamily="34" charset="0"/>
                <a:cs typeface="Times New Roman" panose="02020603050405020304" pitchFamily="18" charset="0"/>
              </a:rPr>
              <a:t>/</a:t>
            </a:r>
            <a:r>
              <a:rPr lang="nl-NL" sz="1200" dirty="0" err="1">
                <a:latin typeface="Calibri" panose="020F0502020204030204" pitchFamily="34" charset="0"/>
                <a:ea typeface="Calibri" panose="020F0502020204030204" pitchFamily="34" charset="0"/>
                <a:cs typeface="Times New Roman" panose="02020603050405020304" pitchFamily="18" charset="0"/>
              </a:rPr>
              <a:t>wwreset</a:t>
            </a:r>
            <a:r>
              <a:rPr lang="nl-NL" sz="1200" dirty="0">
                <a:latin typeface="Calibri" panose="020F0502020204030204" pitchFamily="34" charset="0"/>
                <a:ea typeface="Calibri" panose="020F0502020204030204" pitchFamily="34" charset="0"/>
                <a:cs typeface="Times New Roman" panose="02020603050405020304" pitchFamily="18" charset="0"/>
              </a:rPr>
              <a:t>/zoekfunctie/gebruikersdata</a:t>
            </a:r>
            <a:br>
              <a:rPr lang="nl-NL" sz="1200" dirty="0">
                <a:latin typeface="Calibri" panose="020F0502020204030204" pitchFamily="34" charset="0"/>
                <a:ea typeface="Calibri" panose="020F0502020204030204" pitchFamily="34" charset="0"/>
                <a:cs typeface="Times New Roman" panose="02020603050405020304" pitchFamily="18" charset="0"/>
              </a:rPr>
            </a:br>
            <a:r>
              <a:rPr lang="nl-NL" sz="1200" dirty="0">
                <a:latin typeface="Calibri" panose="020F0502020204030204" pitchFamily="34" charset="0"/>
                <a:ea typeface="Calibri" panose="020F0502020204030204" pitchFamily="34" charset="0"/>
                <a:cs typeface="Times New Roman" panose="02020603050405020304" pitchFamily="18" charset="0"/>
              </a:rPr>
              <a:t>kan tonen en hosten op </a:t>
            </a:r>
            <a:r>
              <a:rPr lang="nl-NL" sz="1200" dirty="0" err="1">
                <a:latin typeface="Calibri" panose="020F0502020204030204" pitchFamily="34" charset="0"/>
                <a:ea typeface="Calibri" panose="020F0502020204030204" pitchFamily="34" charset="0"/>
                <a:cs typeface="Times New Roman" panose="02020603050405020304" pitchFamily="18" charset="0"/>
              </a:rPr>
              <a:t>heroku</a:t>
            </a:r>
            <a:r>
              <a:rPr lang="nl-NL" sz="1200" dirty="0">
                <a:latin typeface="Calibri" panose="020F0502020204030204" pitchFamily="34" charset="0"/>
                <a:ea typeface="Calibri" panose="020F0502020204030204" pitchFamily="34" charset="0"/>
                <a:cs typeface="Times New Roman" panose="02020603050405020304" pitchFamily="18" charset="0"/>
              </a:rPr>
              <a:t>. </a:t>
            </a: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descr="Graphical user interface&#10;&#10;Description automatically generated with medium confidence">
            <a:extLst>
              <a:ext uri="{FF2B5EF4-FFF2-40B4-BE49-F238E27FC236}">
                <a16:creationId xmlns:a16="http://schemas.microsoft.com/office/drawing/2014/main" id="{2A6FA74F-848D-924A-E8CA-E8E9B27CF6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93830" y="8538468"/>
            <a:ext cx="4656658" cy="645477"/>
          </a:xfrm>
          <a:prstGeom prst="rect">
            <a:avLst/>
          </a:prstGeom>
        </p:spPr>
      </p:pic>
      <p:pic>
        <p:nvPicPr>
          <p:cNvPr id="20" name="Picture 19" descr="Graphical user interface&#10;&#10;Description automatically generated">
            <a:extLst>
              <a:ext uri="{FF2B5EF4-FFF2-40B4-BE49-F238E27FC236}">
                <a16:creationId xmlns:a16="http://schemas.microsoft.com/office/drawing/2014/main" id="{BF67899D-56BD-D07D-E503-9007B31E603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544588" y="7347900"/>
            <a:ext cx="3657456" cy="2057319"/>
          </a:xfrm>
          <a:prstGeom prst="rect">
            <a:avLst/>
          </a:prstGeom>
        </p:spPr>
      </p:pic>
      <p:pic>
        <p:nvPicPr>
          <p:cNvPr id="46" name="Picture 45" descr="A screenshot of a computer&#10;&#10;Description automatically generated">
            <a:extLst>
              <a:ext uri="{FF2B5EF4-FFF2-40B4-BE49-F238E27FC236}">
                <a16:creationId xmlns:a16="http://schemas.microsoft.com/office/drawing/2014/main" id="{71FA5811-4582-A10F-1712-3289AE906A2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1951" y="6481149"/>
            <a:ext cx="3657456" cy="2057319"/>
          </a:xfrm>
          <a:prstGeom prst="rect">
            <a:avLst/>
          </a:prstGeom>
        </p:spPr>
      </p:pic>
      <p:sp>
        <p:nvSpPr>
          <p:cNvPr id="49" name="Subtitle 2">
            <a:extLst>
              <a:ext uri="{FF2B5EF4-FFF2-40B4-BE49-F238E27FC236}">
                <a16:creationId xmlns:a16="http://schemas.microsoft.com/office/drawing/2014/main" id="{D6CF98F4-60A6-1F14-F010-9CA6026BE7ED}"/>
              </a:ext>
            </a:extLst>
          </p:cNvPr>
          <p:cNvSpPr txBox="1">
            <a:spLocks/>
          </p:cNvSpPr>
          <p:nvPr/>
        </p:nvSpPr>
        <p:spPr>
          <a:xfrm>
            <a:off x="6959184" y="1224640"/>
            <a:ext cx="5037439" cy="1167202"/>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nSpc>
                <a:spcPct val="107000"/>
              </a:lnSpc>
              <a:spcAft>
                <a:spcPts val="800"/>
              </a:spcAft>
            </a:pPr>
            <a:r>
              <a:rPr lang="nl-NL" sz="1200" dirty="0">
                <a:latin typeface="Calibri" panose="020F0502020204030204" pitchFamily="34" charset="0"/>
                <a:ea typeface="Calibri" panose="020F0502020204030204" pitchFamily="34" charset="0"/>
                <a:cs typeface="Times New Roman" panose="02020603050405020304" pitchFamily="18" charset="0"/>
              </a:rPr>
              <a:t>Ryan van Lil – 1818885 – 2022 </a:t>
            </a:r>
            <a:r>
              <a:rPr lang="nl-NL" sz="1200" dirty="0" err="1">
                <a:latin typeface="Calibri" panose="020F0502020204030204" pitchFamily="34" charset="0"/>
                <a:ea typeface="Calibri" panose="020F0502020204030204" pitchFamily="34" charset="0"/>
                <a:cs typeface="Times New Roman" panose="02020603050405020304" pitchFamily="18" charset="0"/>
              </a:rPr>
              <a:t>iPass</a:t>
            </a:r>
            <a:endParaRPr lang="en-GB"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911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413</Words>
  <Application>Microsoft Office PowerPoint</Application>
  <PresentationFormat>A3 Paper (297x420 mm)</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Archive Trawler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poster name?]</dc:title>
  <dc:creator>Lil-Reddy, G.M. van (Gerie)</dc:creator>
  <cp:lastModifiedBy>Ryan Reddy</cp:lastModifiedBy>
  <cp:revision>4</cp:revision>
  <dcterms:created xsi:type="dcterms:W3CDTF">2022-07-05T19:22:25Z</dcterms:created>
  <dcterms:modified xsi:type="dcterms:W3CDTF">2022-07-05T21:43:44Z</dcterms:modified>
</cp:coreProperties>
</file>