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96E24F-0AC7-4FAB-8B1F-F13B8D7BF3F8}" v="61" dt="2024-09-24T12:17:39.4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2474" autoAdjust="0"/>
  </p:normalViewPr>
  <p:slideViewPr>
    <p:cSldViewPr snapToGrid="0">
      <p:cViewPr>
        <p:scale>
          <a:sx n="50" d="100"/>
          <a:sy n="50" d="100"/>
        </p:scale>
        <p:origin x="1926" y="702"/>
      </p:cViewPr>
      <p:guideLst/>
    </p:cSldViewPr>
  </p:slideViewPr>
  <p:notesTextViewPr>
    <p:cViewPr>
      <p:scale>
        <a:sx n="125" d="100"/>
        <a:sy n="125" d="100"/>
      </p:scale>
      <p:origin x="0" y="-243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van Lil" userId="6607098cb740c572" providerId="LiveId" clId="{3396E24F-0AC7-4FAB-8B1F-F13B8D7BF3F8}"/>
    <pc:docChg chg="undo custSel modSld">
      <pc:chgData name="Ryan van Lil" userId="6607098cb740c572" providerId="LiveId" clId="{3396E24F-0AC7-4FAB-8B1F-F13B8D7BF3F8}" dt="2024-09-24T12:28:14.664" v="3514"/>
      <pc:docMkLst>
        <pc:docMk/>
      </pc:docMkLst>
      <pc:sldChg chg="addSp delSp modSp mod modNotesTx">
        <pc:chgData name="Ryan van Lil" userId="6607098cb740c572" providerId="LiveId" clId="{3396E24F-0AC7-4FAB-8B1F-F13B8D7BF3F8}" dt="2024-09-24T12:28:14.664" v="3514"/>
        <pc:sldMkLst>
          <pc:docMk/>
          <pc:sldMk cId="4205282280" sldId="256"/>
        </pc:sldMkLst>
        <pc:spChg chg="mod">
          <ac:chgData name="Ryan van Lil" userId="6607098cb740c572" providerId="LiveId" clId="{3396E24F-0AC7-4FAB-8B1F-F13B8D7BF3F8}" dt="2024-09-24T12:14:20.820" v="3474"/>
          <ac:spMkLst>
            <pc:docMk/>
            <pc:sldMk cId="4205282280" sldId="256"/>
            <ac:spMk id="2" creationId="{B0666624-D627-9B57-442D-41032C2BEEEE}"/>
          </ac:spMkLst>
        </pc:spChg>
        <pc:spChg chg="del">
          <ac:chgData name="Ryan van Lil" userId="6607098cb740c572" providerId="LiveId" clId="{3396E24F-0AC7-4FAB-8B1F-F13B8D7BF3F8}" dt="2024-09-24T08:52:12.242" v="3046" actId="478"/>
          <ac:spMkLst>
            <pc:docMk/>
            <pc:sldMk cId="4205282280" sldId="256"/>
            <ac:spMk id="3" creationId="{6D8E2BF1-696B-D5A5-E49F-0CBD9123B02D}"/>
          </ac:spMkLst>
        </pc:spChg>
        <pc:spChg chg="add mod">
          <ac:chgData name="Ryan van Lil" userId="6607098cb740c572" providerId="LiveId" clId="{3396E24F-0AC7-4FAB-8B1F-F13B8D7BF3F8}" dt="2024-09-24T12:16:48.256" v="3483" actId="404"/>
          <ac:spMkLst>
            <pc:docMk/>
            <pc:sldMk cId="4205282280" sldId="256"/>
            <ac:spMk id="6" creationId="{3D6F21A8-0E46-6C83-C964-5EF903A473FF}"/>
          </ac:spMkLst>
        </pc:spChg>
        <pc:spChg chg="add mod">
          <ac:chgData name="Ryan van Lil" userId="6607098cb740c572" providerId="LiveId" clId="{3396E24F-0AC7-4FAB-8B1F-F13B8D7BF3F8}" dt="2024-09-24T12:17:13.665" v="3488" actId="1076"/>
          <ac:spMkLst>
            <pc:docMk/>
            <pc:sldMk cId="4205282280" sldId="256"/>
            <ac:spMk id="9" creationId="{CF86BB84-63AB-F716-286A-18A94EB63660}"/>
          </ac:spMkLst>
        </pc:spChg>
        <pc:spChg chg="add mod">
          <ac:chgData name="Ryan van Lil" userId="6607098cb740c572" providerId="LiveId" clId="{3396E24F-0AC7-4FAB-8B1F-F13B8D7BF3F8}" dt="2024-09-24T12:16:48.256" v="3483" actId="404"/>
          <ac:spMkLst>
            <pc:docMk/>
            <pc:sldMk cId="4205282280" sldId="256"/>
            <ac:spMk id="13" creationId="{ED0373AB-F36D-41CD-D369-A1E577137292}"/>
          </ac:spMkLst>
        </pc:spChg>
        <pc:spChg chg="add mod">
          <ac:chgData name="Ryan van Lil" userId="6607098cb740c572" providerId="LiveId" clId="{3396E24F-0AC7-4FAB-8B1F-F13B8D7BF3F8}" dt="2024-09-24T12:16:48.256" v="3483" actId="404"/>
          <ac:spMkLst>
            <pc:docMk/>
            <pc:sldMk cId="4205282280" sldId="256"/>
            <ac:spMk id="14" creationId="{928A3A7B-0266-31DF-028C-183A6BAF51F1}"/>
          </ac:spMkLst>
        </pc:spChg>
        <pc:spChg chg="add mod">
          <ac:chgData name="Ryan van Lil" userId="6607098cb740c572" providerId="LiveId" clId="{3396E24F-0AC7-4FAB-8B1F-F13B8D7BF3F8}" dt="2024-09-24T12:17:32.322" v="3490"/>
          <ac:spMkLst>
            <pc:docMk/>
            <pc:sldMk cId="4205282280" sldId="256"/>
            <ac:spMk id="15" creationId="{59AB332A-2EAB-7B36-CE32-FF2E3CB7F8D6}"/>
          </ac:spMkLst>
        </pc:spChg>
        <pc:spChg chg="add mod">
          <ac:chgData name="Ryan van Lil" userId="6607098cb740c572" providerId="LiveId" clId="{3396E24F-0AC7-4FAB-8B1F-F13B8D7BF3F8}" dt="2024-09-24T12:17:39.074" v="3492" actId="1076"/>
          <ac:spMkLst>
            <pc:docMk/>
            <pc:sldMk cId="4205282280" sldId="256"/>
            <ac:spMk id="16" creationId="{6AA36B64-E39E-DD3A-3716-82F88188F3E4}"/>
          </ac:spMkLst>
        </pc:spChg>
        <pc:spChg chg="add mod">
          <ac:chgData name="Ryan van Lil" userId="6607098cb740c572" providerId="LiveId" clId="{3396E24F-0AC7-4FAB-8B1F-F13B8D7BF3F8}" dt="2024-09-24T12:18:21.495" v="3496" actId="1076"/>
          <ac:spMkLst>
            <pc:docMk/>
            <pc:sldMk cId="4205282280" sldId="256"/>
            <ac:spMk id="17" creationId="{BE56CAFB-AAC8-70C8-DFA2-ADAF35BCA955}"/>
          </ac:spMkLst>
        </pc:spChg>
        <pc:picChg chg="add del mod">
          <ac:chgData name="Ryan van Lil" userId="6607098cb740c572" providerId="LiveId" clId="{3396E24F-0AC7-4FAB-8B1F-F13B8D7BF3F8}" dt="2024-09-24T10:52:10.659" v="3053" actId="478"/>
          <ac:picMkLst>
            <pc:docMk/>
            <pc:sldMk cId="4205282280" sldId="256"/>
            <ac:picMk id="5" creationId="{BCD87D4D-1683-A068-3A71-3ADB7D253E10}"/>
          </ac:picMkLst>
        </pc:picChg>
        <pc:picChg chg="add del">
          <ac:chgData name="Ryan van Lil" userId="6607098cb740c572" providerId="LiveId" clId="{3396E24F-0AC7-4FAB-8B1F-F13B8D7BF3F8}" dt="2024-09-24T11:18:48.030" v="3111" actId="22"/>
          <ac:picMkLst>
            <pc:docMk/>
            <pc:sldMk cId="4205282280" sldId="256"/>
            <ac:picMk id="8" creationId="{A836EFE6-7959-AE36-8EE2-493B27197E4E}"/>
          </ac:picMkLst>
        </pc:picChg>
        <pc:picChg chg="add del">
          <ac:chgData name="Ryan van Lil" userId="6607098cb740c572" providerId="LiveId" clId="{3396E24F-0AC7-4FAB-8B1F-F13B8D7BF3F8}" dt="2024-09-24T11:35:15.138" v="3137" actId="22"/>
          <ac:picMkLst>
            <pc:docMk/>
            <pc:sldMk cId="4205282280" sldId="256"/>
            <ac:picMk id="11" creationId="{6D1C01FD-D485-3A47-9CAF-E69619B51386}"/>
          </ac:picMkLst>
        </pc:picChg>
        <pc:picChg chg="add mod">
          <ac:chgData name="Ryan van Lil" userId="6607098cb740c572" providerId="LiveId" clId="{3396E24F-0AC7-4FAB-8B1F-F13B8D7BF3F8}" dt="2024-09-24T11:35:17.512" v="3138"/>
          <ac:picMkLst>
            <pc:docMk/>
            <pc:sldMk cId="4205282280" sldId="256"/>
            <ac:picMk id="12" creationId="{A51CEF4C-54E3-2A01-F7B9-FFF680CBA11B}"/>
          </ac:picMkLst>
        </pc:picChg>
        <pc:picChg chg="add del mod">
          <ac:chgData name="Ryan van Lil" userId="6607098cb740c572" providerId="LiveId" clId="{3396E24F-0AC7-4FAB-8B1F-F13B8D7BF3F8}" dt="2024-09-24T12:17:04.289" v="3486" actId="1076"/>
          <ac:picMkLst>
            <pc:docMk/>
            <pc:sldMk cId="4205282280" sldId="256"/>
            <ac:picMk id="1026" creationId="{6DF3357E-80AA-21D2-819E-11FFC36C9996}"/>
          </ac:picMkLst>
        </pc:picChg>
        <pc:picChg chg="add del mod">
          <ac:chgData name="Ryan van Lil" userId="6607098cb740c572" providerId="LiveId" clId="{3396E24F-0AC7-4FAB-8B1F-F13B8D7BF3F8}" dt="2024-09-09T14:14:05.537" v="436" actId="478"/>
          <ac:picMkLst>
            <pc:docMk/>
            <pc:sldMk cId="4205282280" sldId="256"/>
            <ac:picMk id="1026" creationId="{914B15E0-019B-9B97-F50C-9CD0D3AA3006}"/>
          </ac:picMkLst>
        </pc:picChg>
        <pc:picChg chg="add del mod">
          <ac:chgData name="Ryan van Lil" userId="6607098cb740c572" providerId="LiveId" clId="{3396E24F-0AC7-4FAB-8B1F-F13B8D7BF3F8}" dt="2024-09-24T12:14:59.387" v="3475" actId="478"/>
          <ac:picMkLst>
            <pc:docMk/>
            <pc:sldMk cId="4205282280" sldId="256"/>
            <ac:picMk id="1028" creationId="{11C33063-C108-A016-F9E8-9AE24EE9F3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32CDD0-5078-4C3C-AE2A-0D5D0DF30BBF}" type="datetimeFigureOut">
              <a:rPr lang="LID4096" smtClean="0"/>
              <a:t>09/24/2024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B44C6-6366-43B1-94F4-D28B2D3CD262}" type="slidenum">
              <a:rPr lang="LID4096" smtClean="0"/>
              <a:t>‹#›</a:t>
            </a:fld>
            <a:endParaRPr lang="LID4096"/>
          </a:p>
        </p:txBody>
      </p:sp>
    </p:spTree>
    <p:extLst>
      <p:ext uri="{BB962C8B-B14F-4D97-AF65-F5344CB8AC3E}">
        <p14:creationId xmlns:p14="http://schemas.microsoft.com/office/powerpoint/2010/main" val="1129458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“64% kiest liever voor permanent thuiswerken dan voor een salarisverhoging van $30.000.”</a:t>
            </a:r>
            <a:endParaRPr lang="nl-NL" dirty="0"/>
          </a:p>
          <a:p>
            <a:endParaRPr lang="nl-NL" b="0" i="0" dirty="0">
              <a:effectLst/>
              <a:latin typeface="Arial" panose="020B0604020202020204" pitchFamily="34" charset="0"/>
            </a:endParaRPr>
          </a:p>
          <a:p>
            <a:endParaRPr lang="nl-NL" b="0" i="0" dirty="0">
              <a:effectLst/>
              <a:latin typeface="Arial" panose="020B0604020202020204" pitchFamily="34" charset="0"/>
            </a:endParaRPr>
          </a:p>
          <a:p>
            <a:r>
              <a:rPr lang="nl-NL" dirty="0"/>
              <a:t>Versneld door de pandemie zijn we allen de toekomst in geworpen.</a:t>
            </a:r>
          </a:p>
          <a:p>
            <a:endParaRPr lang="nl-NL" b="0" i="0" dirty="0">
              <a:effectLst/>
              <a:latin typeface="Arial" panose="020B0604020202020204" pitchFamily="34" charset="0"/>
            </a:endParaRPr>
          </a:p>
          <a:p>
            <a:r>
              <a:rPr lang="nl-NL" b="0" i="0" dirty="0">
                <a:effectLst/>
                <a:latin typeface="Arial" panose="020B0604020202020204" pitchFamily="34" charset="0"/>
              </a:rPr>
              <a:t>Technologie versneld</a:t>
            </a:r>
          </a:p>
          <a:p>
            <a:endParaRPr lang="nl-NL" b="0" i="0" dirty="0">
              <a:effectLst/>
              <a:latin typeface="Arial" panose="020B0604020202020204" pitchFamily="34" charset="0"/>
            </a:endParaRPr>
          </a:p>
          <a:p>
            <a:endParaRPr lang="nl-NL" b="0" i="0" dirty="0">
              <a:effectLst/>
              <a:latin typeface="Arial" panose="020B0604020202020204" pitchFamily="34" charset="0"/>
            </a:endParaRPr>
          </a:p>
          <a:p>
            <a:r>
              <a:rPr lang="nl-NL" b="0" i="0" dirty="0">
                <a:effectLst/>
                <a:latin typeface="Arial" panose="020B0604020202020204" pitchFamily="34" charset="0"/>
              </a:rPr>
              <a:t>waarom deze transitie?</a:t>
            </a:r>
            <a:br>
              <a:rPr lang="nl-NL" b="0" i="0" dirty="0">
                <a:effectLst/>
                <a:latin typeface="Arial" panose="020B0604020202020204" pitchFamily="34" charset="0"/>
              </a:rPr>
            </a:br>
            <a:r>
              <a:rPr lang="nl-NL" b="0" i="0" dirty="0">
                <a:effectLst/>
                <a:latin typeface="Arial" panose="020B0604020202020204" pitchFamily="34" charset="0"/>
              </a:rPr>
              <a:t>Het is voor bedrijven vandaag de dag noodzakelijk om de digitale transitie mee te pakken, om concurrerend en dynamisch te blijven in een snel veranderende markt, vooral versneld door de wereldwijde pandemie richting thuiswerken.</a:t>
            </a:r>
          </a:p>
          <a:p>
            <a:endParaRPr lang="nl-NL" dirty="0"/>
          </a:p>
          <a:p>
            <a:r>
              <a:rPr lang="nl-NL" b="0" i="0" dirty="0">
                <a:effectLst/>
                <a:latin typeface="Arial" panose="020B0604020202020204" pitchFamily="34" charset="0"/>
              </a:rPr>
              <a:t>wat gebeurt er?</a:t>
            </a:r>
          </a:p>
          <a:p>
            <a:r>
              <a:rPr lang="nl-NL" b="0" i="0" dirty="0">
                <a:effectLst/>
                <a:latin typeface="Arial" panose="020B0604020202020204" pitchFamily="34" charset="0"/>
              </a:rPr>
              <a:t>Er zijn tal aan tools en services bijgekomen die ondersteuning bieden aan werken op afstand en werken op meerdere locaties. </a:t>
            </a:r>
          </a:p>
          <a:p>
            <a:r>
              <a:rPr lang="nl-NL" b="0" i="0" dirty="0">
                <a:effectLst/>
                <a:latin typeface="Arial" panose="020B0604020202020204" pitchFamily="34" charset="0"/>
              </a:rPr>
              <a:t>De cloud management tools zijn hier een goed voorbeeld van. Hierdoor hoef je niet lokaal je documenten op te slaan en heb je ze eigenlijk altijd toegankelijk en met je mee.  Denk aan google docs, onedrive, box, dropbox etc.</a:t>
            </a:r>
          </a:p>
          <a:p>
            <a:endParaRPr lang="nl-NL" b="0" i="0" dirty="0">
              <a:effectLst/>
              <a:latin typeface="Arial" panose="020B0604020202020204" pitchFamily="34" charset="0"/>
            </a:endParaRPr>
          </a:p>
          <a:p>
            <a:r>
              <a:rPr lang="nl-NL" b="0" i="0" dirty="0">
                <a:effectLst/>
                <a:latin typeface="Arial" panose="020B0604020202020204" pitchFamily="34" charset="0"/>
              </a:rPr>
              <a:t>Ook de samenwerking op afstand is verbeterd door bijvoorbeeld in hetzelfde document te kunnen werken op afstand, </a:t>
            </a:r>
          </a:p>
          <a:p>
            <a:endParaRPr lang="nl-NL" b="0" i="0" dirty="0">
              <a:effectLst/>
              <a:latin typeface="Arial" panose="020B0604020202020204" pitchFamily="34" charset="0"/>
            </a:endParaRPr>
          </a:p>
          <a:p>
            <a:r>
              <a:rPr lang="nl-NL" b="0" i="0" dirty="0">
                <a:effectLst/>
                <a:latin typeface="Arial" panose="020B0604020202020204" pitchFamily="34" charset="0"/>
              </a:rPr>
              <a:t>maar ook door de </a:t>
            </a:r>
            <a:r>
              <a:rPr lang="nl-NL" b="1" i="0" dirty="0">
                <a:effectLst/>
                <a:latin typeface="Arial" panose="020B0604020202020204" pitchFamily="34" charset="0"/>
              </a:rPr>
              <a:t>meetingtools</a:t>
            </a:r>
            <a:r>
              <a:rPr lang="nl-NL" b="0" i="0" dirty="0">
                <a:effectLst/>
                <a:latin typeface="Arial" panose="020B0604020202020204" pitchFamily="34" charset="0"/>
              </a:rPr>
              <a:t> zoals zoom/teams/meet. </a:t>
            </a:r>
          </a:p>
          <a:p>
            <a:endParaRPr lang="nl-NL" b="0" i="0" dirty="0">
              <a:effectLst/>
              <a:latin typeface="Arial" panose="020B0604020202020204" pitchFamily="34" charset="0"/>
            </a:endParaRPr>
          </a:p>
          <a:p>
            <a:r>
              <a:rPr lang="nl-NL" b="0" i="0" dirty="0">
                <a:effectLst/>
                <a:latin typeface="Arial" panose="020B0604020202020204" pitchFamily="34" charset="0"/>
              </a:rPr>
              <a:t>Maar ook </a:t>
            </a:r>
            <a:r>
              <a:rPr lang="nl-NL" b="1" i="0" dirty="0">
                <a:effectLst/>
                <a:latin typeface="Arial" panose="020B0604020202020204" pitchFamily="34" charset="0"/>
              </a:rPr>
              <a:t>planningstools</a:t>
            </a:r>
            <a:r>
              <a:rPr lang="nl-NL" b="0" i="0" dirty="0">
                <a:effectLst/>
                <a:latin typeface="Arial" panose="020B0604020202020204" pitchFamily="34" charset="0"/>
              </a:rPr>
              <a:t>, denk aan google calendar, of teams agenda</a:t>
            </a:r>
          </a:p>
          <a:p>
            <a:endParaRPr lang="nl-NL" b="0" i="0" dirty="0">
              <a:effectLst/>
              <a:latin typeface="Arial" panose="020B0604020202020204" pitchFamily="34" charset="0"/>
            </a:endParaRPr>
          </a:p>
          <a:p>
            <a:r>
              <a:rPr lang="nl-NL" b="1" i="0" dirty="0">
                <a:effectLst/>
                <a:latin typeface="Arial" panose="020B0604020202020204" pitchFamily="34" charset="0"/>
              </a:rPr>
              <a:t>Project management tools</a:t>
            </a:r>
            <a:r>
              <a:rPr lang="nl-NL" b="0" i="0" dirty="0">
                <a:effectLst/>
                <a:latin typeface="Arial" panose="020B0604020202020204" pitchFamily="34" charset="0"/>
              </a:rPr>
              <a:t>, zoals Mondays, jira, github</a:t>
            </a:r>
          </a:p>
          <a:p>
            <a:endParaRPr lang="nl-NL" b="0" i="0" dirty="0">
              <a:effectLst/>
              <a:latin typeface="Arial" panose="020B0604020202020204" pitchFamily="34" charset="0"/>
            </a:endParaRPr>
          </a:p>
          <a:p>
            <a:endParaRPr lang="nl-NL" b="0" i="0">
              <a:effectLst/>
              <a:latin typeface="Arial" panose="020B0604020202020204" pitchFamily="34" charset="0"/>
            </a:endParaRPr>
          </a:p>
          <a:p>
            <a:endParaRPr lang="nl-NL" b="0" i="0" dirty="0">
              <a:effectLst/>
              <a:latin typeface="Arial" panose="020B0604020202020204" pitchFamily="34" charset="0"/>
            </a:endParaRPr>
          </a:p>
          <a:p>
            <a:r>
              <a:rPr lang="nl-NL" b="1" dirty="0"/>
              <a:t>Wat is de invloed van Corona/oorlog in Oekraïne op de transitie?</a:t>
            </a:r>
            <a:endParaRPr lang="nl-NL" dirty="0"/>
          </a:p>
          <a:p>
            <a:pPr>
              <a:buFont typeface="Arial" panose="020B0604020202020204" pitchFamily="34" charset="0"/>
              <a:buChar char="•"/>
            </a:pPr>
            <a:r>
              <a:rPr lang="nl-NL" b="1" dirty="0"/>
              <a:t>Corona</a:t>
            </a:r>
            <a:r>
              <a:rPr lang="nl-NL" dirty="0"/>
              <a:t>: Heeft de transitie versneld door de noodzaak van remote werken en digitaal samenwerken.</a:t>
            </a:r>
          </a:p>
          <a:p>
            <a:pPr>
              <a:buFont typeface="Arial" panose="020B0604020202020204" pitchFamily="34" charset="0"/>
              <a:buChar char="•"/>
            </a:pPr>
            <a:r>
              <a:rPr lang="nl-NL" b="1" dirty="0"/>
              <a:t>Oorlog in Oekraïne</a:t>
            </a:r>
            <a:r>
              <a:rPr lang="nl-NL" dirty="0"/>
              <a:t>: Heeft de nadruk gelegd op cybersecurity</a:t>
            </a:r>
            <a:endParaRPr lang="nl-NL" b="0" i="0" dirty="0">
              <a:effectLst/>
              <a:latin typeface="Arial" panose="020B0604020202020204" pitchFamily="34" charset="0"/>
            </a:endParaRPr>
          </a:p>
          <a:p>
            <a:br>
              <a:rPr lang="nl-NL" dirty="0"/>
            </a:br>
            <a:r>
              <a:rPr lang="nl-NL" b="0" i="0" dirty="0">
                <a:effectLst/>
                <a:latin typeface="Arial" panose="020B0604020202020204" pitchFamily="34" charset="0"/>
              </a:rPr>
              <a:t>• Benodigde acties (hoe vinden veranderingen plaats?)</a:t>
            </a:r>
            <a:br>
              <a:rPr lang="nl-NL" dirty="0"/>
            </a:br>
            <a:r>
              <a:rPr lang="nl-NL" dirty="0"/>
              <a:t>Bedrijven trainen hun medewerkers in nieuwe tools en technieken.</a:t>
            </a:r>
          </a:p>
          <a:p>
            <a:r>
              <a:rPr lang="nl-NL" dirty="0"/>
              <a:t>Ook doen ze onderzoek en maken keuzes in de verschillende soorten services die ze gaan gebruiken. </a:t>
            </a:r>
          </a:p>
          <a:p>
            <a:endParaRPr lang="nl-NL" dirty="0"/>
          </a:p>
          <a:p>
            <a:br>
              <a:rPr lang="nl-NL" dirty="0"/>
            </a:br>
            <a:r>
              <a:rPr lang="nl-NL" b="0" i="0" dirty="0">
                <a:effectLst/>
                <a:latin typeface="Arial" panose="020B0604020202020204" pitchFamily="34" charset="0"/>
              </a:rPr>
              <a:t>• Positieve effecten, </a:t>
            </a:r>
          </a:p>
          <a:p>
            <a:r>
              <a:rPr lang="nl-NL" b="0" i="0" dirty="0">
                <a:effectLst/>
                <a:latin typeface="Arial" panose="020B0604020202020204" pitchFamily="34" charset="0"/>
              </a:rPr>
              <a:t>verhoogde productiviteit, betrokkenheid en makkelijker delen van informatie.</a:t>
            </a:r>
          </a:p>
          <a:p>
            <a:r>
              <a:rPr lang="nl-NL" b="0" i="0" dirty="0">
                <a:effectLst/>
                <a:latin typeface="Arial" panose="020B0604020202020204" pitchFamily="34" charset="0"/>
              </a:rPr>
              <a:t>Veiliger opslaan en beheren van informatie binnen het bedrijf, minder kans op verloren werk/informatie.</a:t>
            </a:r>
          </a:p>
          <a:p>
            <a:endParaRPr lang="nl-NL" dirty="0"/>
          </a:p>
          <a:p>
            <a:pPr marL="171450" indent="-171450">
              <a:buFontTx/>
              <a:buChar char="-"/>
            </a:pPr>
            <a:r>
              <a:rPr lang="nl-NL" dirty="0"/>
              <a:t>Negatieve effecten</a:t>
            </a:r>
            <a:endParaRPr lang="nl-NL" b="0" i="0" dirty="0">
              <a:effectLst/>
              <a:latin typeface="Arial" panose="020B0604020202020204" pitchFamily="34" charset="0"/>
            </a:endParaRPr>
          </a:p>
          <a:p>
            <a:r>
              <a:rPr lang="nl-NL" b="0" i="0" dirty="0">
                <a:effectLst/>
                <a:latin typeface="Arial" panose="020B0604020202020204" pitchFamily="34" charset="0"/>
              </a:rPr>
              <a:t>Op sociaal vlak; Onpersoonlijkheid, verminderd gevoel van saamhorigheid, </a:t>
            </a:r>
            <a:endParaRPr lang="nl-NL" dirty="0"/>
          </a:p>
          <a:p>
            <a:pPr marL="0" indent="0">
              <a:buFontTx/>
              <a:buNone/>
            </a:pPr>
            <a:r>
              <a:rPr lang="nl-NL" dirty="0"/>
              <a:t>Thuiswerken met verkeerd materieel zorgt er voor dat je fysiek last kunt krijgen.</a:t>
            </a:r>
          </a:p>
          <a:p>
            <a:pPr marL="0" indent="0">
              <a:buFontTx/>
              <a:buNone/>
            </a:pPr>
            <a:br>
              <a:rPr lang="nl-NL" dirty="0"/>
            </a:br>
            <a:r>
              <a:rPr lang="nl-NL" b="0" i="0" dirty="0">
                <a:effectLst/>
                <a:latin typeface="Arial" panose="020B0604020202020204" pitchFamily="34" charset="0"/>
              </a:rPr>
              <a:t>• Remedies</a:t>
            </a:r>
          </a:p>
          <a:p>
            <a:pPr marL="0" indent="0">
              <a:buFontTx/>
              <a:buNone/>
            </a:pPr>
            <a:r>
              <a:rPr lang="nl-NL" b="0" i="0" dirty="0">
                <a:effectLst/>
                <a:latin typeface="Arial" panose="020B0604020202020204" pitchFamily="34" charset="0"/>
              </a:rPr>
              <a:t>Thuiswerkers ergonomisch meubilair aanbieden.</a:t>
            </a:r>
          </a:p>
          <a:p>
            <a:pPr marL="0" indent="0">
              <a:buFontTx/>
              <a:buNone/>
            </a:pPr>
            <a:r>
              <a:rPr lang="nl-NL" b="0" i="0" dirty="0">
                <a:effectLst/>
                <a:latin typeface="Arial" panose="020B0604020202020204" pitchFamily="34" charset="0"/>
              </a:rPr>
              <a:t>Je zou de meetingtools kunnen inzetten om alsnog een gevoel van “samen” te creeren, op lange termijn zal je wellicht meer moeten investeren in groep-bouwende oefeningen.</a:t>
            </a:r>
          </a:p>
          <a:p>
            <a:pPr marL="0" indent="0">
              <a:buFontTx/>
              <a:buNone/>
            </a:pPr>
            <a:endParaRPr lang="nl-NL" b="0" i="0" dirty="0">
              <a:effectLst/>
              <a:latin typeface="Arial" panose="020B0604020202020204" pitchFamily="34" charset="0"/>
            </a:endParaRPr>
          </a:p>
          <a:p>
            <a:pPr>
              <a:buFont typeface="Arial" panose="020B0604020202020204" pitchFamily="34" charset="0"/>
              <a:buChar char="•"/>
            </a:pPr>
            <a:r>
              <a:rPr lang="nl-NL" b="1" dirty="0"/>
              <a:t>Conclusie</a:t>
            </a:r>
            <a:r>
              <a:rPr lang="nl-NL" dirty="0"/>
              <a:t>:</a:t>
            </a:r>
          </a:p>
          <a:p>
            <a:pPr marL="742950" lvl="1" indent="-285750">
              <a:buFont typeface="Arial" panose="020B0604020202020204" pitchFamily="34" charset="0"/>
              <a:buChar char="•"/>
            </a:pPr>
            <a:r>
              <a:rPr lang="nl-NL" b="1" dirty="0"/>
              <a:t>Haalbare stappen</a:t>
            </a:r>
            <a:r>
              <a:rPr lang="nl-NL" dirty="0"/>
              <a:t>: Bedrijven moeten blijven investeren in de training van personeel en in veilige, schaalbare digitale infrastructuren. Het actief betrekken van werknemers in de keuze van tools en het behouden van een gezonde bedrijfscultuur, zelfs op afstand, zijn cruciaal.</a:t>
            </a:r>
          </a:p>
          <a:p>
            <a:pPr marL="742950" lvl="1" indent="-285750">
              <a:buFont typeface="Arial" panose="020B0604020202020204" pitchFamily="34" charset="0"/>
              <a:buChar char="•"/>
            </a:pPr>
            <a:r>
              <a:rPr lang="nl-NL" b="1" dirty="0"/>
              <a:t>Toekomstvisie</a:t>
            </a:r>
            <a:r>
              <a:rPr lang="nl-NL" dirty="0"/>
              <a:t>: De digitale transitie zal blijven evolueren, waarbij bedrijven</a:t>
            </a:r>
          </a:p>
          <a:p>
            <a:r>
              <a:rPr lang="nl-NL" dirty="0"/>
              <a:t>4o</a:t>
            </a:r>
          </a:p>
          <a:p>
            <a:pPr marL="0" indent="0">
              <a:buFontTx/>
              <a:buNone/>
            </a:pPr>
            <a:endParaRPr lang="nl-NL" b="0" i="0" dirty="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9ADB44C6-6366-43B1-94F4-D28B2D3CD262}" type="slidenum">
              <a:rPr lang="LID4096" smtClean="0"/>
              <a:t>1</a:t>
            </a:fld>
            <a:endParaRPr lang="LID4096"/>
          </a:p>
        </p:txBody>
      </p:sp>
    </p:spTree>
    <p:extLst>
      <p:ext uri="{BB962C8B-B14F-4D97-AF65-F5344CB8AC3E}">
        <p14:creationId xmlns:p14="http://schemas.microsoft.com/office/powerpoint/2010/main" val="2268484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5251-7601-67BB-8F5A-92672A4D2A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2435B784-43B7-FF5F-328E-63C00339C5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067553F1-4E04-B5B9-FC9C-D1A6B4FE1925}"/>
              </a:ext>
            </a:extLst>
          </p:cNvPr>
          <p:cNvSpPr>
            <a:spLocks noGrp="1"/>
          </p:cNvSpPr>
          <p:nvPr>
            <p:ph type="dt" sz="half" idx="10"/>
          </p:nvPr>
        </p:nvSpPr>
        <p:spPr/>
        <p:txBody>
          <a:bodyPr/>
          <a:lstStyle/>
          <a:p>
            <a:fld id="{9264F62F-57EB-441F-B8DE-E55CF9208788}" type="datetimeFigureOut">
              <a:rPr lang="LID4096" smtClean="0"/>
              <a:t>09/24/2024</a:t>
            </a:fld>
            <a:endParaRPr lang="LID4096"/>
          </a:p>
        </p:txBody>
      </p:sp>
      <p:sp>
        <p:nvSpPr>
          <p:cNvPr id="5" name="Footer Placeholder 4">
            <a:extLst>
              <a:ext uri="{FF2B5EF4-FFF2-40B4-BE49-F238E27FC236}">
                <a16:creationId xmlns:a16="http://schemas.microsoft.com/office/drawing/2014/main" id="{948B23D3-86F2-D486-9FAC-3DEEBA54C60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8A81775-51A4-8F81-169F-A38C63FFE802}"/>
              </a:ext>
            </a:extLst>
          </p:cNvPr>
          <p:cNvSpPr>
            <a:spLocks noGrp="1"/>
          </p:cNvSpPr>
          <p:nvPr>
            <p:ph type="sldNum" sz="quarter" idx="12"/>
          </p:nvPr>
        </p:nvSpPr>
        <p:spPr/>
        <p:txBody>
          <a:bodyPr/>
          <a:lstStyle/>
          <a:p>
            <a:fld id="{9ADC2493-8D81-46B3-A074-D93DCFFEC805}" type="slidenum">
              <a:rPr lang="LID4096" smtClean="0"/>
              <a:t>‹#›</a:t>
            </a:fld>
            <a:endParaRPr lang="LID4096"/>
          </a:p>
        </p:txBody>
      </p:sp>
    </p:spTree>
    <p:extLst>
      <p:ext uri="{BB962C8B-B14F-4D97-AF65-F5344CB8AC3E}">
        <p14:creationId xmlns:p14="http://schemas.microsoft.com/office/powerpoint/2010/main" val="2652957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2D56-C604-4700-9911-4974CD360FC7}"/>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9E195244-0EF3-0D00-B471-411BB587A4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2F6D69D-EE9D-A914-F1A2-B7668DE178CA}"/>
              </a:ext>
            </a:extLst>
          </p:cNvPr>
          <p:cNvSpPr>
            <a:spLocks noGrp="1"/>
          </p:cNvSpPr>
          <p:nvPr>
            <p:ph type="dt" sz="half" idx="10"/>
          </p:nvPr>
        </p:nvSpPr>
        <p:spPr/>
        <p:txBody>
          <a:bodyPr/>
          <a:lstStyle/>
          <a:p>
            <a:fld id="{9264F62F-57EB-441F-B8DE-E55CF9208788}" type="datetimeFigureOut">
              <a:rPr lang="LID4096" smtClean="0"/>
              <a:t>09/24/2024</a:t>
            </a:fld>
            <a:endParaRPr lang="LID4096"/>
          </a:p>
        </p:txBody>
      </p:sp>
      <p:sp>
        <p:nvSpPr>
          <p:cNvPr id="5" name="Footer Placeholder 4">
            <a:extLst>
              <a:ext uri="{FF2B5EF4-FFF2-40B4-BE49-F238E27FC236}">
                <a16:creationId xmlns:a16="http://schemas.microsoft.com/office/drawing/2014/main" id="{03F8A178-AD1B-4D82-1E75-9B41A7901B8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D5ADEF2-64E3-BE68-B3EA-646C9DCB9F09}"/>
              </a:ext>
            </a:extLst>
          </p:cNvPr>
          <p:cNvSpPr>
            <a:spLocks noGrp="1"/>
          </p:cNvSpPr>
          <p:nvPr>
            <p:ph type="sldNum" sz="quarter" idx="12"/>
          </p:nvPr>
        </p:nvSpPr>
        <p:spPr/>
        <p:txBody>
          <a:bodyPr/>
          <a:lstStyle/>
          <a:p>
            <a:fld id="{9ADC2493-8D81-46B3-A074-D93DCFFEC805}" type="slidenum">
              <a:rPr lang="LID4096" smtClean="0"/>
              <a:t>‹#›</a:t>
            </a:fld>
            <a:endParaRPr lang="LID4096"/>
          </a:p>
        </p:txBody>
      </p:sp>
    </p:spTree>
    <p:extLst>
      <p:ext uri="{BB962C8B-B14F-4D97-AF65-F5344CB8AC3E}">
        <p14:creationId xmlns:p14="http://schemas.microsoft.com/office/powerpoint/2010/main" val="246267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85315F-3B2F-D150-02E9-7723177F62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1E48627A-687E-EFB9-4CA0-FF0A1C90C4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584AA74-C34B-9D88-DACC-0D5E368B0548}"/>
              </a:ext>
            </a:extLst>
          </p:cNvPr>
          <p:cNvSpPr>
            <a:spLocks noGrp="1"/>
          </p:cNvSpPr>
          <p:nvPr>
            <p:ph type="dt" sz="half" idx="10"/>
          </p:nvPr>
        </p:nvSpPr>
        <p:spPr/>
        <p:txBody>
          <a:bodyPr/>
          <a:lstStyle/>
          <a:p>
            <a:fld id="{9264F62F-57EB-441F-B8DE-E55CF9208788}" type="datetimeFigureOut">
              <a:rPr lang="LID4096" smtClean="0"/>
              <a:t>09/24/2024</a:t>
            </a:fld>
            <a:endParaRPr lang="LID4096"/>
          </a:p>
        </p:txBody>
      </p:sp>
      <p:sp>
        <p:nvSpPr>
          <p:cNvPr id="5" name="Footer Placeholder 4">
            <a:extLst>
              <a:ext uri="{FF2B5EF4-FFF2-40B4-BE49-F238E27FC236}">
                <a16:creationId xmlns:a16="http://schemas.microsoft.com/office/drawing/2014/main" id="{9C3CF622-EB43-C41A-0ECA-49ECC09D560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5C09F38-66E4-577A-59F8-E7AA1C2DAEB1}"/>
              </a:ext>
            </a:extLst>
          </p:cNvPr>
          <p:cNvSpPr>
            <a:spLocks noGrp="1"/>
          </p:cNvSpPr>
          <p:nvPr>
            <p:ph type="sldNum" sz="quarter" idx="12"/>
          </p:nvPr>
        </p:nvSpPr>
        <p:spPr/>
        <p:txBody>
          <a:bodyPr/>
          <a:lstStyle/>
          <a:p>
            <a:fld id="{9ADC2493-8D81-46B3-A074-D93DCFFEC805}" type="slidenum">
              <a:rPr lang="LID4096" smtClean="0"/>
              <a:t>‹#›</a:t>
            </a:fld>
            <a:endParaRPr lang="LID4096"/>
          </a:p>
        </p:txBody>
      </p:sp>
    </p:spTree>
    <p:extLst>
      <p:ext uri="{BB962C8B-B14F-4D97-AF65-F5344CB8AC3E}">
        <p14:creationId xmlns:p14="http://schemas.microsoft.com/office/powerpoint/2010/main" val="139094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BB34-5C1D-F8F3-793C-60976D0C6786}"/>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DB3ACF7-1C7B-B797-1A67-B931EA9638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F0EEB4A-3F02-9624-C507-EE8F81AB6F04}"/>
              </a:ext>
            </a:extLst>
          </p:cNvPr>
          <p:cNvSpPr>
            <a:spLocks noGrp="1"/>
          </p:cNvSpPr>
          <p:nvPr>
            <p:ph type="dt" sz="half" idx="10"/>
          </p:nvPr>
        </p:nvSpPr>
        <p:spPr/>
        <p:txBody>
          <a:bodyPr/>
          <a:lstStyle/>
          <a:p>
            <a:fld id="{9264F62F-57EB-441F-B8DE-E55CF9208788}" type="datetimeFigureOut">
              <a:rPr lang="LID4096" smtClean="0"/>
              <a:t>09/24/2024</a:t>
            </a:fld>
            <a:endParaRPr lang="LID4096"/>
          </a:p>
        </p:txBody>
      </p:sp>
      <p:sp>
        <p:nvSpPr>
          <p:cNvPr id="5" name="Footer Placeholder 4">
            <a:extLst>
              <a:ext uri="{FF2B5EF4-FFF2-40B4-BE49-F238E27FC236}">
                <a16:creationId xmlns:a16="http://schemas.microsoft.com/office/drawing/2014/main" id="{4FE004B2-4733-496F-C9E5-8B42282EDF6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CE8491B-5673-6624-B787-998FB2BC63F1}"/>
              </a:ext>
            </a:extLst>
          </p:cNvPr>
          <p:cNvSpPr>
            <a:spLocks noGrp="1"/>
          </p:cNvSpPr>
          <p:nvPr>
            <p:ph type="sldNum" sz="quarter" idx="12"/>
          </p:nvPr>
        </p:nvSpPr>
        <p:spPr/>
        <p:txBody>
          <a:bodyPr/>
          <a:lstStyle/>
          <a:p>
            <a:fld id="{9ADC2493-8D81-46B3-A074-D93DCFFEC805}" type="slidenum">
              <a:rPr lang="LID4096" smtClean="0"/>
              <a:t>‹#›</a:t>
            </a:fld>
            <a:endParaRPr lang="LID4096"/>
          </a:p>
        </p:txBody>
      </p:sp>
    </p:spTree>
    <p:extLst>
      <p:ext uri="{BB962C8B-B14F-4D97-AF65-F5344CB8AC3E}">
        <p14:creationId xmlns:p14="http://schemas.microsoft.com/office/powerpoint/2010/main" val="98575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B2BC-80A9-AD13-E6F0-B966D07B94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296BDD02-17D7-341B-3888-2EE4A9369B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EB337-E83A-50E4-3101-27102314D830}"/>
              </a:ext>
            </a:extLst>
          </p:cNvPr>
          <p:cNvSpPr>
            <a:spLocks noGrp="1"/>
          </p:cNvSpPr>
          <p:nvPr>
            <p:ph type="dt" sz="half" idx="10"/>
          </p:nvPr>
        </p:nvSpPr>
        <p:spPr/>
        <p:txBody>
          <a:bodyPr/>
          <a:lstStyle/>
          <a:p>
            <a:fld id="{9264F62F-57EB-441F-B8DE-E55CF9208788}" type="datetimeFigureOut">
              <a:rPr lang="LID4096" smtClean="0"/>
              <a:t>09/24/2024</a:t>
            </a:fld>
            <a:endParaRPr lang="LID4096"/>
          </a:p>
        </p:txBody>
      </p:sp>
      <p:sp>
        <p:nvSpPr>
          <p:cNvPr id="5" name="Footer Placeholder 4">
            <a:extLst>
              <a:ext uri="{FF2B5EF4-FFF2-40B4-BE49-F238E27FC236}">
                <a16:creationId xmlns:a16="http://schemas.microsoft.com/office/drawing/2014/main" id="{7DC04CB2-F9A8-DE54-67E7-31A93A231D58}"/>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E23A511-3B7E-9791-81F5-54E46E331ABF}"/>
              </a:ext>
            </a:extLst>
          </p:cNvPr>
          <p:cNvSpPr>
            <a:spLocks noGrp="1"/>
          </p:cNvSpPr>
          <p:nvPr>
            <p:ph type="sldNum" sz="quarter" idx="12"/>
          </p:nvPr>
        </p:nvSpPr>
        <p:spPr/>
        <p:txBody>
          <a:bodyPr/>
          <a:lstStyle/>
          <a:p>
            <a:fld id="{9ADC2493-8D81-46B3-A074-D93DCFFEC805}" type="slidenum">
              <a:rPr lang="LID4096" smtClean="0"/>
              <a:t>‹#›</a:t>
            </a:fld>
            <a:endParaRPr lang="LID4096"/>
          </a:p>
        </p:txBody>
      </p:sp>
    </p:spTree>
    <p:extLst>
      <p:ext uri="{BB962C8B-B14F-4D97-AF65-F5344CB8AC3E}">
        <p14:creationId xmlns:p14="http://schemas.microsoft.com/office/powerpoint/2010/main" val="99250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B483-0D0A-AC5A-E18B-81E3DC87B986}"/>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7D8EA97E-1B91-1B8E-2851-E0B5B47EED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E652CB34-0EA0-40F8-FB47-367C3AE9A6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8F31751E-2A2A-45E0-BAB8-95FC77356439}"/>
              </a:ext>
            </a:extLst>
          </p:cNvPr>
          <p:cNvSpPr>
            <a:spLocks noGrp="1"/>
          </p:cNvSpPr>
          <p:nvPr>
            <p:ph type="dt" sz="half" idx="10"/>
          </p:nvPr>
        </p:nvSpPr>
        <p:spPr/>
        <p:txBody>
          <a:bodyPr/>
          <a:lstStyle/>
          <a:p>
            <a:fld id="{9264F62F-57EB-441F-B8DE-E55CF9208788}" type="datetimeFigureOut">
              <a:rPr lang="LID4096" smtClean="0"/>
              <a:t>09/24/2024</a:t>
            </a:fld>
            <a:endParaRPr lang="LID4096"/>
          </a:p>
        </p:txBody>
      </p:sp>
      <p:sp>
        <p:nvSpPr>
          <p:cNvPr id="6" name="Footer Placeholder 5">
            <a:extLst>
              <a:ext uri="{FF2B5EF4-FFF2-40B4-BE49-F238E27FC236}">
                <a16:creationId xmlns:a16="http://schemas.microsoft.com/office/drawing/2014/main" id="{DFE24363-AC14-49EF-ABD3-8D6961D6645C}"/>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3C4C269A-CE36-2060-D2C0-F057F0B56679}"/>
              </a:ext>
            </a:extLst>
          </p:cNvPr>
          <p:cNvSpPr>
            <a:spLocks noGrp="1"/>
          </p:cNvSpPr>
          <p:nvPr>
            <p:ph type="sldNum" sz="quarter" idx="12"/>
          </p:nvPr>
        </p:nvSpPr>
        <p:spPr/>
        <p:txBody>
          <a:bodyPr/>
          <a:lstStyle/>
          <a:p>
            <a:fld id="{9ADC2493-8D81-46B3-A074-D93DCFFEC805}" type="slidenum">
              <a:rPr lang="LID4096" smtClean="0"/>
              <a:t>‹#›</a:t>
            </a:fld>
            <a:endParaRPr lang="LID4096"/>
          </a:p>
        </p:txBody>
      </p:sp>
    </p:spTree>
    <p:extLst>
      <p:ext uri="{BB962C8B-B14F-4D97-AF65-F5344CB8AC3E}">
        <p14:creationId xmlns:p14="http://schemas.microsoft.com/office/powerpoint/2010/main" val="117231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59B5-579F-712B-731B-F2224E795C6F}"/>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49EAB774-72E9-88D8-6CF7-CCD96D2979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B44032-CA7C-63F2-F113-2FE747B1FE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17AFC256-A87D-C958-923C-0E346C4B0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CDB8F2-4647-C918-C9E2-56FF114D96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4F0E96B4-7CFB-B751-908E-93FEF77B5D37}"/>
              </a:ext>
            </a:extLst>
          </p:cNvPr>
          <p:cNvSpPr>
            <a:spLocks noGrp="1"/>
          </p:cNvSpPr>
          <p:nvPr>
            <p:ph type="dt" sz="half" idx="10"/>
          </p:nvPr>
        </p:nvSpPr>
        <p:spPr/>
        <p:txBody>
          <a:bodyPr/>
          <a:lstStyle/>
          <a:p>
            <a:fld id="{9264F62F-57EB-441F-B8DE-E55CF9208788}" type="datetimeFigureOut">
              <a:rPr lang="LID4096" smtClean="0"/>
              <a:t>09/24/2024</a:t>
            </a:fld>
            <a:endParaRPr lang="LID4096"/>
          </a:p>
        </p:txBody>
      </p:sp>
      <p:sp>
        <p:nvSpPr>
          <p:cNvPr id="8" name="Footer Placeholder 7">
            <a:extLst>
              <a:ext uri="{FF2B5EF4-FFF2-40B4-BE49-F238E27FC236}">
                <a16:creationId xmlns:a16="http://schemas.microsoft.com/office/drawing/2014/main" id="{CB04554A-9D62-B87F-A1A2-3440DAFD1093}"/>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4115BB39-DD30-3F00-4A62-0C33A330BFEC}"/>
              </a:ext>
            </a:extLst>
          </p:cNvPr>
          <p:cNvSpPr>
            <a:spLocks noGrp="1"/>
          </p:cNvSpPr>
          <p:nvPr>
            <p:ph type="sldNum" sz="quarter" idx="12"/>
          </p:nvPr>
        </p:nvSpPr>
        <p:spPr/>
        <p:txBody>
          <a:bodyPr/>
          <a:lstStyle/>
          <a:p>
            <a:fld id="{9ADC2493-8D81-46B3-A074-D93DCFFEC805}" type="slidenum">
              <a:rPr lang="LID4096" smtClean="0"/>
              <a:t>‹#›</a:t>
            </a:fld>
            <a:endParaRPr lang="LID4096"/>
          </a:p>
        </p:txBody>
      </p:sp>
    </p:spTree>
    <p:extLst>
      <p:ext uri="{BB962C8B-B14F-4D97-AF65-F5344CB8AC3E}">
        <p14:creationId xmlns:p14="http://schemas.microsoft.com/office/powerpoint/2010/main" val="441094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BDF3-79A3-CF28-3A39-A3A999F5B015}"/>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93853B56-A1E1-EA11-B952-F40DD671AD48}"/>
              </a:ext>
            </a:extLst>
          </p:cNvPr>
          <p:cNvSpPr>
            <a:spLocks noGrp="1"/>
          </p:cNvSpPr>
          <p:nvPr>
            <p:ph type="dt" sz="half" idx="10"/>
          </p:nvPr>
        </p:nvSpPr>
        <p:spPr/>
        <p:txBody>
          <a:bodyPr/>
          <a:lstStyle/>
          <a:p>
            <a:fld id="{9264F62F-57EB-441F-B8DE-E55CF9208788}" type="datetimeFigureOut">
              <a:rPr lang="LID4096" smtClean="0"/>
              <a:t>09/24/2024</a:t>
            </a:fld>
            <a:endParaRPr lang="LID4096"/>
          </a:p>
        </p:txBody>
      </p:sp>
      <p:sp>
        <p:nvSpPr>
          <p:cNvPr id="4" name="Footer Placeholder 3">
            <a:extLst>
              <a:ext uri="{FF2B5EF4-FFF2-40B4-BE49-F238E27FC236}">
                <a16:creationId xmlns:a16="http://schemas.microsoft.com/office/drawing/2014/main" id="{8A27AB54-D469-FB17-7F1F-7D57C5566573}"/>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04B0E6E5-464C-840B-3EB7-FEDF63ADECDE}"/>
              </a:ext>
            </a:extLst>
          </p:cNvPr>
          <p:cNvSpPr>
            <a:spLocks noGrp="1"/>
          </p:cNvSpPr>
          <p:nvPr>
            <p:ph type="sldNum" sz="quarter" idx="12"/>
          </p:nvPr>
        </p:nvSpPr>
        <p:spPr/>
        <p:txBody>
          <a:bodyPr/>
          <a:lstStyle/>
          <a:p>
            <a:fld id="{9ADC2493-8D81-46B3-A074-D93DCFFEC805}" type="slidenum">
              <a:rPr lang="LID4096" smtClean="0"/>
              <a:t>‹#›</a:t>
            </a:fld>
            <a:endParaRPr lang="LID4096"/>
          </a:p>
        </p:txBody>
      </p:sp>
    </p:spTree>
    <p:extLst>
      <p:ext uri="{BB962C8B-B14F-4D97-AF65-F5344CB8AC3E}">
        <p14:creationId xmlns:p14="http://schemas.microsoft.com/office/powerpoint/2010/main" val="111191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EB6E7B-C47E-7B3B-412B-E2F360DFCFA7}"/>
              </a:ext>
            </a:extLst>
          </p:cNvPr>
          <p:cNvSpPr>
            <a:spLocks noGrp="1"/>
          </p:cNvSpPr>
          <p:nvPr>
            <p:ph type="dt" sz="half" idx="10"/>
          </p:nvPr>
        </p:nvSpPr>
        <p:spPr/>
        <p:txBody>
          <a:bodyPr/>
          <a:lstStyle/>
          <a:p>
            <a:fld id="{9264F62F-57EB-441F-B8DE-E55CF9208788}" type="datetimeFigureOut">
              <a:rPr lang="LID4096" smtClean="0"/>
              <a:t>09/24/2024</a:t>
            </a:fld>
            <a:endParaRPr lang="LID4096"/>
          </a:p>
        </p:txBody>
      </p:sp>
      <p:sp>
        <p:nvSpPr>
          <p:cNvPr id="3" name="Footer Placeholder 2">
            <a:extLst>
              <a:ext uri="{FF2B5EF4-FFF2-40B4-BE49-F238E27FC236}">
                <a16:creationId xmlns:a16="http://schemas.microsoft.com/office/drawing/2014/main" id="{4D7F48E0-3F52-855C-108E-4AED873625D6}"/>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2EFD92C6-741A-6253-C352-51A5D03592A8}"/>
              </a:ext>
            </a:extLst>
          </p:cNvPr>
          <p:cNvSpPr>
            <a:spLocks noGrp="1"/>
          </p:cNvSpPr>
          <p:nvPr>
            <p:ph type="sldNum" sz="quarter" idx="12"/>
          </p:nvPr>
        </p:nvSpPr>
        <p:spPr/>
        <p:txBody>
          <a:bodyPr/>
          <a:lstStyle/>
          <a:p>
            <a:fld id="{9ADC2493-8D81-46B3-A074-D93DCFFEC805}" type="slidenum">
              <a:rPr lang="LID4096" smtClean="0"/>
              <a:t>‹#›</a:t>
            </a:fld>
            <a:endParaRPr lang="LID4096"/>
          </a:p>
        </p:txBody>
      </p:sp>
    </p:spTree>
    <p:extLst>
      <p:ext uri="{BB962C8B-B14F-4D97-AF65-F5344CB8AC3E}">
        <p14:creationId xmlns:p14="http://schemas.microsoft.com/office/powerpoint/2010/main" val="51859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1BC4-FF37-F300-8C66-40D409E34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DA265D7F-DDF9-F97A-2650-D833475C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D25A6DBC-4979-6D67-A7F4-7C68167E4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27AFA1-303D-D84B-EC3F-4759E2316968}"/>
              </a:ext>
            </a:extLst>
          </p:cNvPr>
          <p:cNvSpPr>
            <a:spLocks noGrp="1"/>
          </p:cNvSpPr>
          <p:nvPr>
            <p:ph type="dt" sz="half" idx="10"/>
          </p:nvPr>
        </p:nvSpPr>
        <p:spPr/>
        <p:txBody>
          <a:bodyPr/>
          <a:lstStyle/>
          <a:p>
            <a:fld id="{9264F62F-57EB-441F-B8DE-E55CF9208788}" type="datetimeFigureOut">
              <a:rPr lang="LID4096" smtClean="0"/>
              <a:t>09/24/2024</a:t>
            </a:fld>
            <a:endParaRPr lang="LID4096"/>
          </a:p>
        </p:txBody>
      </p:sp>
      <p:sp>
        <p:nvSpPr>
          <p:cNvPr id="6" name="Footer Placeholder 5">
            <a:extLst>
              <a:ext uri="{FF2B5EF4-FFF2-40B4-BE49-F238E27FC236}">
                <a16:creationId xmlns:a16="http://schemas.microsoft.com/office/drawing/2014/main" id="{DC40AE48-B869-10AA-BE57-9BAED3C440B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6C08331-2D28-2821-DD2D-5D4164A40F89}"/>
              </a:ext>
            </a:extLst>
          </p:cNvPr>
          <p:cNvSpPr>
            <a:spLocks noGrp="1"/>
          </p:cNvSpPr>
          <p:nvPr>
            <p:ph type="sldNum" sz="quarter" idx="12"/>
          </p:nvPr>
        </p:nvSpPr>
        <p:spPr/>
        <p:txBody>
          <a:bodyPr/>
          <a:lstStyle/>
          <a:p>
            <a:fld id="{9ADC2493-8D81-46B3-A074-D93DCFFEC805}" type="slidenum">
              <a:rPr lang="LID4096" smtClean="0"/>
              <a:t>‹#›</a:t>
            </a:fld>
            <a:endParaRPr lang="LID4096"/>
          </a:p>
        </p:txBody>
      </p:sp>
    </p:spTree>
    <p:extLst>
      <p:ext uri="{BB962C8B-B14F-4D97-AF65-F5344CB8AC3E}">
        <p14:creationId xmlns:p14="http://schemas.microsoft.com/office/powerpoint/2010/main" val="295806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A9BD-EE35-308F-1EDC-4AE6D32C9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9606206C-0C20-53B2-12B0-B10D005EF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2419705F-FF42-E5E3-ECB0-C4C6FB5EB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4A3388-7DD8-307D-E759-D09AAC9F5D92}"/>
              </a:ext>
            </a:extLst>
          </p:cNvPr>
          <p:cNvSpPr>
            <a:spLocks noGrp="1"/>
          </p:cNvSpPr>
          <p:nvPr>
            <p:ph type="dt" sz="half" idx="10"/>
          </p:nvPr>
        </p:nvSpPr>
        <p:spPr/>
        <p:txBody>
          <a:bodyPr/>
          <a:lstStyle/>
          <a:p>
            <a:fld id="{9264F62F-57EB-441F-B8DE-E55CF9208788}" type="datetimeFigureOut">
              <a:rPr lang="LID4096" smtClean="0"/>
              <a:t>09/24/2024</a:t>
            </a:fld>
            <a:endParaRPr lang="LID4096"/>
          </a:p>
        </p:txBody>
      </p:sp>
      <p:sp>
        <p:nvSpPr>
          <p:cNvPr id="6" name="Footer Placeholder 5">
            <a:extLst>
              <a:ext uri="{FF2B5EF4-FFF2-40B4-BE49-F238E27FC236}">
                <a16:creationId xmlns:a16="http://schemas.microsoft.com/office/drawing/2014/main" id="{5E6476B3-65DF-A49B-8037-5942C0CC5B23}"/>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616AE575-22B6-C83F-3B70-B1F32007B18F}"/>
              </a:ext>
            </a:extLst>
          </p:cNvPr>
          <p:cNvSpPr>
            <a:spLocks noGrp="1"/>
          </p:cNvSpPr>
          <p:nvPr>
            <p:ph type="sldNum" sz="quarter" idx="12"/>
          </p:nvPr>
        </p:nvSpPr>
        <p:spPr/>
        <p:txBody>
          <a:bodyPr/>
          <a:lstStyle/>
          <a:p>
            <a:fld id="{9ADC2493-8D81-46B3-A074-D93DCFFEC805}" type="slidenum">
              <a:rPr lang="LID4096" smtClean="0"/>
              <a:t>‹#›</a:t>
            </a:fld>
            <a:endParaRPr lang="LID4096"/>
          </a:p>
        </p:txBody>
      </p:sp>
    </p:spTree>
    <p:extLst>
      <p:ext uri="{BB962C8B-B14F-4D97-AF65-F5344CB8AC3E}">
        <p14:creationId xmlns:p14="http://schemas.microsoft.com/office/powerpoint/2010/main" val="57087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CE62E-5662-A026-5F3D-6FFA6454C8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250AC74-0841-73FF-C56D-F7DFC09656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285FF00B-7999-5182-A473-515F6D162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64F62F-57EB-441F-B8DE-E55CF9208788}" type="datetimeFigureOut">
              <a:rPr lang="LID4096" smtClean="0"/>
              <a:t>09/24/2024</a:t>
            </a:fld>
            <a:endParaRPr lang="LID4096"/>
          </a:p>
        </p:txBody>
      </p:sp>
      <p:sp>
        <p:nvSpPr>
          <p:cNvPr id="5" name="Footer Placeholder 4">
            <a:extLst>
              <a:ext uri="{FF2B5EF4-FFF2-40B4-BE49-F238E27FC236}">
                <a16:creationId xmlns:a16="http://schemas.microsoft.com/office/drawing/2014/main" id="{D122DD2C-DC48-4FA1-E9BE-AA327C6E2D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8A4A0167-8BBE-4465-FB70-B5E5E3A6D8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DC2493-8D81-46B3-A074-D93DCFFEC805}" type="slidenum">
              <a:rPr lang="LID4096" smtClean="0"/>
              <a:t>‹#›</a:t>
            </a:fld>
            <a:endParaRPr lang="LID4096"/>
          </a:p>
        </p:txBody>
      </p:sp>
    </p:spTree>
    <p:extLst>
      <p:ext uri="{BB962C8B-B14F-4D97-AF65-F5344CB8AC3E}">
        <p14:creationId xmlns:p14="http://schemas.microsoft.com/office/powerpoint/2010/main" val="1399418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DF3357E-80AA-21D2-819E-11FFC36C9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178630" y="-2119412"/>
            <a:ext cx="18082599" cy="101714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0666624-D627-9B57-442D-41032C2BEEEE}"/>
              </a:ext>
            </a:extLst>
          </p:cNvPr>
          <p:cNvSpPr>
            <a:spLocks noGrp="1"/>
          </p:cNvSpPr>
          <p:nvPr>
            <p:ph type="ctrTitle"/>
          </p:nvPr>
        </p:nvSpPr>
        <p:spPr>
          <a:xfrm>
            <a:off x="-3178630" y="6866088"/>
            <a:ext cx="18082598" cy="1185962"/>
          </a:xfrm>
          <a:solidFill>
            <a:schemeClr val="accent1">
              <a:lumMod val="40000"/>
              <a:lumOff val="60000"/>
            </a:schemeClr>
          </a:solidFill>
        </p:spPr>
        <p:txBody>
          <a:bodyPr>
            <a:normAutofit/>
          </a:bodyPr>
          <a:lstStyle/>
          <a:p>
            <a:r>
              <a:rPr lang="nl-NL" sz="6600" b="0" i="0" dirty="0">
                <a:solidFill>
                  <a:schemeClr val="bg1"/>
                </a:solidFill>
                <a:effectLst/>
                <a:latin typeface="Amasis MT Pro" panose="02040504050005020304" pitchFamily="18" charset="0"/>
                <a:cs typeface="Aharoni" panose="020F0502020204030204" pitchFamily="2" charset="-79"/>
              </a:rPr>
              <a:t>De toekomst van de werkplek is in de Cloud</a:t>
            </a:r>
          </a:p>
        </p:txBody>
      </p:sp>
      <p:sp>
        <p:nvSpPr>
          <p:cNvPr id="6" name="Rectangle 5">
            <a:extLst>
              <a:ext uri="{FF2B5EF4-FFF2-40B4-BE49-F238E27FC236}">
                <a16:creationId xmlns:a16="http://schemas.microsoft.com/office/drawing/2014/main" id="{3D6F21A8-0E46-6C83-C964-5EF903A473FF}"/>
              </a:ext>
            </a:extLst>
          </p:cNvPr>
          <p:cNvSpPr/>
          <p:nvPr/>
        </p:nvSpPr>
        <p:spPr>
          <a:xfrm>
            <a:off x="11181545" y="-602093"/>
            <a:ext cx="2803973"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err="1">
                <a:ln/>
                <a:solidFill>
                  <a:schemeClr val="accent4"/>
                </a:solidFill>
                <a:effectLst/>
              </a:rPr>
              <a:t>Efficientie</a:t>
            </a:r>
            <a:endParaRPr lang="en-US" sz="4400" b="1" cap="none" spc="0" dirty="0">
              <a:ln/>
              <a:solidFill>
                <a:schemeClr val="accent4"/>
              </a:solidFill>
              <a:effectLst/>
            </a:endParaRPr>
          </a:p>
        </p:txBody>
      </p:sp>
      <p:sp>
        <p:nvSpPr>
          <p:cNvPr id="9" name="Rectangle 8">
            <a:extLst>
              <a:ext uri="{FF2B5EF4-FFF2-40B4-BE49-F238E27FC236}">
                <a16:creationId xmlns:a16="http://schemas.microsoft.com/office/drawing/2014/main" id="{CF86BB84-63AB-F716-286A-18A94EB63660}"/>
              </a:ext>
            </a:extLst>
          </p:cNvPr>
          <p:cNvSpPr/>
          <p:nvPr/>
        </p:nvSpPr>
        <p:spPr>
          <a:xfrm>
            <a:off x="-2989230" y="-2021508"/>
            <a:ext cx="5296706"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err="1">
                <a:ln/>
                <a:solidFill>
                  <a:srgbClr val="0070C0"/>
                </a:solidFill>
                <a:effectLst/>
              </a:rPr>
              <a:t>Vaste</a:t>
            </a:r>
            <a:r>
              <a:rPr lang="en-US" sz="4400" b="1" cap="none" spc="0" dirty="0">
                <a:ln/>
                <a:solidFill>
                  <a:srgbClr val="0070C0"/>
                </a:solidFill>
                <a:effectLst/>
              </a:rPr>
              <a:t> </a:t>
            </a:r>
            <a:r>
              <a:rPr lang="en-US" sz="4400" b="1" cap="none" spc="0" dirty="0" err="1">
                <a:ln/>
                <a:solidFill>
                  <a:srgbClr val="0070C0"/>
                </a:solidFill>
                <a:effectLst/>
              </a:rPr>
              <a:t>infrastructuur</a:t>
            </a:r>
            <a:endParaRPr lang="en-US" sz="4400" b="1" cap="none" spc="0" dirty="0">
              <a:ln/>
              <a:solidFill>
                <a:srgbClr val="0070C0"/>
              </a:solidFill>
              <a:effectLst/>
            </a:endParaRPr>
          </a:p>
        </p:txBody>
      </p:sp>
      <p:sp>
        <p:nvSpPr>
          <p:cNvPr id="13" name="Rectangle 12">
            <a:extLst>
              <a:ext uri="{FF2B5EF4-FFF2-40B4-BE49-F238E27FC236}">
                <a16:creationId xmlns:a16="http://schemas.microsoft.com/office/drawing/2014/main" id="{ED0373AB-F36D-41CD-D369-A1E577137292}"/>
              </a:ext>
            </a:extLst>
          </p:cNvPr>
          <p:cNvSpPr/>
          <p:nvPr/>
        </p:nvSpPr>
        <p:spPr>
          <a:xfrm>
            <a:off x="9178160" y="-2072592"/>
            <a:ext cx="4888582"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err="1">
                <a:ln/>
                <a:solidFill>
                  <a:schemeClr val="accent4"/>
                </a:solidFill>
              </a:rPr>
              <a:t>Onafhankelijkheid</a:t>
            </a:r>
            <a:endParaRPr lang="en-US" sz="4400" b="1" cap="none" spc="0" dirty="0">
              <a:ln/>
              <a:solidFill>
                <a:schemeClr val="accent4"/>
              </a:solidFill>
              <a:effectLst/>
            </a:endParaRPr>
          </a:p>
        </p:txBody>
      </p:sp>
      <p:sp>
        <p:nvSpPr>
          <p:cNvPr id="14" name="Rectangle 13">
            <a:extLst>
              <a:ext uri="{FF2B5EF4-FFF2-40B4-BE49-F238E27FC236}">
                <a16:creationId xmlns:a16="http://schemas.microsoft.com/office/drawing/2014/main" id="{928A3A7B-0266-31DF-028C-183A6BAF51F1}"/>
              </a:ext>
            </a:extLst>
          </p:cNvPr>
          <p:cNvSpPr/>
          <p:nvPr/>
        </p:nvSpPr>
        <p:spPr>
          <a:xfrm>
            <a:off x="8777912" y="-1353973"/>
            <a:ext cx="5895909"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err="1">
                <a:ln/>
                <a:solidFill>
                  <a:schemeClr val="accent4"/>
                </a:solidFill>
              </a:rPr>
              <a:t>Werk-privé</a:t>
            </a:r>
            <a:r>
              <a:rPr lang="en-US" sz="4400" b="1" dirty="0">
                <a:ln/>
                <a:solidFill>
                  <a:schemeClr val="accent4"/>
                </a:solidFill>
              </a:rPr>
              <a:t> </a:t>
            </a:r>
            <a:r>
              <a:rPr lang="en-US" sz="4400" b="1" dirty="0" err="1">
                <a:ln/>
                <a:solidFill>
                  <a:schemeClr val="accent4"/>
                </a:solidFill>
              </a:rPr>
              <a:t>balans</a:t>
            </a:r>
            <a:endParaRPr lang="en-US" sz="4400" b="1" cap="none" spc="0" dirty="0">
              <a:ln/>
              <a:solidFill>
                <a:schemeClr val="accent4"/>
              </a:solidFill>
              <a:effectLst/>
            </a:endParaRPr>
          </a:p>
        </p:txBody>
      </p:sp>
      <p:sp>
        <p:nvSpPr>
          <p:cNvPr id="15" name="Rectangle 14">
            <a:extLst>
              <a:ext uri="{FF2B5EF4-FFF2-40B4-BE49-F238E27FC236}">
                <a16:creationId xmlns:a16="http://schemas.microsoft.com/office/drawing/2014/main" id="{59AB332A-2EAB-7B36-CE32-FF2E3CB7F8D6}"/>
              </a:ext>
            </a:extLst>
          </p:cNvPr>
          <p:cNvSpPr/>
          <p:nvPr/>
        </p:nvSpPr>
        <p:spPr>
          <a:xfrm>
            <a:off x="-2989230" y="-384721"/>
            <a:ext cx="4410374"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err="1">
                <a:ln/>
                <a:solidFill>
                  <a:srgbClr val="0070C0"/>
                </a:solidFill>
                <a:effectLst/>
              </a:rPr>
              <a:t>Fysiek</a:t>
            </a:r>
            <a:r>
              <a:rPr lang="en-US" sz="4400" b="1" cap="none" spc="0" dirty="0">
                <a:ln/>
                <a:solidFill>
                  <a:srgbClr val="0070C0"/>
                </a:solidFill>
                <a:effectLst/>
              </a:rPr>
              <a:t> </a:t>
            </a:r>
            <a:r>
              <a:rPr lang="en-US" sz="4400" b="1" cap="none" spc="0" dirty="0" err="1">
                <a:ln/>
                <a:solidFill>
                  <a:srgbClr val="0070C0"/>
                </a:solidFill>
                <a:effectLst/>
              </a:rPr>
              <a:t>materieel</a:t>
            </a:r>
            <a:endParaRPr lang="en-US" sz="4400" b="1" cap="none" spc="0" dirty="0">
              <a:ln/>
              <a:solidFill>
                <a:srgbClr val="0070C0"/>
              </a:solidFill>
              <a:effectLst/>
            </a:endParaRPr>
          </a:p>
        </p:txBody>
      </p:sp>
      <p:sp>
        <p:nvSpPr>
          <p:cNvPr id="16" name="Rectangle 15">
            <a:extLst>
              <a:ext uri="{FF2B5EF4-FFF2-40B4-BE49-F238E27FC236}">
                <a16:creationId xmlns:a16="http://schemas.microsoft.com/office/drawing/2014/main" id="{6AA36B64-E39E-DD3A-3716-82F88188F3E4}"/>
              </a:ext>
            </a:extLst>
          </p:cNvPr>
          <p:cNvSpPr/>
          <p:nvPr/>
        </p:nvSpPr>
        <p:spPr>
          <a:xfrm>
            <a:off x="-5383817" y="1858988"/>
            <a:ext cx="4410374"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err="1">
                <a:ln/>
                <a:solidFill>
                  <a:srgbClr val="0070C0"/>
                </a:solidFill>
                <a:effectLst/>
              </a:rPr>
              <a:t>Fysiek</a:t>
            </a:r>
            <a:r>
              <a:rPr lang="en-US" sz="4400" b="1" cap="none" spc="0" dirty="0">
                <a:ln/>
                <a:solidFill>
                  <a:srgbClr val="0070C0"/>
                </a:solidFill>
                <a:effectLst/>
              </a:rPr>
              <a:t> </a:t>
            </a:r>
            <a:r>
              <a:rPr lang="en-US" sz="4400" b="1" cap="none" spc="0" dirty="0" err="1">
                <a:ln/>
                <a:solidFill>
                  <a:srgbClr val="0070C0"/>
                </a:solidFill>
                <a:effectLst/>
              </a:rPr>
              <a:t>materieel</a:t>
            </a:r>
            <a:endParaRPr lang="en-US" sz="4400" b="1" cap="none" spc="0" dirty="0">
              <a:ln/>
              <a:solidFill>
                <a:srgbClr val="0070C0"/>
              </a:solidFill>
              <a:effectLst/>
            </a:endParaRPr>
          </a:p>
        </p:txBody>
      </p:sp>
      <p:sp>
        <p:nvSpPr>
          <p:cNvPr id="17" name="Rectangle 16">
            <a:extLst>
              <a:ext uri="{FF2B5EF4-FFF2-40B4-BE49-F238E27FC236}">
                <a16:creationId xmlns:a16="http://schemas.microsoft.com/office/drawing/2014/main" id="{BE56CAFB-AAC8-70C8-DFA2-ADAF35BCA955}"/>
              </a:ext>
            </a:extLst>
          </p:cNvPr>
          <p:cNvSpPr/>
          <p:nvPr/>
        </p:nvSpPr>
        <p:spPr>
          <a:xfrm>
            <a:off x="-2989230" y="-1154162"/>
            <a:ext cx="6669006"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err="1">
                <a:ln/>
                <a:solidFill>
                  <a:srgbClr val="0070C0"/>
                </a:solidFill>
                <a:effectLst/>
              </a:rPr>
              <a:t>Langzame</a:t>
            </a:r>
            <a:r>
              <a:rPr lang="en-US" sz="4400" b="1" cap="none" spc="0" dirty="0">
                <a:ln/>
                <a:solidFill>
                  <a:srgbClr val="0070C0"/>
                </a:solidFill>
                <a:effectLst/>
              </a:rPr>
              <a:t> </a:t>
            </a:r>
            <a:r>
              <a:rPr lang="en-US" sz="4400" b="1" cap="none" spc="0" dirty="0" err="1">
                <a:ln/>
                <a:solidFill>
                  <a:srgbClr val="0070C0"/>
                </a:solidFill>
                <a:effectLst/>
              </a:rPr>
              <a:t>samenwerking</a:t>
            </a:r>
            <a:endParaRPr lang="en-US" sz="4400" b="1" cap="none" spc="0" dirty="0">
              <a:ln/>
              <a:solidFill>
                <a:srgbClr val="0070C0"/>
              </a:solidFill>
              <a:effectLst/>
            </a:endParaRPr>
          </a:p>
        </p:txBody>
      </p:sp>
    </p:spTree>
    <p:extLst>
      <p:ext uri="{BB962C8B-B14F-4D97-AF65-F5344CB8AC3E}">
        <p14:creationId xmlns:p14="http://schemas.microsoft.com/office/powerpoint/2010/main" val="4205282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312</TotalTime>
  <Words>451</Words>
  <Application>Microsoft Office PowerPoint</Application>
  <PresentationFormat>Widescreen</PresentationFormat>
  <Paragraphs>55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Amasis MT Pro</vt:lpstr>
      <vt:lpstr>Aptos</vt:lpstr>
      <vt:lpstr>Aptos Display</vt:lpstr>
      <vt:lpstr>Arial</vt:lpstr>
      <vt:lpstr>Office Theme</vt:lpstr>
      <vt:lpstr>De toekomst van de werkplek is in de Cloud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Ryan van Lil</dc:creator>
  <cp:lastModifiedBy>Ryan van Lil</cp:lastModifiedBy>
  <cp:revision>1</cp:revision>
  <dcterms:created xsi:type="dcterms:W3CDTF">2024-09-09T14:02:47Z</dcterms:created>
  <dcterms:modified xsi:type="dcterms:W3CDTF">2024-09-24T12:28:20Z</dcterms:modified>
</cp:coreProperties>
</file>