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299" r:id="rId3"/>
    <p:sldId id="300" r:id="rId4"/>
    <p:sldId id="301" r:id="rId5"/>
    <p:sldId id="303" r:id="rId6"/>
    <p:sldId id="302" r:id="rId7"/>
    <p:sldId id="304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9" autoAdjust="0"/>
  </p:normalViewPr>
  <p:slideViewPr>
    <p:cSldViewPr showGuides="1">
      <p:cViewPr varScale="1">
        <p:scale>
          <a:sx n="117" d="100"/>
          <a:sy n="117" d="100"/>
        </p:scale>
        <p:origin x="1570" y="86"/>
      </p:cViewPr>
      <p:guideLst>
        <p:guide orient="horz" pos="2188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新模板\qrs-f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3813"/>
            <a:ext cx="9207500" cy="69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5350" y="3386138"/>
            <a:ext cx="4178300" cy="554491"/>
          </a:xfrm>
        </p:spPr>
        <p:txBody>
          <a:bodyPr/>
          <a:lstStyle>
            <a:lvl1pPr algn="ctr">
              <a:lnSpc>
                <a:spcPct val="170000"/>
              </a:lnSpc>
              <a:defRPr sz="2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92650" y="4110250"/>
            <a:ext cx="4184650" cy="407988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126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670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模板\qrs-z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3813"/>
            <a:ext cx="9207500" cy="69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74688"/>
            <a:ext cx="82296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50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32" name="Picture 8" descr="6"/>
          <p:cNvPicPr>
            <a:picLocks noChangeAspect="1" noChangeArrowheads="1"/>
          </p:cNvPicPr>
          <p:nvPr/>
        </p:nvPicPr>
        <p:blipFill>
          <a:blip r:embed="rId5" cstate="print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" y="0"/>
            <a:ext cx="8810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3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期末</a:t>
            </a:r>
            <a:r>
              <a:rPr lang="zh-CN" dirty="0"/>
              <a:t>大作业</a:t>
            </a:r>
            <a:r>
              <a:rPr lang="zh-CN" altLang="en-US" dirty="0"/>
              <a:t>开题答辩</a:t>
            </a:r>
            <a:endParaRPr 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5677798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计科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5508104" y="5013176"/>
            <a:ext cx="3024336" cy="54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kern="0" dirty="0"/>
              <a:t>第 </a:t>
            </a:r>
            <a:r>
              <a:rPr lang="en-US" altLang="zh-CN" kern="0" dirty="0"/>
              <a:t>7 </a:t>
            </a:r>
            <a:r>
              <a:rPr lang="zh-CN" altLang="en-US" kern="0" dirty="0"/>
              <a:t>组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5436235" y="5677535"/>
            <a:ext cx="3024505" cy="45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kern="0" dirty="0"/>
              <a:t> </a:t>
            </a:r>
          </a:p>
        </p:txBody>
      </p:sp>
      <p:sp>
        <p:nvSpPr>
          <p:cNvPr id="7" name="标题 1"/>
          <p:cNvSpPr txBox="1"/>
          <p:nvPr/>
        </p:nvSpPr>
        <p:spPr bwMode="auto">
          <a:xfrm>
            <a:off x="4714180" y="3965809"/>
            <a:ext cx="4178300" cy="54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基于树莓派的智能语音桌面助手​</a:t>
            </a:r>
            <a:endParaRPr lang="zh-CN" altLang="en-US" kern="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DD5F8E-B904-852E-6FAD-6EA07B17B103}"/>
              </a:ext>
            </a:extLst>
          </p:cNvPr>
          <p:cNvSpPr txBox="1"/>
          <p:nvPr/>
        </p:nvSpPr>
        <p:spPr bwMode="auto">
          <a:xfrm>
            <a:off x="5508104" y="5641176"/>
            <a:ext cx="3024336" cy="45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kern="0" dirty="0"/>
              <a:t>主讲人：沈哲伟、王勇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DB2A3-42A4-EA06-9FD1-0FB88474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项目背景：破局大学生学习困境的桌面革命​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221DB-CF27-E033-6B94-5794E38E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268760"/>
            <a:ext cx="8229600" cy="5328592"/>
          </a:xfrm>
        </p:spPr>
        <p:txBody>
          <a:bodyPr/>
          <a:lstStyle/>
          <a:p>
            <a:r>
              <a:rPr lang="en-US" altLang="zh-CN" dirty="0"/>
              <a:t>95%</a:t>
            </a:r>
            <a:r>
              <a:rPr lang="zh-CN" altLang="en-US" dirty="0"/>
              <a:t>大学生的共同困局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dirty="0"/>
              <a:t>现有方案为何失效​​</a:t>
            </a:r>
          </a:p>
          <a:p>
            <a:r>
              <a:rPr lang="zh-CN" altLang="en-US" b="0" dirty="0"/>
              <a:t>⚠️ ​</a:t>
            </a:r>
            <a:r>
              <a:rPr lang="zh-CN" altLang="en-US" dirty="0"/>
              <a:t>​手机的原罪​</a:t>
            </a:r>
            <a:r>
              <a:rPr lang="zh-CN" altLang="en-US" b="0" dirty="0"/>
              <a:t>​</a:t>
            </a:r>
          </a:p>
          <a:p>
            <a:r>
              <a:rPr lang="zh-CN" altLang="en-US" b="0" dirty="0"/>
              <a:t>​</a:t>
            </a:r>
            <a:r>
              <a:rPr lang="zh-CN" altLang="en-US" dirty="0"/>
              <a:t>​专注背叛者​</a:t>
            </a:r>
            <a:r>
              <a:rPr lang="zh-CN" altLang="en-US" b="0" dirty="0"/>
              <a:t>​：番茄钟期间微信消息弹出 → 专注力崩溃</a:t>
            </a:r>
          </a:p>
          <a:p>
            <a:r>
              <a:rPr lang="zh-CN" altLang="en-US" b="0" dirty="0"/>
              <a:t>​</a:t>
            </a:r>
            <a:r>
              <a:rPr lang="zh-CN" altLang="en-US" dirty="0"/>
              <a:t>​隐私黑洞​</a:t>
            </a:r>
            <a:r>
              <a:rPr lang="zh-CN" altLang="en-US" b="0" dirty="0"/>
              <a:t>​：语音记录自动上传云端 → 课堂录音可能被算法审查</a:t>
            </a:r>
          </a:p>
          <a:p>
            <a:r>
              <a:rPr lang="zh-CN" altLang="en-US" b="0" dirty="0"/>
              <a:t>​</a:t>
            </a:r>
            <a:r>
              <a:rPr lang="zh-CN" altLang="en-US" dirty="0"/>
              <a:t>​场景阉割​</a:t>
            </a:r>
            <a:r>
              <a:rPr lang="zh-CN" altLang="en-US" b="0" dirty="0"/>
              <a:t>​：图书馆禁用手机语音 → 无法声控操作</a:t>
            </a:r>
          </a:p>
          <a:p>
            <a:endParaRPr lang="en-US" altLang="zh-CN" b="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7D57C2-9DB1-4038-4530-DA46CB1E4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14246"/>
              </p:ext>
            </p:extLst>
          </p:nvPr>
        </p:nvGraphicFramePr>
        <p:xfrm>
          <a:off x="457200" y="1772816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5822458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36801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60982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  <a:latin typeface="PingFang SC"/>
                        </a:rPr>
                        <a:t>场景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传统方案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  <a:latin typeface="PingFang SC"/>
                        </a:rPr>
                        <a:t>致命缺陷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9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 dirty="0">
                          <a:effectLst/>
                          <a:latin typeface="PingFang SC"/>
                        </a:rPr>
                        <a:t>​</a:t>
                      </a:r>
                      <a:r>
                        <a:rPr lang="zh-CN" altLang="en-US" b="1" dirty="0">
                          <a:effectLst/>
                          <a:latin typeface="inherit"/>
                        </a:rPr>
                        <a:t>​期末周高强度复习​</a:t>
                      </a:r>
                      <a:r>
                        <a:rPr lang="zh-CN" altLang="en-US" b="0" dirty="0">
                          <a:effectLst/>
                          <a:latin typeface="PingFang SC"/>
                        </a:rPr>
                        <a:t>​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手机番茄钟</a:t>
                      </a:r>
                      <a:r>
                        <a:rPr lang="en-US" b="0">
                          <a:effectLst/>
                          <a:latin typeface="PingFang SC"/>
                        </a:rPr>
                        <a:t>APP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消息弹窗分心 </a:t>
                      </a:r>
                      <a:r>
                        <a:rPr lang="en-US" altLang="zh-CN" b="0">
                          <a:effectLst/>
                          <a:latin typeface="PingFang SC"/>
                        </a:rPr>
                        <a:t>+ 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电量焦虑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7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​</a:t>
                      </a:r>
                      <a:r>
                        <a:rPr lang="zh-CN" altLang="en-US" b="1">
                          <a:effectLst/>
                          <a:latin typeface="inherit"/>
                        </a:rPr>
                        <a:t>​宿舍多人作息管理​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​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手机闹钟 </a:t>
                      </a:r>
                      <a:r>
                        <a:rPr lang="en-US" altLang="zh-CN" b="0">
                          <a:effectLst/>
                          <a:latin typeface="PingFang SC"/>
                        </a:rPr>
                        <a:t>+ 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人工提醒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随手关闹继续睡 </a:t>
                      </a:r>
                      <a:r>
                        <a:rPr lang="en-US" altLang="zh-CN" b="0">
                          <a:effectLst/>
                          <a:latin typeface="PingFang SC"/>
                        </a:rPr>
                        <a:t>+ 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室友冲突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​</a:t>
                      </a:r>
                      <a:r>
                        <a:rPr lang="zh-CN" altLang="en-US" b="1">
                          <a:effectLst/>
                          <a:latin typeface="inherit"/>
                        </a:rPr>
                        <a:t>​碎片知识捕捉​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​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纸质便签</a:t>
                      </a:r>
                      <a:r>
                        <a:rPr lang="en-US" altLang="zh-CN" b="0">
                          <a:effectLst/>
                          <a:latin typeface="PingFang SC"/>
                        </a:rPr>
                        <a:t>/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录音备忘录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 dirty="0">
                          <a:effectLst/>
                          <a:latin typeface="PingFang SC"/>
                        </a:rPr>
                        <a:t>易丢失 </a:t>
                      </a:r>
                      <a:r>
                        <a:rPr lang="en-US" altLang="zh-CN" b="0" dirty="0">
                          <a:effectLst/>
                          <a:latin typeface="PingFang SC"/>
                        </a:rPr>
                        <a:t>+ </a:t>
                      </a:r>
                      <a:r>
                        <a:rPr lang="zh-CN" altLang="en-US" b="0" dirty="0">
                          <a:effectLst/>
                          <a:latin typeface="PingFang SC"/>
                        </a:rPr>
                        <a:t>事后整理耗时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2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B442-039F-FC41-3B4C-D3498D64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总体系统框架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93409-7C6D-B919-D97C-7CA2AD13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软件部分：语音识别模块（</a:t>
            </a:r>
            <a:r>
              <a:rPr lang="en-US" altLang="zh-CN" dirty="0" err="1"/>
              <a:t>Vosk</a:t>
            </a:r>
            <a:r>
              <a:rPr lang="zh-CN" altLang="en-US" dirty="0"/>
              <a:t>），语义解析 </a:t>
            </a:r>
            <a:r>
              <a:rPr lang="en-US" altLang="zh-CN" dirty="0"/>
              <a:t>&amp; </a:t>
            </a:r>
            <a:r>
              <a:rPr lang="zh-CN" altLang="en-US" dirty="0"/>
              <a:t>指令识别，语音备忘录管理，闹钟与提醒管理模块，本地语音播报（</a:t>
            </a:r>
            <a:r>
              <a:rPr lang="en-US" altLang="zh-CN" dirty="0"/>
              <a:t>TTS</a:t>
            </a:r>
            <a:r>
              <a:rPr lang="zh-CN" altLang="en-US" dirty="0"/>
              <a:t>），</a:t>
            </a:r>
            <a:r>
              <a:rPr lang="en-US" altLang="zh-CN" dirty="0"/>
              <a:t>OLED</a:t>
            </a:r>
            <a:r>
              <a:rPr lang="zh-CN" altLang="en-US" dirty="0"/>
              <a:t>信息显示控制，闹钟响铃 </a:t>
            </a:r>
            <a:r>
              <a:rPr lang="en-US" altLang="zh-CN" dirty="0"/>
              <a:t>+ </a:t>
            </a:r>
            <a:r>
              <a:rPr lang="zh-CN" altLang="en-US" dirty="0"/>
              <a:t>按钮交互控制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硬件部分：主控：树莓派</a:t>
            </a:r>
            <a:r>
              <a:rPr lang="en-US" altLang="zh-CN" dirty="0"/>
              <a:t>3B</a:t>
            </a:r>
            <a:r>
              <a:rPr lang="zh-CN" altLang="en-US" dirty="0"/>
              <a:t>，麦克风模块，扬声器 </a:t>
            </a:r>
            <a:r>
              <a:rPr lang="en-US" altLang="zh-CN" dirty="0"/>
              <a:t>+ </a:t>
            </a:r>
            <a:r>
              <a:rPr lang="zh-CN" altLang="en-US" dirty="0"/>
              <a:t>放大模块，实时时钟模块 </a:t>
            </a:r>
            <a:r>
              <a:rPr lang="en-US" altLang="zh-CN" dirty="0"/>
              <a:t>RTC</a:t>
            </a:r>
            <a:r>
              <a:rPr lang="zh-CN" altLang="en-US" dirty="0"/>
              <a:t>，</a:t>
            </a:r>
            <a:r>
              <a:rPr lang="en-US" altLang="zh-CN" dirty="0"/>
              <a:t>OLED</a:t>
            </a:r>
            <a:r>
              <a:rPr lang="zh-CN" altLang="en-US" dirty="0"/>
              <a:t>屏幕（显示时间与提醒信息），蜂鸣器，</a:t>
            </a:r>
            <a:r>
              <a:rPr lang="en-US" altLang="zh-CN" dirty="0"/>
              <a:t>RGB</a:t>
            </a:r>
            <a:r>
              <a:rPr lang="zh-CN" altLang="en-US" dirty="0"/>
              <a:t>灯光模块（视觉提示）按键（用于终止闹钟、交互）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446A3-18B3-DC87-0E12-484AF2F69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7032"/>
            <a:ext cx="3888432" cy="27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99BAE-C96A-0445-6C01-2324DB80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各部分功能说明</a:t>
            </a:r>
          </a:p>
        </p:txBody>
      </p:sp>
      <p:graphicFrame>
        <p:nvGraphicFramePr>
          <p:cNvPr id="36" name="内容占位符 35">
            <a:extLst>
              <a:ext uri="{FF2B5EF4-FFF2-40B4-BE49-F238E27FC236}">
                <a16:creationId xmlns:a16="http://schemas.microsoft.com/office/drawing/2014/main" id="{9C424B7A-58C6-40E1-4D7B-F1BE4F49E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170657"/>
              </p:ext>
            </p:extLst>
          </p:nvPr>
        </p:nvGraphicFramePr>
        <p:xfrm>
          <a:off x="459907" y="1559903"/>
          <a:ext cx="815759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96">
                  <a:extLst>
                    <a:ext uri="{9D8B030D-6E8A-4147-A177-3AD203B41FA5}">
                      <a16:colId xmlns:a16="http://schemas.microsoft.com/office/drawing/2014/main" val="3088007410"/>
                    </a:ext>
                  </a:extLst>
                </a:gridCol>
                <a:gridCol w="4078796">
                  <a:extLst>
                    <a:ext uri="{9D8B030D-6E8A-4147-A177-3AD203B41FA5}">
                      <a16:colId xmlns:a16="http://schemas.microsoft.com/office/drawing/2014/main" val="2212276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功能项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93985"/>
                  </a:ext>
                </a:extLst>
              </a:tr>
              <a:tr h="582134">
                <a:tc>
                  <a:txBody>
                    <a:bodyPr/>
                    <a:lstStyle/>
                    <a:p>
                      <a:r>
                        <a:rPr lang="zh-CN" altLang="en-US" dirty="0"/>
                        <a:t>离线唤醒词检测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通过唤醒词（如“你好助手”）激活语音监听，使用 </a:t>
                      </a:r>
                      <a:r>
                        <a:rPr lang="en-US" altLang="zh-CN" dirty="0"/>
                        <a:t>Porcupine/</a:t>
                      </a:r>
                      <a:r>
                        <a:rPr lang="en-US" altLang="zh-CN" dirty="0" err="1"/>
                        <a:t>Snowboy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17074"/>
                  </a:ext>
                </a:extLst>
              </a:tr>
              <a:tr h="582134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语音录音与识别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录音后调用 </a:t>
                      </a:r>
                      <a:r>
                        <a:rPr lang="en-US" altLang="zh-CN" b="1" dirty="0" err="1"/>
                        <a:t>Vosk</a:t>
                      </a:r>
                      <a:r>
                        <a:rPr lang="zh-CN" altLang="en-US" dirty="0"/>
                        <a:t>（离线语音识别引擎）将语音转文字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62194"/>
                  </a:ext>
                </a:extLst>
              </a:tr>
              <a:tr h="582134">
                <a:tc>
                  <a:txBody>
                    <a:bodyPr/>
                    <a:lstStyle/>
                    <a:p>
                      <a:r>
                        <a:rPr lang="zh-CN" altLang="en-US" dirty="0"/>
                        <a:t>自然语言命令解析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提取用户语音中的关键词，如时间、动作（提醒、记录、设闹钟等）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2598"/>
                  </a:ext>
                </a:extLst>
              </a:tr>
              <a:tr h="582134"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本地语音合成（</a:t>
                      </a:r>
                      <a:r>
                        <a:rPr lang="en-US" altLang="zh-CN" dirty="0"/>
                        <a:t>TTS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 </a:t>
                      </a:r>
                      <a:r>
                        <a:rPr lang="en-US" altLang="zh-CN" dirty="0" err="1"/>
                        <a:t>espeak</a:t>
                      </a:r>
                      <a:r>
                        <a:rPr lang="en-US" altLang="zh-CN" dirty="0"/>
                        <a:t> / </a:t>
                      </a:r>
                      <a:r>
                        <a:rPr lang="en-US" altLang="zh-CN" dirty="0" err="1"/>
                        <a:t>picoTTS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本地播报语音回复或闹钟提示内容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63831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D2A3B636-99C1-C27D-EF69-2323977E7204}"/>
              </a:ext>
            </a:extLst>
          </p:cNvPr>
          <p:cNvSpPr txBox="1"/>
          <p:nvPr/>
        </p:nvSpPr>
        <p:spPr>
          <a:xfrm>
            <a:off x="395536" y="119057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一、语音交互模块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76D7FE-4C8E-B538-A5D0-1332BFB19F5B}"/>
              </a:ext>
            </a:extLst>
          </p:cNvPr>
          <p:cNvSpPr txBox="1"/>
          <p:nvPr/>
        </p:nvSpPr>
        <p:spPr>
          <a:xfrm>
            <a:off x="395536" y="4485983"/>
            <a:ext cx="811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二、语音备忘录与提醒系统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D227C891-AF0E-07A2-5A17-4474AC071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80856"/>
              </p:ext>
            </p:extLst>
          </p:nvPr>
        </p:nvGraphicFramePr>
        <p:xfrm>
          <a:off x="395536" y="4855315"/>
          <a:ext cx="811124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621">
                  <a:extLst>
                    <a:ext uri="{9D8B030D-6E8A-4147-A177-3AD203B41FA5}">
                      <a16:colId xmlns:a16="http://schemas.microsoft.com/office/drawing/2014/main" val="3142671867"/>
                    </a:ext>
                  </a:extLst>
                </a:gridCol>
                <a:gridCol w="4055621">
                  <a:extLst>
                    <a:ext uri="{9D8B030D-6E8A-4147-A177-3AD203B41FA5}">
                      <a16:colId xmlns:a16="http://schemas.microsoft.com/office/drawing/2014/main" val="3298593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244396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快速录制语音备忘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用户可说：“记录一句话：记得明天下午买药”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85739"/>
                  </a:ext>
                </a:extLst>
              </a:tr>
              <a:tr h="425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自动转文字存储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系统将语音转为文本，并存入本地数据库</a:t>
                      </a:r>
                      <a:r>
                        <a:rPr lang="en-US" altLang="zh-CN" dirty="0"/>
                        <a:t>/JSON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3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BC8D4-DA25-03DD-08D2-1EC12A03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各部分功能说明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F01566B-74FB-1C0B-BA1B-CB43DE92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594614"/>
              </p:ext>
            </p:extLst>
          </p:nvPr>
        </p:nvGraphicFramePr>
        <p:xfrm>
          <a:off x="457200" y="1214438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01024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96428059"/>
                    </a:ext>
                  </a:extLst>
                </a:gridCol>
              </a:tblGrid>
              <a:tr h="33442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分类管理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按标签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日期分类，如：购物、学习、健康等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文字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音频双存档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保存原始音频，方便回放，适合记录灵感或待办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时间提醒设置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如识别到“下午五点提醒我吃药”，自动设置提醒时间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8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到点语音提醒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到时间通过 </a:t>
                      </a:r>
                      <a:r>
                        <a:rPr lang="en-US" altLang="zh-CN" dirty="0"/>
                        <a:t>TTS + OLED </a:t>
                      </a:r>
                      <a:r>
                        <a:rPr lang="zh-CN" altLang="en-US" dirty="0"/>
                        <a:t>显示 </a:t>
                      </a:r>
                      <a:r>
                        <a:rPr lang="en-US" altLang="zh-CN" dirty="0"/>
                        <a:t>+ LED </a:t>
                      </a:r>
                      <a:r>
                        <a:rPr lang="zh-CN" altLang="en-US" dirty="0"/>
                        <a:t>灯提示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提醒取消与修改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通过语音如“取消今天晚上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点的提醒”进行管理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1479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E63B631-BE91-5212-6945-3389AB89F300}"/>
              </a:ext>
            </a:extLst>
          </p:cNvPr>
          <p:cNvSpPr txBox="1"/>
          <p:nvPr/>
        </p:nvSpPr>
        <p:spPr>
          <a:xfrm>
            <a:off x="352425" y="44148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三、显示与反馈模块（</a:t>
            </a:r>
            <a:r>
              <a:rPr lang="en-US" altLang="zh-CN" b="1" dirty="0"/>
              <a:t>OLED + RGB</a:t>
            </a:r>
            <a:r>
              <a:rPr lang="zh-CN" altLang="en-US" b="1" dirty="0"/>
              <a:t>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6474F9-ECFB-7FF9-2DFB-AC67C738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1758"/>
              </p:ext>
            </p:extLst>
          </p:nvPr>
        </p:nvGraphicFramePr>
        <p:xfrm>
          <a:off x="457200" y="478417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1">
                  <a:extLst>
                    <a:ext uri="{9D8B030D-6E8A-4147-A177-3AD203B41FA5}">
                      <a16:colId xmlns:a16="http://schemas.microsoft.com/office/drawing/2014/main" val="3267532066"/>
                    </a:ext>
                  </a:extLst>
                </a:gridCol>
                <a:gridCol w="4119979">
                  <a:extLst>
                    <a:ext uri="{9D8B030D-6E8A-4147-A177-3AD203B41FA5}">
                      <a16:colId xmlns:a16="http://schemas.microsoft.com/office/drawing/2014/main" val="158540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OLED </a:t>
                      </a:r>
                      <a:r>
                        <a:rPr lang="zh-CN" altLang="en-US" dirty="0"/>
                        <a:t>屏幕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实时显示当前时间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显示提醒内容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显示备忘录记录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闹钟状态显示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0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2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60E8-0F94-2EF5-FF9A-D1FFA43D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各部分功能说明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B9C7C69-A7A4-CC82-72BC-AE28CF45D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261134"/>
              </p:ext>
            </p:extLst>
          </p:nvPr>
        </p:nvGraphicFramePr>
        <p:xfrm>
          <a:off x="457200" y="1376363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810462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1589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RGB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灯光模块（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WS2812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闹钟提醒时闪烁红色</a:t>
                      </a:r>
                      <a:br>
                        <a:rPr lang="zh-CN" alt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正常待机状态蓝色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绿色柔光</a:t>
                      </a:r>
                      <a:br>
                        <a:rPr lang="zh-CN" alt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可用于提示语音识别成功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9292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A9D40DE-ABCA-CB2F-EBCE-080DEDC0CD54}"/>
              </a:ext>
            </a:extLst>
          </p:cNvPr>
          <p:cNvSpPr txBox="1"/>
          <p:nvPr/>
        </p:nvSpPr>
        <p:spPr>
          <a:xfrm>
            <a:off x="457058" y="229076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四、硬件接口与控制模块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28112B1-DF29-E698-F10A-3725D8706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85592"/>
              </p:ext>
            </p:extLst>
          </p:nvPr>
        </p:nvGraphicFramePr>
        <p:xfrm>
          <a:off x="457058" y="2660094"/>
          <a:ext cx="8229600" cy="364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60164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22347565"/>
                    </a:ext>
                  </a:extLst>
                </a:gridCol>
              </a:tblGrid>
              <a:tr h="51518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硬件模块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44892"/>
                  </a:ext>
                </a:extLst>
              </a:tr>
              <a:tr h="5223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树莓派</a:t>
                      </a:r>
                      <a:r>
                        <a:rPr lang="en-US" altLang="zh-CN" dirty="0"/>
                        <a:t>3B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主控，运行</a:t>
                      </a: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程序与</a:t>
                      </a:r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引擎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5091"/>
                  </a:ext>
                </a:extLst>
              </a:tr>
              <a:tr h="522340"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语音采集输入设备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0903"/>
                  </a:ext>
                </a:extLst>
              </a:tr>
              <a:tr h="5223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扬声器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放大模块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播放语音、闹钟响铃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74350"/>
                  </a:ext>
                </a:extLst>
              </a:tr>
              <a:tr h="522340">
                <a:tc>
                  <a:txBody>
                    <a:bodyPr/>
                    <a:lstStyle/>
                    <a:p>
                      <a:r>
                        <a:rPr lang="en-US" altLang="zh-CN" dirty="0"/>
                        <a:t>RTC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保证掉电后时间准确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1889"/>
                  </a:ext>
                </a:extLst>
              </a:tr>
              <a:tr h="522340">
                <a:tc>
                  <a:txBody>
                    <a:bodyPr/>
                    <a:lstStyle/>
                    <a:p>
                      <a:r>
                        <a:rPr lang="en-US" altLang="zh-CN" dirty="0"/>
                        <a:t>OLED</a:t>
                      </a:r>
                      <a:r>
                        <a:rPr lang="zh-CN" altLang="en-US" dirty="0"/>
                        <a:t>显示屏（</a:t>
                      </a:r>
                      <a:r>
                        <a:rPr lang="en-US" altLang="zh-CN" dirty="0"/>
                        <a:t>I2C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显示任务、时间、状态等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63675"/>
                  </a:ext>
                </a:extLst>
              </a:tr>
              <a:tr h="522340">
                <a:tc>
                  <a:txBody>
                    <a:bodyPr/>
                    <a:lstStyle/>
                    <a:p>
                      <a:r>
                        <a:rPr lang="zh-CN" altLang="en-US" dirty="0"/>
                        <a:t>蜂鸣器或音频模块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闹钟或提示音响起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0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5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BE618-CB63-5252-E313-70008124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0A680-C0AC-ECE8-DD13-42654EE8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设备开机，进入待机状态：</a:t>
            </a:r>
            <a:r>
              <a:rPr lang="en-US" altLang="zh-CN" dirty="0"/>
              <a:t>OLED </a:t>
            </a:r>
            <a:r>
              <a:rPr lang="zh-CN" altLang="en-US" dirty="0"/>
              <a:t>显示当前时间，系统静默监听唤醒词（如“你好助手”）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用户通过语音发出指令：说出内容如：“记录一句话：今天下午交报告”“提醒我晚上</a:t>
            </a:r>
            <a:r>
              <a:rPr lang="en-US" altLang="zh-CN" dirty="0"/>
              <a:t>9</a:t>
            </a:r>
            <a:r>
              <a:rPr lang="zh-CN" altLang="en-US" dirty="0"/>
              <a:t>点吃药”“明天早上</a:t>
            </a:r>
            <a:r>
              <a:rPr lang="en-US" altLang="zh-CN" dirty="0"/>
              <a:t>7</a:t>
            </a:r>
            <a:r>
              <a:rPr lang="zh-CN" altLang="en-US" dirty="0"/>
              <a:t>点叫我起床”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系统识别并理解语音内容：将语音转文字，判断是语音备忘录、提醒事项还是闹钟设定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保存或设定任务：储存备忘录文字</a:t>
            </a:r>
            <a:r>
              <a:rPr lang="en-US" altLang="zh-CN" dirty="0"/>
              <a:t>+</a:t>
            </a:r>
            <a:r>
              <a:rPr lang="zh-CN" altLang="en-US" dirty="0"/>
              <a:t>原始语音，安排定时提醒或设定闹钟，</a:t>
            </a:r>
            <a:r>
              <a:rPr lang="en-US" altLang="zh-CN" dirty="0"/>
              <a:t>OLED</a:t>
            </a:r>
            <a:r>
              <a:rPr lang="zh-CN" altLang="en-US" dirty="0"/>
              <a:t>显示任务内容，语音播报确认设置成功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到点自动提醒或响铃：到设定时间时，系统执行提示：</a:t>
            </a:r>
            <a:r>
              <a:rPr lang="en-US" altLang="zh-CN" dirty="0"/>
              <a:t>OLED </a:t>
            </a:r>
            <a:r>
              <a:rPr lang="zh-CN" altLang="en-US" dirty="0"/>
              <a:t>显示提醒内容、蜂鸣器响铃、语音播报内容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用户按键关闭提醒或继续语音交互：可通过按钮关闭闹钟</a:t>
            </a:r>
            <a:r>
              <a:rPr lang="en-US" altLang="zh-CN" dirty="0"/>
              <a:t>/</a:t>
            </a:r>
            <a:r>
              <a:rPr lang="zh-CN" altLang="en-US" dirty="0"/>
              <a:t>提醒，系统返回待机状态，准备接收新指令</a:t>
            </a:r>
          </a:p>
        </p:txBody>
      </p:sp>
    </p:spTree>
    <p:extLst>
      <p:ext uri="{BB962C8B-B14F-4D97-AF65-F5344CB8AC3E}">
        <p14:creationId xmlns:p14="http://schemas.microsoft.com/office/powerpoint/2010/main" val="3803478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VkYWFhMjg0NjFmMDRjOTMwNTFjZmE3NTY3NGI3NDkifQ=="/>
</p:tagLst>
</file>

<file path=ppt/theme/theme1.xml><?xml version="1.0" encoding="utf-8"?>
<a:theme xmlns:a="http://schemas.openxmlformats.org/drawingml/2006/main" name="FJ-szlj - 副本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Arial"/>
        <a:ea typeface="华文中宋"/>
        <a:cs typeface="宋体"/>
      </a:majorFont>
      <a:minorFont>
        <a:latin typeface="Arial"/>
        <a:ea typeface="华文中宋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JunFu-Embedded</Template>
  <TotalTime>90</TotalTime>
  <Words>779</Words>
  <Application>Microsoft Office PowerPoint</Application>
  <PresentationFormat>全屏显示(4:3)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inherit</vt:lpstr>
      <vt:lpstr>PingFang SC</vt:lpstr>
      <vt:lpstr>宋体</vt:lpstr>
      <vt:lpstr>Arial</vt:lpstr>
      <vt:lpstr>Calibri</vt:lpstr>
      <vt:lpstr>Times New Roman</vt:lpstr>
      <vt:lpstr>FJ-szlj - 副本</vt:lpstr>
      <vt:lpstr>期末大作业开题答辩</vt:lpstr>
      <vt:lpstr>项目背景：破局大学生学习困境的桌面革命​</vt:lpstr>
      <vt:lpstr>总体系统框架</vt:lpstr>
      <vt:lpstr>各部分功能说明</vt:lpstr>
      <vt:lpstr>各部分功能说明</vt:lpstr>
      <vt:lpstr>各部分功能说明</vt:lpstr>
      <vt:lpstr>工作流程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Ryan Shen</cp:lastModifiedBy>
  <cp:revision>1205</cp:revision>
  <dcterms:created xsi:type="dcterms:W3CDTF">2017-02-18T06:04:00Z</dcterms:created>
  <dcterms:modified xsi:type="dcterms:W3CDTF">2025-06-09T16:29:49Z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1D0F815B128843629E9423072457292E_12</vt:lpwstr>
  </property>
  <property fmtid="{D5CDD505-2E9C-101B-9397-08002B2CF9AE}" pid="3" name="KSOProductBuildVer">
    <vt:lpwstr>2052-12.1.0.19302</vt:lpwstr>
  </property>
</Properties>
</file>