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8" r:id="rId5"/>
    <p:sldId id="263" r:id="rId6"/>
    <p:sldId id="267" r:id="rId7"/>
    <p:sldId id="261" r:id="rId8"/>
    <p:sldId id="258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9" autoAdjust="0"/>
  </p:normalViewPr>
  <p:slideViewPr>
    <p:cSldViewPr>
      <p:cViewPr varScale="1">
        <p:scale>
          <a:sx n="121" d="100"/>
          <a:sy n="121" d="100"/>
        </p:scale>
        <p:origin x="1450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新模板\qrs-f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23813"/>
            <a:ext cx="9207500" cy="69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5350" y="3386138"/>
            <a:ext cx="4178300" cy="554491"/>
          </a:xfrm>
        </p:spPr>
        <p:txBody>
          <a:bodyPr/>
          <a:lstStyle>
            <a:lvl1pPr algn="ctr">
              <a:lnSpc>
                <a:spcPct val="170000"/>
              </a:lnSpc>
              <a:defRPr sz="2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692650" y="4110250"/>
            <a:ext cx="4184650" cy="407988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08141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677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新模板\qrs-z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0" y="-23813"/>
            <a:ext cx="9207500" cy="69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674688"/>
            <a:ext cx="82296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6363"/>
            <a:ext cx="8229600" cy="503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032" name="Picture 8" descr="6"/>
          <p:cNvPicPr>
            <a:picLocks noChangeAspect="1" noChangeArrowheads="1"/>
          </p:cNvPicPr>
          <p:nvPr/>
        </p:nvPicPr>
        <p:blipFill>
          <a:blip r:embed="rId5" cstate="print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4" y="0"/>
            <a:ext cx="8810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51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华文中宋" pitchFamily="2" charset="-122"/>
          <a:cs typeface="宋体" pitchFamily="2" charset="-122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000" b="1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Raspberry Pi</a:t>
            </a:r>
            <a:r>
              <a:rPr lang="zh-CN" altLang="en-US" dirty="0"/>
              <a:t> 智能语音处理与应用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48264" y="5677798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计科</a:t>
            </a:r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zh-CN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436096" y="4997471"/>
            <a:ext cx="3024336" cy="54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9pPr>
          </a:lstStyle>
          <a:p>
            <a:pPr algn="ctr"/>
            <a:r>
              <a:rPr lang="zh-CN" altLang="en-US" kern="0" dirty="0"/>
              <a:t>主讲人：沈哲伟、王勇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508104" y="5589241"/>
            <a:ext cx="3024336" cy="5040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9pPr>
          </a:lstStyle>
          <a:p>
            <a:pPr algn="ctr"/>
            <a:r>
              <a:rPr lang="zh-CN" altLang="en-US" kern="0" dirty="0"/>
              <a:t> 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7406D01-2C03-FAB7-10F2-D1654F25A948}"/>
              </a:ext>
            </a:extLst>
          </p:cNvPr>
          <p:cNvSpPr txBox="1">
            <a:spLocks/>
          </p:cNvSpPr>
          <p:nvPr/>
        </p:nvSpPr>
        <p:spPr bwMode="auto">
          <a:xfrm>
            <a:off x="4346228" y="4011769"/>
            <a:ext cx="4896544" cy="543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9pPr>
          </a:lstStyle>
          <a:p>
            <a:pPr algn="ctr"/>
            <a:r>
              <a:rPr lang="en-US" altLang="zh-CN" kern="0" dirty="0"/>
              <a:t>Python </a:t>
            </a:r>
            <a:r>
              <a:rPr lang="zh-CN" altLang="en-US" kern="0" dirty="0"/>
              <a:t>语音识别库 </a:t>
            </a:r>
            <a:r>
              <a:rPr lang="en-US" altLang="zh-CN" kern="0" dirty="0" err="1"/>
              <a:t>SpeechRecognition</a:t>
            </a:r>
            <a:r>
              <a:rPr lang="en-US" altLang="zh-CN" kern="0" dirty="0"/>
              <a:t> </a:t>
            </a:r>
            <a:endParaRPr lang="zh-CN" altLang="en-US" kern="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63A9F05-C026-4BCF-807B-FEE467147B78}"/>
              </a:ext>
            </a:extLst>
          </p:cNvPr>
          <p:cNvSpPr txBox="1">
            <a:spLocks/>
          </p:cNvSpPr>
          <p:nvPr/>
        </p:nvSpPr>
        <p:spPr bwMode="auto">
          <a:xfrm>
            <a:off x="5508104" y="5589240"/>
            <a:ext cx="3024336" cy="54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华文中宋" pitchFamily="2" charset="-122"/>
                <a:cs typeface="宋体" pitchFamily="2" charset="-122"/>
              </a:defRPr>
            </a:lvl9pPr>
          </a:lstStyle>
          <a:p>
            <a:pPr algn="ctr"/>
            <a:r>
              <a:rPr lang="zh-CN" altLang="en-US" kern="0" dirty="0"/>
              <a:t>第</a:t>
            </a:r>
            <a:r>
              <a:rPr lang="en-US" altLang="zh-CN" kern="0" dirty="0"/>
              <a:t>7</a:t>
            </a:r>
            <a:r>
              <a:rPr lang="zh-CN" altLang="en-US" kern="0" dirty="0"/>
              <a:t>组</a:t>
            </a:r>
          </a:p>
        </p:txBody>
      </p:sp>
    </p:spTree>
    <p:extLst>
      <p:ext uri="{BB962C8B-B14F-4D97-AF65-F5344CB8AC3E}">
        <p14:creationId xmlns:p14="http://schemas.microsoft.com/office/powerpoint/2010/main" val="248813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6F819-2312-2FC0-E324-A8C1CF91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81D3D61C-4928-311A-CB9E-68D0DCF69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9264" y="-2043608"/>
            <a:ext cx="6624736" cy="1433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C624F85-C99D-D141-80F7-60BF128567B8}"/>
              </a:ext>
            </a:extLst>
          </p:cNvPr>
          <p:cNvSpPr/>
          <p:nvPr/>
        </p:nvSpPr>
        <p:spPr>
          <a:xfrm>
            <a:off x="35496" y="2780928"/>
            <a:ext cx="3168352" cy="864096"/>
          </a:xfrm>
          <a:prstGeom prst="wedgeRoundRectCallout">
            <a:avLst>
              <a:gd name="adj1" fmla="val 55365"/>
              <a:gd name="adj2" fmla="val 2101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0000"/>
                </a:solidFill>
                <a:latin typeface="PingFang SC"/>
                <a:ea typeface="华文中宋"/>
              </a:rPr>
              <a:t>结构化返回结果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0000"/>
                </a:solidFill>
                <a:latin typeface="PingFang SC"/>
                <a:ea typeface="华文中宋"/>
              </a:rPr>
              <a:t>清晰的三种状态标识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A05D78-E831-BB47-8C5F-A90ED8D6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" y="6237312"/>
            <a:ext cx="2376413" cy="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121E3-1EE7-3701-EA72-B750411C0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F0D4F4F8-5ED5-072C-C24E-69CAD768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9264" y="-4707904"/>
            <a:ext cx="6624736" cy="1433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5B6D97D4-41D2-FD9B-6437-84DA92B5DA3C}"/>
              </a:ext>
            </a:extLst>
          </p:cNvPr>
          <p:cNvSpPr/>
          <p:nvPr/>
        </p:nvSpPr>
        <p:spPr>
          <a:xfrm>
            <a:off x="0" y="764704"/>
            <a:ext cx="3168352" cy="2016224"/>
          </a:xfrm>
          <a:prstGeom prst="wedgeRoundRectCallout">
            <a:avLst>
              <a:gd name="adj1" fmla="val 59750"/>
              <a:gd name="adj2" fmla="val 1084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chemeClr val="tx1"/>
                </a:solidFill>
                <a:latin typeface="PingFang SC"/>
              </a:rPr>
              <a:t>使用</a:t>
            </a:r>
            <a:r>
              <a:rPr lang="en-US" altLang="zh-CN" sz="2100" dirty="0">
                <a:solidFill>
                  <a:schemeClr val="tx1"/>
                </a:solidFill>
                <a:latin typeface="PingFang SC"/>
              </a:rPr>
              <a:t>Microphone</a:t>
            </a:r>
            <a:r>
              <a:rPr lang="zh-CN" altLang="en-US" sz="2100" dirty="0">
                <a:solidFill>
                  <a:schemeClr val="tx1"/>
                </a:solidFill>
                <a:latin typeface="PingFang SC"/>
              </a:rPr>
              <a:t>对象作为音频源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100" dirty="0" err="1">
                <a:solidFill>
                  <a:schemeClr val="tx1"/>
                </a:solidFill>
                <a:latin typeface="PingFang SC"/>
              </a:rPr>
              <a:t>adjust_for_ambient_noise</a:t>
            </a:r>
            <a:r>
              <a:rPr lang="en-US" altLang="zh-CN" sz="2100" dirty="0">
                <a:solidFill>
                  <a:schemeClr val="tx1"/>
                </a:solidFill>
                <a:latin typeface="PingFang SC"/>
              </a:rPr>
              <a:t>()</a:t>
            </a:r>
            <a:r>
              <a:rPr lang="zh-CN" altLang="en-US" sz="2100" dirty="0">
                <a:solidFill>
                  <a:schemeClr val="tx1"/>
                </a:solidFill>
                <a:latin typeface="PingFang SC"/>
              </a:rPr>
              <a:t>：自动适应环境噪音（</a:t>
            </a:r>
            <a:r>
              <a:rPr lang="en-US" altLang="zh-CN" sz="2100" dirty="0">
                <a:solidFill>
                  <a:schemeClr val="tx1"/>
                </a:solidFill>
                <a:latin typeface="PingFang SC"/>
              </a:rPr>
              <a:t>1</a:t>
            </a:r>
            <a:r>
              <a:rPr lang="zh-CN" altLang="en-US" sz="2100" dirty="0">
                <a:solidFill>
                  <a:schemeClr val="tx1"/>
                </a:solidFill>
                <a:latin typeface="PingFang SC"/>
              </a:rPr>
              <a:t>秒校准）</a:t>
            </a:r>
          </a:p>
          <a:p>
            <a:pPr algn="just"/>
            <a:endParaRPr lang="en-US" altLang="zh-CN" sz="2100" dirty="0">
              <a:solidFill>
                <a:schemeClr val="tx1"/>
              </a:solidFill>
              <a:latin typeface="PingFang SC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E4E2CD3-5181-48F2-6609-46BD7C69C8C7}"/>
              </a:ext>
            </a:extLst>
          </p:cNvPr>
          <p:cNvSpPr/>
          <p:nvPr/>
        </p:nvSpPr>
        <p:spPr>
          <a:xfrm>
            <a:off x="0" y="2852936"/>
            <a:ext cx="3168352" cy="2808312"/>
          </a:xfrm>
          <a:prstGeom prst="wedgeRoundRectCallout">
            <a:avLst>
              <a:gd name="adj1" fmla="val 64593"/>
              <a:gd name="adj2" fmla="val -5515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listen()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参数：</a:t>
            </a: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timeout=5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：等待用户开始说话的时长（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秒）</a:t>
            </a:r>
          </a:p>
          <a:p>
            <a:pPr marL="800100" marR="0" lvl="1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phrase_time_limit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=5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：单次语音输入的最大时长（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5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ingFang SC"/>
                <a:ea typeface="华文中宋"/>
              </a:rPr>
              <a:t>秒）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060731D8-076D-AF6D-18D2-31AF8723C100}"/>
              </a:ext>
            </a:extLst>
          </p:cNvPr>
          <p:cNvSpPr/>
          <p:nvPr/>
        </p:nvSpPr>
        <p:spPr>
          <a:xfrm>
            <a:off x="6588224" y="4077072"/>
            <a:ext cx="2510488" cy="2592288"/>
          </a:xfrm>
          <a:prstGeom prst="wedgeRoundRectCallout">
            <a:avLst>
              <a:gd name="adj1" fmla="val -32003"/>
              <a:gd name="adj2" fmla="val -555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0000"/>
                </a:solidFill>
                <a:latin typeface="PingFang SC"/>
                <a:ea typeface="华文中宋"/>
              </a:rPr>
              <a:t>使用</a:t>
            </a:r>
            <a:r>
              <a:rPr lang="en-US" altLang="zh-CN" sz="2100" dirty="0">
                <a:solidFill>
                  <a:srgbClr val="000000"/>
                </a:solidFill>
                <a:latin typeface="PingFang SC"/>
                <a:ea typeface="华文中宋"/>
              </a:rPr>
              <a:t>Google Web Speech API</a:t>
            </a:r>
            <a:r>
              <a:rPr lang="zh-CN" altLang="en-US" sz="2100" dirty="0">
                <a:solidFill>
                  <a:srgbClr val="000000"/>
                </a:solidFill>
                <a:latin typeface="PingFang SC"/>
                <a:ea typeface="华文中宋"/>
              </a:rPr>
              <a:t>作为默认识别引擎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000000"/>
                </a:solidFill>
                <a:latin typeface="PingFang SC"/>
                <a:ea typeface="华文中宋"/>
              </a:rPr>
              <a:t>language="</a:t>
            </a:r>
            <a:r>
              <a:rPr lang="en-US" altLang="zh-CN" sz="2100" dirty="0" err="1">
                <a:solidFill>
                  <a:srgbClr val="000000"/>
                </a:solidFill>
                <a:latin typeface="PingFang SC"/>
                <a:ea typeface="华文中宋"/>
              </a:rPr>
              <a:t>zh</a:t>
            </a:r>
            <a:r>
              <a:rPr lang="en-US" altLang="zh-CN" sz="2100" dirty="0">
                <a:solidFill>
                  <a:srgbClr val="000000"/>
                </a:solidFill>
                <a:latin typeface="PingFang SC"/>
                <a:ea typeface="华文中宋"/>
              </a:rPr>
              <a:t>-CN"</a:t>
            </a:r>
            <a:r>
              <a:rPr lang="zh-CN" altLang="en-US" sz="2100" dirty="0">
                <a:solidFill>
                  <a:srgbClr val="000000"/>
                </a:solidFill>
                <a:latin typeface="PingFang SC"/>
                <a:ea typeface="华文中宋"/>
              </a:rPr>
              <a:t>：指定中文普通话作为识别语言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1C70C6-56F7-B08C-33A2-AEE796FB7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" y="6237312"/>
            <a:ext cx="2376413" cy="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56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 </a:t>
            </a:r>
            <a:r>
              <a:rPr lang="en-US" altLang="zh-CN" dirty="0" err="1"/>
              <a:t>SpeechRecognition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​定义​</a:t>
            </a:r>
            <a:r>
              <a:rPr lang="zh-CN" altLang="en-US" b="0" i="0" dirty="0">
                <a:effectLst/>
                <a:latin typeface="PingFang SC"/>
              </a:rPr>
              <a:t>​：一个 </a:t>
            </a:r>
            <a:r>
              <a:rPr lang="en-US" altLang="zh-CN" b="0" i="0" dirty="0">
                <a:effectLst/>
                <a:latin typeface="PingFang SC"/>
              </a:rPr>
              <a:t>Python </a:t>
            </a:r>
            <a:r>
              <a:rPr lang="zh-CN" altLang="en-US" b="0" i="0" dirty="0">
                <a:effectLst/>
                <a:latin typeface="PingFang SC"/>
              </a:rPr>
              <a:t>统一接口库，封装多种语音识别引擎（在线 </a:t>
            </a:r>
            <a:r>
              <a:rPr lang="en-US" altLang="zh-CN" b="0" i="0" dirty="0">
                <a:effectLst/>
                <a:latin typeface="PingFang SC"/>
              </a:rPr>
              <a:t>API + </a:t>
            </a:r>
            <a:r>
              <a:rPr lang="zh-CN" altLang="en-US" b="0" i="0" dirty="0">
                <a:effectLst/>
                <a:latin typeface="PingFang SC"/>
              </a:rPr>
              <a:t>离线引擎）。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​核心目标​</a:t>
            </a:r>
            <a:r>
              <a:rPr lang="zh-CN" altLang="en-US" b="0" i="0" dirty="0">
                <a:effectLst/>
                <a:latin typeface="PingFang SC"/>
              </a:rPr>
              <a:t>​：简化音频转文本（</a:t>
            </a:r>
            <a:r>
              <a:rPr lang="en-US" altLang="zh-CN" b="0" i="0" dirty="0">
                <a:effectLst/>
                <a:latin typeface="PingFang SC"/>
              </a:rPr>
              <a:t>STT</a:t>
            </a:r>
            <a:r>
              <a:rPr lang="zh-CN" altLang="en-US" b="0" i="0" dirty="0">
                <a:effectLst/>
                <a:latin typeface="PingFang SC"/>
              </a:rPr>
              <a:t>）的开发流程。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​适用人群​</a:t>
            </a:r>
            <a:r>
              <a:rPr lang="zh-CN" altLang="en-US" b="0" i="0" dirty="0">
                <a:effectLst/>
                <a:latin typeface="PingFang SC"/>
              </a:rPr>
              <a:t>​：开发者、数据科学家、语音应用创作者。</a:t>
            </a: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​关键优势​</a:t>
            </a:r>
            <a:r>
              <a:rPr lang="zh-CN" altLang="en-US" b="0" i="0" dirty="0">
                <a:effectLst/>
                <a:latin typeface="PingFang SC"/>
              </a:rPr>
              <a:t>​：</a:t>
            </a: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支持离线（如 </a:t>
            </a:r>
            <a:r>
              <a:rPr lang="en-US" altLang="zh-CN" b="0" i="0" dirty="0" err="1">
                <a:effectLst/>
                <a:latin typeface="PingFang SC"/>
              </a:rPr>
              <a:t>Vosk</a:t>
            </a:r>
            <a:r>
              <a:rPr lang="en-US" altLang="zh-CN" b="0" i="0" dirty="0">
                <a:effectLst/>
                <a:latin typeface="PingFang SC"/>
              </a:rPr>
              <a:t>/Whisper</a:t>
            </a:r>
            <a:r>
              <a:rPr lang="zh-CN" altLang="en-US" b="0" i="0" dirty="0">
                <a:effectLst/>
                <a:latin typeface="PingFang SC"/>
              </a:rPr>
              <a:t>）和在线引擎（如 </a:t>
            </a:r>
            <a:r>
              <a:rPr lang="en-US" altLang="zh-CN" b="0" i="0" dirty="0">
                <a:effectLst/>
                <a:latin typeface="PingFang SC"/>
              </a:rPr>
              <a:t>Google/Azure</a:t>
            </a:r>
            <a:r>
              <a:rPr lang="zh-CN" altLang="en-US" b="0" i="0" dirty="0">
                <a:effectLst/>
                <a:latin typeface="PingFang SC"/>
              </a:rPr>
              <a:t>）。</a:t>
            </a: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统一的 </a:t>
            </a:r>
            <a:r>
              <a:rPr lang="en-US" altLang="zh-CN" b="0" i="0" dirty="0">
                <a:effectLst/>
                <a:latin typeface="PingFang SC"/>
              </a:rPr>
              <a:t>API </a:t>
            </a:r>
            <a:r>
              <a:rPr lang="zh-CN" altLang="en-US" b="0" i="0" dirty="0">
                <a:effectLst/>
                <a:latin typeface="PingFang SC"/>
              </a:rPr>
              <a:t>设计，切换引擎只需一行代码。</a:t>
            </a:r>
          </a:p>
          <a:p>
            <a:pPr marL="742950" lvl="1" indent="-285750" algn="l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内置音频处理工具（降噪、麦克风控制）。</a:t>
            </a:r>
          </a:p>
        </p:txBody>
      </p:sp>
    </p:spTree>
    <p:extLst>
      <p:ext uri="{BB962C8B-B14F-4D97-AF65-F5344CB8AC3E}">
        <p14:creationId xmlns:p14="http://schemas.microsoft.com/office/powerpoint/2010/main" val="856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27702-88EE-F513-2B5F-70338065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 </a:t>
            </a:r>
            <a:r>
              <a:rPr lang="en-US" altLang="zh-CN" dirty="0" err="1"/>
              <a:t>SpeechRecognition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BA6B2-28E0-09D6-B191-6E864C93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5050904" cy="503396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功能模块​​：</a:t>
            </a:r>
          </a:p>
          <a:p>
            <a:pPr marL="742950" lvl="2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音频输入（麦克风</a:t>
            </a:r>
            <a:r>
              <a:rPr lang="en-US" altLang="zh-CN" sz="2100" kern="1200" dirty="0">
                <a:latin typeface="PingFang SC"/>
              </a:rPr>
              <a:t>/</a:t>
            </a:r>
            <a:r>
              <a:rPr lang="zh-CN" altLang="en-US" sz="2100" kern="1200" dirty="0">
                <a:latin typeface="PingFang SC"/>
              </a:rPr>
              <a:t>文件）</a:t>
            </a:r>
          </a:p>
          <a:p>
            <a:pPr marL="742950" lvl="2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多引擎支持</a:t>
            </a:r>
            <a:endParaRPr lang="en-US" altLang="zh-CN" sz="2100" kern="1200" dirty="0">
              <a:latin typeface="PingFang SC"/>
            </a:endParaRPr>
          </a:p>
          <a:p>
            <a:pPr marL="742950" lvl="2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环境噪音处理（声波图标）</a:t>
            </a:r>
          </a:p>
          <a:p>
            <a:pPr marL="742950" lvl="2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超时与分段控制（时钟图标）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​​核心优势​​：</a:t>
            </a:r>
          </a:p>
          <a:p>
            <a:pPr marL="742950" lvl="2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kern="1200" dirty="0">
                <a:latin typeface="PingFang SC"/>
                <a:ea typeface="宋体" panose="02010600030101010101" pitchFamily="2" charset="-122"/>
              </a:rPr>
              <a:t>​​</a:t>
            </a:r>
            <a:r>
              <a:rPr lang="zh-CN" altLang="en-US" sz="2100" b="1" kern="1200" dirty="0">
                <a:latin typeface="PingFang SC"/>
              </a:rPr>
              <a:t>灵活性</a:t>
            </a:r>
            <a:r>
              <a:rPr lang="zh-CN" altLang="en-US" sz="2100" kern="1200" dirty="0">
                <a:latin typeface="PingFang SC"/>
              </a:rPr>
              <a:t>​​：在线</a:t>
            </a:r>
            <a:r>
              <a:rPr lang="en-US" altLang="zh-CN" sz="2100" kern="1200" dirty="0">
                <a:latin typeface="PingFang SC"/>
              </a:rPr>
              <a:t>/</a:t>
            </a:r>
            <a:r>
              <a:rPr lang="zh-CN" altLang="en-US" sz="2100" kern="1200" dirty="0">
                <a:latin typeface="PingFang SC"/>
              </a:rPr>
              <a:t>离线无缝切换</a:t>
            </a:r>
          </a:p>
          <a:p>
            <a:pPr marL="742950" lvl="2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​​</a:t>
            </a:r>
            <a:r>
              <a:rPr lang="zh-CN" altLang="en-US" sz="2100" b="1" kern="1200" dirty="0">
                <a:latin typeface="PingFang SC"/>
              </a:rPr>
              <a:t>易用性​​</a:t>
            </a:r>
            <a:r>
              <a:rPr lang="zh-CN" altLang="en-US" sz="2100" kern="1200" dirty="0">
                <a:latin typeface="PingFang SC"/>
              </a:rPr>
              <a:t>：</a:t>
            </a:r>
            <a:r>
              <a:rPr lang="en-US" altLang="zh-CN" sz="2100" kern="1200" dirty="0">
                <a:latin typeface="PingFang SC"/>
              </a:rPr>
              <a:t>3 </a:t>
            </a:r>
            <a:r>
              <a:rPr lang="zh-CN" altLang="en-US" sz="2100" kern="1200" dirty="0">
                <a:latin typeface="PingFang SC"/>
              </a:rPr>
              <a:t>步实现语音转文本</a:t>
            </a:r>
          </a:p>
          <a:p>
            <a:pPr marL="742950" lvl="2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100" kern="1200" dirty="0">
                <a:latin typeface="PingFang SC"/>
              </a:rPr>
              <a:t>​​</a:t>
            </a:r>
            <a:r>
              <a:rPr lang="zh-CN" altLang="en-US" sz="2100" b="1" kern="1200" dirty="0">
                <a:latin typeface="PingFang SC"/>
              </a:rPr>
              <a:t>扩展性</a:t>
            </a:r>
            <a:r>
              <a:rPr lang="zh-CN" altLang="en-US" sz="2100" kern="1200" dirty="0">
                <a:latin typeface="PingFang SC"/>
              </a:rPr>
              <a:t>​​：支持自定义引擎集成</a:t>
            </a:r>
            <a:endParaRPr lang="en-US" altLang="zh-CN" sz="2100" kern="1200" dirty="0"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7BE71A-356E-91BB-9CE6-6EAE79D5A1D1}"/>
              </a:ext>
            </a:extLst>
          </p:cNvPr>
          <p:cNvSpPr txBox="1"/>
          <p:nvPr/>
        </p:nvSpPr>
        <p:spPr>
          <a:xfrm>
            <a:off x="4211960" y="1421045"/>
            <a:ext cx="5050904" cy="402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100" b="1" dirty="0">
                <a:latin typeface="PingFang SC"/>
              </a:rPr>
              <a:t>硬件适配优势</a:t>
            </a:r>
            <a:r>
              <a:rPr lang="zh-CN" altLang="en-US" sz="2100" dirty="0">
                <a:latin typeface="PingFang SC"/>
                <a:ea typeface="+mn-ea"/>
              </a:rPr>
              <a:t>：</a:t>
            </a:r>
          </a:p>
          <a:p>
            <a:pPr marL="800100" lvl="2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PingFang SC"/>
                <a:ea typeface="+mn-ea"/>
              </a:rPr>
              <a:t>原生支持树莓派官方摄像头麦克风</a:t>
            </a:r>
          </a:p>
          <a:p>
            <a:pPr marL="800100" lvl="2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PingFang SC"/>
                <a:ea typeface="+mn-ea"/>
              </a:rPr>
              <a:t>优化低功耗</a:t>
            </a:r>
            <a:r>
              <a:rPr lang="en-US" altLang="zh-CN" sz="2100" dirty="0">
                <a:latin typeface="PingFang SC"/>
                <a:ea typeface="+mn-ea"/>
              </a:rPr>
              <a:t>CPU</a:t>
            </a:r>
            <a:r>
              <a:rPr lang="zh-CN" altLang="en-US" sz="2100" dirty="0">
                <a:latin typeface="PingFang SC"/>
                <a:ea typeface="+mn-ea"/>
              </a:rPr>
              <a:t>的资源占用</a:t>
            </a:r>
          </a:p>
          <a:p>
            <a:pPr marL="800100" lvl="2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ingFang SC"/>
                <a:ea typeface="+mn-ea"/>
              </a:rPr>
              <a:t>GPIO</a:t>
            </a:r>
            <a:r>
              <a:rPr lang="zh-CN" altLang="en-US" sz="2100" dirty="0">
                <a:latin typeface="PingFang SC"/>
                <a:ea typeface="+mn-ea"/>
              </a:rPr>
              <a:t>唤醒支持（配合按键传感器）</a:t>
            </a:r>
          </a:p>
          <a:p>
            <a:pPr marL="342900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100" b="1" dirty="0">
                <a:latin typeface="PingFang SC"/>
              </a:rPr>
              <a:t>典型开发场景：</a:t>
            </a:r>
            <a:endParaRPr lang="en-US" altLang="zh-CN" sz="2100" b="1" dirty="0">
              <a:latin typeface="PingFang SC"/>
            </a:endParaRPr>
          </a:p>
          <a:p>
            <a:pPr marL="800100" lvl="2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PingFang SC"/>
                <a:ea typeface="+mn-ea"/>
              </a:rPr>
              <a:t>智能家居中控</a:t>
            </a:r>
            <a:r>
              <a:rPr lang="en-US" altLang="zh-CN" sz="2100" dirty="0">
                <a:latin typeface="PingFang SC"/>
                <a:ea typeface="+mn-ea"/>
              </a:rPr>
              <a:t>(</a:t>
            </a:r>
            <a:r>
              <a:rPr lang="zh-CN" altLang="en-US" sz="2100" dirty="0">
                <a:latin typeface="PingFang SC"/>
                <a:ea typeface="+mn-ea"/>
              </a:rPr>
              <a:t>离线指令识别</a:t>
            </a:r>
            <a:r>
              <a:rPr lang="en-US" altLang="zh-CN" sz="2100" dirty="0">
                <a:latin typeface="PingFang SC"/>
                <a:ea typeface="+mn-ea"/>
              </a:rPr>
              <a:t>)</a:t>
            </a:r>
          </a:p>
          <a:p>
            <a:pPr marL="800100" lvl="2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PingFang SC"/>
                <a:ea typeface="+mn-ea"/>
              </a:rPr>
              <a:t>工业设备语音日志记录</a:t>
            </a:r>
          </a:p>
          <a:p>
            <a:pPr marL="800100" lvl="2" indent="-34290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100" dirty="0">
                <a:latin typeface="PingFang SC"/>
                <a:ea typeface="+mn-ea"/>
              </a:rPr>
              <a:t>教育机器人交互系统</a:t>
            </a:r>
          </a:p>
        </p:txBody>
      </p:sp>
    </p:spTree>
    <p:extLst>
      <p:ext uri="{BB962C8B-B14F-4D97-AF65-F5344CB8AC3E}">
        <p14:creationId xmlns:p14="http://schemas.microsoft.com/office/powerpoint/2010/main" val="11334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DB6A4-562F-62E7-F3AC-CF8DB813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PingFang SC"/>
              </a:rPr>
              <a:t>3 </a:t>
            </a:r>
            <a:r>
              <a:rPr lang="zh-CN" altLang="en-US" b="0" i="0" dirty="0">
                <a:effectLst/>
                <a:latin typeface="PingFang SC"/>
              </a:rPr>
              <a:t>步实现语音转文本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246434-EE3E-CF1D-8977-88F8D10D4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68960"/>
            <a:ext cx="8229600" cy="3467902"/>
          </a:xfr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16FFBCF-99D8-319F-BCAC-11692B7D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40" y="836712"/>
            <a:ext cx="5887468" cy="2088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6475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3D593-2DD3-84BA-5927-E8D78486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如何选择合适的引擎？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DF6C9D4-88DB-E1A9-27E4-419ABEBC6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068346"/>
              </p:ext>
            </p:extLst>
          </p:nvPr>
        </p:nvGraphicFramePr>
        <p:xfrm>
          <a:off x="457200" y="1424464"/>
          <a:ext cx="8229600" cy="49377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5948933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117429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3972202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203508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296248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694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PingFang SC"/>
                        </a:rPr>
                        <a:t>引擎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PingFang SC"/>
                        </a:rPr>
                        <a:t>在线</a:t>
                      </a:r>
                      <a:r>
                        <a:rPr lang="en-US" altLang="zh-CN" b="1">
                          <a:effectLst/>
                          <a:latin typeface="PingFang SC"/>
                        </a:rPr>
                        <a:t>/</a:t>
                      </a:r>
                      <a:r>
                        <a:rPr lang="zh-CN" altLang="en-US" b="1">
                          <a:effectLst/>
                          <a:latin typeface="PingFang SC"/>
                        </a:rPr>
                        <a:t>离线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PingFang SC"/>
                        </a:rPr>
                        <a:t>免费额度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PingFang SC"/>
                        </a:rPr>
                        <a:t>识别精度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PingFang SC"/>
                        </a:rPr>
                        <a:t>语言支持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1">
                          <a:effectLst/>
                          <a:latin typeface="PingFang SC"/>
                        </a:rPr>
                        <a:t>特点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5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PingFang SC"/>
                        </a:rPr>
                        <a:t>Google Web API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在线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有限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高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多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 dirty="0">
                          <a:effectLst/>
                          <a:latin typeface="PingFang SC"/>
                        </a:rPr>
                        <a:t>简单但依赖网络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10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effectLst/>
                          <a:latin typeface="PingFang SC"/>
                        </a:rPr>
                        <a:t>CMU Sphinx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离线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无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中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英语为主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开源、轻量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64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 err="1">
                          <a:solidFill>
                            <a:srgbClr val="FF0000"/>
                          </a:solidFill>
                          <a:effectLst/>
                          <a:latin typeface="PingFang SC"/>
                        </a:rPr>
                        <a:t>Vosk</a:t>
                      </a:r>
                      <a:endParaRPr lang="en-US" b="0" dirty="0">
                        <a:solidFill>
                          <a:srgbClr val="FF0000"/>
                        </a:solidFill>
                        <a:effectLst/>
                        <a:latin typeface="PingFang SC"/>
                      </a:endParaRP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离线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无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高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多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支持实时流、低资源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71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solidFill>
                            <a:srgbClr val="FF0000"/>
                          </a:solidFill>
                          <a:effectLst/>
                          <a:latin typeface="PingFang SC"/>
                        </a:rPr>
                        <a:t>Whisper (OpenAI)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在线</a:t>
                      </a:r>
                      <a:r>
                        <a:rPr lang="en-US" altLang="zh-CN" b="0">
                          <a:effectLst/>
                          <a:latin typeface="PingFang SC"/>
                        </a:rPr>
                        <a:t>/</a:t>
                      </a:r>
                      <a:r>
                        <a:rPr lang="zh-CN" altLang="en-US" b="0">
                          <a:effectLst/>
                          <a:latin typeface="PingFang SC"/>
                        </a:rPr>
                        <a:t>本地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免费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极高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多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开源大模型，支持翻译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91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PingFang SC"/>
                        </a:rPr>
                        <a:t>Azure Speech</a:t>
                      </a:r>
                    </a:p>
                  </a:txBody>
                  <a:tcPr marL="121920" marR="121920" marT="91440" marB="91440" anchor="ctr">
                    <a:lnL>
                      <a:noFill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在线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按需付费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高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>
                          <a:effectLst/>
                          <a:latin typeface="PingFang SC"/>
                        </a:rPr>
                        <a:t>多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b="0" dirty="0">
                          <a:effectLst/>
                          <a:latin typeface="PingFang SC"/>
                        </a:rPr>
                        <a:t>企业级功能（说话人分离）</a:t>
                      </a:r>
                    </a:p>
                  </a:txBody>
                  <a:tcPr marL="121920" marR="121920" marT="91440" marB="91440" anchor="ctr">
                    <a:lnL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096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12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2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1025E-1C50-B890-AC88-48A3270E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注意事项与常见问题</a:t>
            </a:r>
            <a:r>
              <a:rPr lang="zh-CN" altLang="en-US" b="1" i="0" dirty="0">
                <a:effectLst/>
                <a:latin typeface="inherit"/>
              </a:rPr>
              <a:t>​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4F2D59-E2B3-5B2F-59BC-5E5848FB4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inherit"/>
              </a:rPr>
              <a:t>环境问题​​：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inherit"/>
              </a:rPr>
              <a:t>麦克风权限（</a:t>
            </a:r>
            <a:r>
              <a:rPr lang="en-US" altLang="zh-CN" dirty="0">
                <a:latin typeface="inherit"/>
              </a:rPr>
              <a:t>Windows/macOS </a:t>
            </a:r>
            <a:r>
              <a:rPr lang="zh-CN" altLang="en-US" dirty="0">
                <a:latin typeface="inherit"/>
              </a:rPr>
              <a:t>设置）。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inherit"/>
              </a:rPr>
              <a:t>音频格式必须为 </a:t>
            </a:r>
            <a:r>
              <a:rPr lang="en-US" altLang="zh-CN" dirty="0">
                <a:latin typeface="inherit"/>
              </a:rPr>
              <a:t>PCM/WAV</a:t>
            </a:r>
            <a:r>
              <a:rPr lang="zh-CN" altLang="en-US" dirty="0">
                <a:latin typeface="inherit"/>
              </a:rPr>
              <a:t>（使用 </a:t>
            </a:r>
            <a:r>
              <a:rPr lang="en-US" altLang="zh-CN" dirty="0" err="1">
                <a:latin typeface="inherit"/>
              </a:rPr>
              <a:t>pydub</a:t>
            </a:r>
            <a:r>
              <a:rPr lang="en-US" altLang="zh-CN" dirty="0">
                <a:latin typeface="inherit"/>
              </a:rPr>
              <a:t> </a:t>
            </a:r>
            <a:r>
              <a:rPr lang="zh-CN" altLang="en-US" dirty="0">
                <a:latin typeface="inherit"/>
              </a:rPr>
              <a:t>转换）。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inherit"/>
              </a:rPr>
              <a:t>​​引擎限制​​：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inherit"/>
              </a:rPr>
              <a:t>Google API </a:t>
            </a:r>
            <a:r>
              <a:rPr lang="zh-CN" altLang="en-US" dirty="0">
                <a:latin typeface="inherit"/>
              </a:rPr>
              <a:t>免费额度（约 </a:t>
            </a:r>
            <a:r>
              <a:rPr lang="en-US" altLang="zh-CN" dirty="0">
                <a:latin typeface="inherit"/>
              </a:rPr>
              <a:t>50 </a:t>
            </a:r>
            <a:r>
              <a:rPr lang="zh-CN" altLang="en-US" dirty="0">
                <a:latin typeface="inherit"/>
              </a:rPr>
              <a:t>小时</a:t>
            </a:r>
            <a:r>
              <a:rPr lang="en-US" altLang="zh-CN" dirty="0">
                <a:latin typeface="inherit"/>
              </a:rPr>
              <a:t>/</a:t>
            </a:r>
            <a:r>
              <a:rPr lang="zh-CN" altLang="en-US" dirty="0">
                <a:latin typeface="inherit"/>
              </a:rPr>
              <a:t>月）。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inherit"/>
              </a:rPr>
              <a:t>离线引擎需下载模型（</a:t>
            </a:r>
            <a:r>
              <a:rPr lang="en-US" altLang="zh-CN" dirty="0" err="1">
                <a:latin typeface="inherit"/>
              </a:rPr>
              <a:t>Vosk</a:t>
            </a:r>
            <a:r>
              <a:rPr lang="en-US" altLang="zh-CN" dirty="0">
                <a:latin typeface="inherit"/>
              </a:rPr>
              <a:t> </a:t>
            </a:r>
            <a:r>
              <a:rPr lang="zh-CN" altLang="en-US" dirty="0">
                <a:latin typeface="inherit"/>
              </a:rPr>
              <a:t>示例：</a:t>
            </a:r>
            <a:r>
              <a:rPr lang="en-US" altLang="zh-CN" dirty="0" err="1">
                <a:latin typeface="inherit"/>
              </a:rPr>
              <a:t>vosk</a:t>
            </a:r>
            <a:r>
              <a:rPr lang="en-US" altLang="zh-CN" dirty="0">
                <a:latin typeface="inherit"/>
              </a:rPr>
              <a:t>-model-small-</a:t>
            </a:r>
            <a:r>
              <a:rPr lang="en-US" altLang="zh-CN" dirty="0" err="1">
                <a:latin typeface="inherit"/>
              </a:rPr>
              <a:t>zh</a:t>
            </a:r>
            <a:r>
              <a:rPr lang="en-US" altLang="zh-CN" dirty="0">
                <a:latin typeface="inherit"/>
              </a:rPr>
              <a:t>-CN</a:t>
            </a:r>
            <a:r>
              <a:rPr lang="zh-CN" altLang="en-US" dirty="0">
                <a:latin typeface="inherit"/>
              </a:rPr>
              <a:t>）。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inherit"/>
              </a:rPr>
              <a:t>​​错误处理​​：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inherit"/>
              </a:rPr>
              <a:t>UnknownValueError</a:t>
            </a:r>
            <a:r>
              <a:rPr lang="zh-CN" altLang="en-US" dirty="0">
                <a:latin typeface="inherit"/>
              </a:rPr>
              <a:t>（无法识别音频）。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inherit"/>
              </a:rPr>
              <a:t>RequestError</a:t>
            </a:r>
            <a:r>
              <a:rPr lang="zh-CN" altLang="en-US" dirty="0">
                <a:latin typeface="inherit"/>
              </a:rPr>
              <a:t>（网络问题，针对在线引擎）。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564025-85A0-62B9-5DEA-7AC01FE7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7152"/>
            <a:ext cx="9144000" cy="16956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3CA2D7-F3AC-27D9-9B1F-81A1AF009E13}"/>
              </a:ext>
            </a:extLst>
          </p:cNvPr>
          <p:cNvSpPr/>
          <p:nvPr/>
        </p:nvSpPr>
        <p:spPr>
          <a:xfrm>
            <a:off x="2771800" y="5481637"/>
            <a:ext cx="2880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22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82148-13C7-6A73-BFAC-48271D1D4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312640-D48B-68C2-620E-CBA50DB3F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836712"/>
            <a:ext cx="2482969" cy="5373854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39ECDB-6D42-0426-F783-271D0F7A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" y="1961391"/>
            <a:ext cx="6057002" cy="14685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DDC1AA-D91B-7E97-EA7D-FD017F40DAEB}"/>
              </a:ext>
            </a:extLst>
          </p:cNvPr>
          <p:cNvSpPr txBox="1"/>
          <p:nvPr/>
        </p:nvSpPr>
        <p:spPr>
          <a:xfrm>
            <a:off x="395536" y="764704"/>
            <a:ext cx="4603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4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实时语音识别架构</a:t>
            </a:r>
          </a:p>
        </p:txBody>
      </p:sp>
    </p:spTree>
    <p:extLst>
      <p:ext uri="{BB962C8B-B14F-4D97-AF65-F5344CB8AC3E}">
        <p14:creationId xmlns:p14="http://schemas.microsoft.com/office/powerpoint/2010/main" val="42150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702F73B7-D863-F2E2-7087-E002A82671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9264" y="692696"/>
            <a:ext cx="6624736" cy="1433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367A506-2840-A8E9-320D-243FA7BB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" y="6237312"/>
            <a:ext cx="2376413" cy="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0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8A143-CA92-2B12-CB1F-4F319AED2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B754C1C-93A5-C1D0-0D53-3C2913EB6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9264" y="-8236296"/>
            <a:ext cx="6624736" cy="1433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496B62B1-084A-29AE-5FC6-C3BC3C45FB1F}"/>
              </a:ext>
            </a:extLst>
          </p:cNvPr>
          <p:cNvSpPr/>
          <p:nvPr/>
        </p:nvSpPr>
        <p:spPr>
          <a:xfrm>
            <a:off x="107504" y="3212976"/>
            <a:ext cx="3096344" cy="1656184"/>
          </a:xfrm>
          <a:prstGeom prst="wedgeRoundRectCallout">
            <a:avLst>
              <a:gd name="adj1" fmla="val 63258"/>
              <a:gd name="adj2" fmla="val -277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0000"/>
                </a:solidFill>
                <a:latin typeface="PingFang SC"/>
                <a:ea typeface="华文中宋"/>
              </a:rPr>
              <a:t>持续监听麦克风输入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0000"/>
                </a:solidFill>
                <a:latin typeface="PingFang SC"/>
                <a:ea typeface="华文中宋"/>
              </a:rPr>
              <a:t>每次识别后短暂休眠（优化性能）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ABFA4-601A-7DAC-F6BB-31DD872B7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63" y="6237312"/>
            <a:ext cx="2376413" cy="57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1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FJ-szlj - 副本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​​">
      <a:majorFont>
        <a:latin typeface="Arial"/>
        <a:ea typeface="华文中宋"/>
        <a:cs typeface="宋体"/>
      </a:majorFont>
      <a:minorFont>
        <a:latin typeface="Arial"/>
        <a:ea typeface="华文中宋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JunFu-Embedded</Template>
  <TotalTime>6853</TotalTime>
  <Words>526</Words>
  <Application>Microsoft Office PowerPoint</Application>
  <PresentationFormat>全屏显示(4:3)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inherit</vt:lpstr>
      <vt:lpstr>PingFang SC</vt:lpstr>
      <vt:lpstr>宋体</vt:lpstr>
      <vt:lpstr>Arial</vt:lpstr>
      <vt:lpstr>Times New Roman</vt:lpstr>
      <vt:lpstr>FJ-szlj - 副本</vt:lpstr>
      <vt:lpstr>Raspberry Pi 智能语音处理与应用</vt:lpstr>
      <vt:lpstr>什么是 SpeechRecognition？</vt:lpstr>
      <vt:lpstr>为什么选择 SpeechRecognition？</vt:lpstr>
      <vt:lpstr>3 步实现语音转文本</vt:lpstr>
      <vt:lpstr>如何选择合适的引擎？</vt:lpstr>
      <vt:lpstr>注意事项与常见问题​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Ryan Shen</cp:lastModifiedBy>
  <cp:revision>1174</cp:revision>
  <dcterms:created xsi:type="dcterms:W3CDTF">2017-02-18T06:04:49Z</dcterms:created>
  <dcterms:modified xsi:type="dcterms:W3CDTF">2025-05-30T13:26:40Z</dcterms:modified>
</cp:coreProperties>
</file>