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Lato" panose="020B0604020202020204" charset="0"/>
      <p:regular r:id="rId34"/>
      <p:bold r:id="rId35"/>
      <p:italic r:id="rId36"/>
      <p:boldItalic r:id="rId37"/>
    </p:embeddedFont>
    <p:embeddedFont>
      <p:font typeface="Nunito" panose="020B0604020202020204" charset="0"/>
      <p:regular r:id="rId38"/>
      <p:bold r:id="rId39"/>
      <p:italic r:id="rId40"/>
      <p:boldItalic r:id="rId41"/>
    </p:embeddedFont>
    <p:embeddedFont>
      <p:font typeface="Ralew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4c32d356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4c32d356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e82b257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e82b25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4d48ac11c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4d48ac11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4d4b1f16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4d4b1f16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e82b257e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e82b257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e82b257e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e82b257e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d48ac11c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d48ac11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4d48ac11c_7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4d48ac11c_7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4d48ac11c_7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4d48ac11c_7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4d48ac11c_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4d48ac11c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4d48ac11c_7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4d48ac11c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c32d356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c32d35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4d48ac11c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4d48ac11c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4d48ac11c_7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4d48ac11c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4d48ac11c_7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4d48ac11c_7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4d48ac11c_7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4d48ac11c_7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4c32d34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4c32d34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4c32d34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4c32d34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c32d356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c32d356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4c32d356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4c32d356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a82c9f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4a82c9f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a82c9f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a82c9f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4c32d35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4c32d3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f8c601ea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f8c601e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new-york-city/nyc-parking-ticket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kaggle.com/doaaalsenani/usa-cers-datas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Traffic Violations NYC</a:t>
            </a:r>
            <a:endParaRPr/>
          </a:p>
          <a:p>
            <a:pPr marL="0" lvl="0" indent="0" algn="ctr" rtl="0">
              <a:spcBef>
                <a:spcPts val="0"/>
              </a:spcBef>
              <a:spcAft>
                <a:spcPts val="0"/>
              </a:spcAft>
              <a:buNone/>
            </a:pPr>
            <a:endParaRPr/>
          </a:p>
          <a:p>
            <a:pPr marL="0" lvl="0" indent="0" algn="ctr" rtl="0">
              <a:spcBef>
                <a:spcPts val="0"/>
              </a:spcBef>
              <a:spcAft>
                <a:spcPts val="0"/>
              </a:spcAft>
              <a:buNone/>
            </a:pPr>
            <a:r>
              <a:rPr lang="en"/>
              <a:t>Group:</a:t>
            </a:r>
            <a:endParaRPr/>
          </a:p>
          <a:p>
            <a:pPr marL="0" lvl="0" indent="0" algn="ctr" rtl="0">
              <a:spcBef>
                <a:spcPts val="0"/>
              </a:spcBef>
              <a:spcAft>
                <a:spcPts val="0"/>
              </a:spcAft>
              <a:buNone/>
            </a:pPr>
            <a:r>
              <a:rPr lang="en"/>
              <a:t>404: Group Name Not Found</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Color</a:t>
            </a:r>
            <a:endParaRPr/>
          </a:p>
        </p:txBody>
      </p:sp>
      <p:sp>
        <p:nvSpPr>
          <p:cNvPr id="140" name="Google Shape;140;p2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a vehicle’s color play a role in how likely it is to be ticketed?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46" name="Google Shape;146;p23"/>
          <p:cNvSpPr txBox="1">
            <a:spLocks noGrp="1"/>
          </p:cNvSpPr>
          <p:nvPr>
            <p:ph type="body" idx="1"/>
          </p:nvPr>
        </p:nvSpPr>
        <p:spPr>
          <a:xfrm>
            <a:off x="729450" y="2078875"/>
            <a:ext cx="5914800" cy="283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Irregular color denotations (samples shown to the right) were normalized, and rows with non-string values were dropped</a:t>
            </a:r>
            <a:endParaRPr/>
          </a:p>
          <a:p>
            <a:pPr marL="457200" lvl="0" indent="-311150" algn="l" rtl="0">
              <a:spcBef>
                <a:spcPts val="1000"/>
              </a:spcBef>
              <a:spcAft>
                <a:spcPts val="0"/>
              </a:spcAft>
              <a:buSzPts val="1300"/>
              <a:buChar char="●"/>
            </a:pPr>
            <a:r>
              <a:rPr lang="en"/>
              <a:t>The top colors from PPG Industries North American car color summaries were analyzed, any others were compiled as ‘other’</a:t>
            </a:r>
            <a:endParaRPr/>
          </a:p>
          <a:p>
            <a:pPr marL="457200" lvl="0" indent="-311150" algn="l" rtl="0">
              <a:spcBef>
                <a:spcPts val="1000"/>
              </a:spcBef>
              <a:spcAft>
                <a:spcPts val="0"/>
              </a:spcAft>
              <a:buSzPts val="1300"/>
              <a:buChar char="●"/>
            </a:pPr>
            <a:r>
              <a:rPr lang="en"/>
              <a:t>Records of ~2500 car auction sales were added to approximate the overall US consumer color preference</a:t>
            </a:r>
            <a:endParaRPr/>
          </a:p>
          <a:p>
            <a:pPr marL="457200" lvl="0" indent="-311150" algn="l" rtl="0">
              <a:spcBef>
                <a:spcPts val="1000"/>
              </a:spcBef>
              <a:spcAft>
                <a:spcPts val="1000"/>
              </a:spcAft>
              <a:buSzPts val="1300"/>
              <a:buChar char="●"/>
            </a:pPr>
            <a:r>
              <a:rPr lang="en"/>
              <a:t>Auction sales distribution was used to determine the expected number        of violations</a:t>
            </a:r>
            <a:endParaRPr/>
          </a:p>
        </p:txBody>
      </p:sp>
      <p:pic>
        <p:nvPicPr>
          <p:cNvPr id="147" name="Google Shape;147;p23"/>
          <p:cNvPicPr preferRelativeResize="0"/>
          <p:nvPr/>
        </p:nvPicPr>
        <p:blipFill rotWithShape="1">
          <a:blip r:embed="rId3">
            <a:alphaModFix/>
          </a:blip>
          <a:srcRect r="52644"/>
          <a:stretch/>
        </p:blipFill>
        <p:spPr>
          <a:xfrm>
            <a:off x="7103375" y="2590925"/>
            <a:ext cx="484075" cy="1638175"/>
          </a:xfrm>
          <a:prstGeom prst="rect">
            <a:avLst/>
          </a:prstGeom>
          <a:noFill/>
          <a:ln>
            <a:noFill/>
          </a:ln>
        </p:spPr>
      </p:pic>
      <p:pic>
        <p:nvPicPr>
          <p:cNvPr id="148" name="Google Shape;148;p23"/>
          <p:cNvPicPr preferRelativeResize="0"/>
          <p:nvPr/>
        </p:nvPicPr>
        <p:blipFill rotWithShape="1">
          <a:blip r:embed="rId4">
            <a:alphaModFix/>
          </a:blip>
          <a:srcRect b="10578"/>
          <a:stretch/>
        </p:blipFill>
        <p:spPr>
          <a:xfrm>
            <a:off x="7677375" y="2215550"/>
            <a:ext cx="1466625" cy="241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l="24188" r="-350"/>
          <a:stretch/>
        </p:blipFill>
        <p:spPr>
          <a:xfrm>
            <a:off x="135375" y="805050"/>
            <a:ext cx="4264250" cy="4199150"/>
          </a:xfrm>
          <a:prstGeom prst="rect">
            <a:avLst/>
          </a:prstGeom>
          <a:noFill/>
          <a:ln>
            <a:noFill/>
          </a:ln>
        </p:spPr>
      </p:pic>
      <p:pic>
        <p:nvPicPr>
          <p:cNvPr id="154" name="Google Shape;154;p24"/>
          <p:cNvPicPr preferRelativeResize="0"/>
          <p:nvPr/>
        </p:nvPicPr>
        <p:blipFill rotWithShape="1">
          <a:blip r:embed="rId4">
            <a:alphaModFix/>
          </a:blip>
          <a:srcRect l="22800" r="92"/>
          <a:stretch/>
        </p:blipFill>
        <p:spPr>
          <a:xfrm>
            <a:off x="4780625" y="893350"/>
            <a:ext cx="4147974" cy="4034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a:stretch/>
        </p:blipFill>
        <p:spPr>
          <a:xfrm>
            <a:off x="2794250" y="728850"/>
            <a:ext cx="6298575" cy="4199150"/>
          </a:xfrm>
          <a:prstGeom prst="rect">
            <a:avLst/>
          </a:prstGeom>
          <a:noFill/>
          <a:ln>
            <a:noFill/>
          </a:ln>
        </p:spPr>
      </p:pic>
      <p:sp>
        <p:nvSpPr>
          <p:cNvPr id="160" name="Google Shape;16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Critical value: 19.68</a:t>
            </a:r>
            <a:endParaRPr/>
          </a:p>
          <a:p>
            <a:pPr marL="0" lvl="0" indent="0" algn="l" rtl="0">
              <a:lnSpc>
                <a:spcPct val="115000"/>
              </a:lnSpc>
              <a:spcBef>
                <a:spcPts val="0"/>
              </a:spcBef>
              <a:spcAft>
                <a:spcPts val="0"/>
              </a:spcAft>
              <a:buNone/>
            </a:pPr>
            <a:r>
              <a:rPr lang="en"/>
              <a:t>Chi-squared: 13001</a:t>
            </a:r>
            <a:endParaRPr/>
          </a:p>
          <a:p>
            <a:pPr marL="0" lvl="0" indent="0" algn="l" rtl="0">
              <a:lnSpc>
                <a:spcPct val="115000"/>
              </a:lnSpc>
              <a:spcBef>
                <a:spcPts val="0"/>
              </a:spcBef>
              <a:spcAft>
                <a:spcPts val="0"/>
              </a:spcAft>
              <a:buNone/>
            </a:pPr>
            <a:r>
              <a:rPr lang="en"/>
              <a:t>P-value: ~0.0</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Based on the results </a:t>
            </a:r>
            <a:endParaRPr/>
          </a:p>
          <a:p>
            <a:pPr marL="0" lvl="0" indent="0" algn="l" rtl="0">
              <a:lnSpc>
                <a:spcPct val="115000"/>
              </a:lnSpc>
              <a:spcBef>
                <a:spcPts val="0"/>
              </a:spcBef>
              <a:spcAft>
                <a:spcPts val="0"/>
              </a:spcAft>
              <a:buNone/>
            </a:pPr>
            <a:r>
              <a:rPr lang="en"/>
              <a:t>of the chi-squared test, </a:t>
            </a:r>
            <a:endParaRPr/>
          </a:p>
          <a:p>
            <a:pPr marL="0" lvl="0" indent="0" algn="l" rtl="0">
              <a:lnSpc>
                <a:spcPct val="115000"/>
              </a:lnSpc>
              <a:spcBef>
                <a:spcPts val="0"/>
              </a:spcBef>
              <a:spcAft>
                <a:spcPts val="0"/>
              </a:spcAft>
              <a:buNone/>
            </a:pPr>
            <a:r>
              <a:rPr lang="en"/>
              <a:t>the null hypothesis </a:t>
            </a:r>
            <a:endParaRPr/>
          </a:p>
          <a:p>
            <a:pPr marL="0" lvl="0" indent="0" algn="l" rtl="0">
              <a:lnSpc>
                <a:spcPct val="115000"/>
              </a:lnSpc>
              <a:spcBef>
                <a:spcPts val="0"/>
              </a:spcBef>
              <a:spcAft>
                <a:spcPts val="0"/>
              </a:spcAft>
              <a:buNone/>
            </a:pPr>
            <a:r>
              <a:rPr lang="en"/>
              <a:t>must be rejected.</a:t>
            </a:r>
            <a:endParaRPr/>
          </a:p>
        </p:txBody>
      </p:sp>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a:t>
            </a:r>
            <a:endParaRPr/>
          </a:p>
          <a:p>
            <a:pPr marL="0" lvl="0" indent="0" algn="l" rtl="0">
              <a:spcBef>
                <a:spcPts val="0"/>
              </a:spcBef>
              <a:spcAft>
                <a:spcPts val="0"/>
              </a:spcAft>
              <a:buNone/>
            </a:pPr>
            <a:r>
              <a:rPr lang="en"/>
              <a:t>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67" name="Google Shape;167;p26"/>
          <p:cNvSpPr txBox="1">
            <a:spLocks noGrp="1"/>
          </p:cNvSpPr>
          <p:nvPr>
            <p:ph type="body" idx="1"/>
          </p:nvPr>
        </p:nvSpPr>
        <p:spPr>
          <a:xfrm>
            <a:off x="729450" y="2078875"/>
            <a:ext cx="7688700" cy="289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Gray and silver vehicles’ violations each differed significantly from their expected totals, but their combined totals more closely match their expected combined totals</a:t>
            </a:r>
            <a:endParaRPr/>
          </a:p>
          <a:p>
            <a:pPr marL="914400" lvl="1" indent="-311150" algn="l" rtl="0">
              <a:spcBef>
                <a:spcPts val="0"/>
              </a:spcBef>
              <a:spcAft>
                <a:spcPts val="0"/>
              </a:spcAft>
              <a:buSzPts val="1300"/>
              <a:buChar char="○"/>
            </a:pPr>
            <a:r>
              <a:rPr lang="en" sz="1300"/>
              <a:t>Grays and silvers may be used interchangeably by police officers writing tickets</a:t>
            </a:r>
            <a:endParaRPr sz="1300"/>
          </a:p>
          <a:p>
            <a:pPr marL="457200" lvl="0" indent="-311150" algn="l" rtl="0">
              <a:spcBef>
                <a:spcPts val="1000"/>
              </a:spcBef>
              <a:spcAft>
                <a:spcPts val="0"/>
              </a:spcAft>
              <a:buSzPts val="1300"/>
              <a:buChar char="●"/>
            </a:pPr>
            <a:r>
              <a:rPr lang="en"/>
              <a:t>Black vehicles were penalized 30 percent more likely than expected</a:t>
            </a:r>
            <a:endParaRPr/>
          </a:p>
          <a:p>
            <a:pPr marL="914400" lvl="1" indent="-311150" algn="l" rtl="0">
              <a:spcBef>
                <a:spcPts val="0"/>
              </a:spcBef>
              <a:spcAft>
                <a:spcPts val="0"/>
              </a:spcAft>
              <a:buSzPts val="1300"/>
              <a:buChar char="○"/>
            </a:pPr>
            <a:r>
              <a:rPr lang="en" sz="1300"/>
              <a:t>Black vehicles could make up a larger portion of the NYC car population, or they could receive more violations relative to other cars</a:t>
            </a:r>
            <a:endParaRPr sz="1300"/>
          </a:p>
          <a:p>
            <a:pPr marL="457200" lvl="0" indent="-311150" algn="l" rtl="0">
              <a:spcBef>
                <a:spcPts val="1000"/>
              </a:spcBef>
              <a:spcAft>
                <a:spcPts val="0"/>
              </a:spcAft>
              <a:buSzPts val="1300"/>
              <a:buChar char="●"/>
            </a:pPr>
            <a:r>
              <a:rPr lang="en"/>
              <a:t>Yellow vehicles were penalized three times as often as expected</a:t>
            </a:r>
            <a:endParaRPr/>
          </a:p>
          <a:p>
            <a:pPr marL="914400" lvl="1" indent="-311150" algn="l" rtl="0">
              <a:spcBef>
                <a:spcPts val="0"/>
              </a:spcBef>
              <a:spcAft>
                <a:spcPts val="1000"/>
              </a:spcAft>
              <a:buSzPts val="1300"/>
              <a:buChar char="○"/>
            </a:pPr>
            <a:r>
              <a:rPr lang="en" sz="1300"/>
              <a:t>New York City’s yellow taxis (0.6% of NYC car population)  appear to receive more violations relative to other cars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Plate Type</a:t>
            </a:r>
            <a:endParaRPr sz="4500"/>
          </a:p>
        </p:txBody>
      </p:sp>
      <p:sp>
        <p:nvSpPr>
          <p:cNvPr id="173" name="Google Shape;173;p2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Plate type influence the probability of getting a violation ticket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548250" y="621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solidFill>
                  <a:srgbClr val="AF7B51"/>
                </a:solidFill>
                <a:latin typeface="Nunito"/>
                <a:ea typeface="Nunito"/>
                <a:cs typeface="Nunito"/>
                <a:sym typeface="Nunito"/>
              </a:rPr>
              <a:t>Plate types:</a:t>
            </a:r>
            <a:endParaRPr/>
          </a:p>
        </p:txBody>
      </p:sp>
      <p:sp>
        <p:nvSpPr>
          <p:cNvPr id="179" name="Google Shape;179;p28"/>
          <p:cNvSpPr txBox="1">
            <a:spLocks noGrp="1"/>
          </p:cNvSpPr>
          <p:nvPr>
            <p:ph type="body" idx="1"/>
          </p:nvPr>
        </p:nvSpPr>
        <p:spPr>
          <a:xfrm>
            <a:off x="727650" y="1367975"/>
            <a:ext cx="7688700" cy="31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33A44"/>
                </a:solidFill>
                <a:latin typeface="Calibri"/>
                <a:ea typeface="Calibri"/>
                <a:cs typeface="Calibri"/>
                <a:sym typeface="Calibri"/>
              </a:rPr>
              <a:t>There are 37 plate types in the NYC parking tickets data. </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The plate types which received the majority of the violation tickets are</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PAS - Passenger (72.1%)</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COM- Commercial (13.5%)                                           </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OMT- Taxi (8.6%)</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OMS- Rental (2.2%)</a:t>
            </a:r>
            <a:endParaRPr>
              <a:solidFill>
                <a:srgbClr val="233A44"/>
              </a:solidFill>
              <a:latin typeface="Calibri"/>
              <a:ea typeface="Calibri"/>
              <a:cs typeface="Calibri"/>
              <a:sym typeface="Calibri"/>
            </a:endParaRPr>
          </a:p>
          <a:p>
            <a:pPr marL="0" lvl="0" indent="0" algn="l" rtl="0">
              <a:spcBef>
                <a:spcPts val="1600"/>
              </a:spcBef>
              <a:spcAft>
                <a:spcPts val="1600"/>
              </a:spcAft>
              <a:buNone/>
            </a:pPr>
            <a:r>
              <a:rPr lang="en">
                <a:solidFill>
                  <a:srgbClr val="233A44"/>
                </a:solidFill>
                <a:latin typeface="Calibri"/>
                <a:ea typeface="Calibri"/>
                <a:cs typeface="Calibri"/>
                <a:sym typeface="Calibri"/>
              </a:rPr>
              <a:t>SRF- Specific Passenger Vanity (1.1%)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1630875" y="607775"/>
            <a:ext cx="5589550" cy="4270875"/>
          </a:xfrm>
          <a:prstGeom prst="rect">
            <a:avLst/>
          </a:prstGeom>
          <a:noFill/>
          <a:ln>
            <a:noFill/>
          </a:ln>
        </p:spPr>
      </p:pic>
      <p:sp>
        <p:nvSpPr>
          <p:cNvPr id="185" name="Google Shape;185;p29"/>
          <p:cNvSpPr txBox="1">
            <a:spLocks noGrp="1"/>
          </p:cNvSpPr>
          <p:nvPr>
            <p:ph type="title"/>
          </p:nvPr>
        </p:nvSpPr>
        <p:spPr>
          <a:xfrm>
            <a:off x="659775" y="607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Pie Chart representing the top five Plate types: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62425" y="705325"/>
            <a:ext cx="8251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Plate Type Vs Number of Unique violation codes</a:t>
            </a:r>
            <a:endParaRPr/>
          </a:p>
        </p:txBody>
      </p:sp>
      <p:pic>
        <p:nvPicPr>
          <p:cNvPr id="191" name="Google Shape;191;p30"/>
          <p:cNvPicPr preferRelativeResize="0"/>
          <p:nvPr/>
        </p:nvPicPr>
        <p:blipFill>
          <a:blip r:embed="rId3">
            <a:alphaModFix/>
          </a:blip>
          <a:stretch>
            <a:fillRect/>
          </a:stretch>
        </p:blipFill>
        <p:spPr>
          <a:xfrm>
            <a:off x="1156950" y="1240525"/>
            <a:ext cx="6830101" cy="3596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525800" y="1101200"/>
            <a:ext cx="6096000" cy="3742625"/>
          </a:xfrm>
          <a:prstGeom prst="rect">
            <a:avLst/>
          </a:prstGeom>
          <a:noFill/>
          <a:ln>
            <a:noFill/>
          </a:ln>
        </p:spPr>
      </p:pic>
      <p:sp>
        <p:nvSpPr>
          <p:cNvPr id="197" name="Google Shape;197;p31"/>
          <p:cNvSpPr txBox="1">
            <a:spLocks noGrp="1"/>
          </p:cNvSpPr>
          <p:nvPr>
            <p:ph type="title"/>
          </p:nvPr>
        </p:nvSpPr>
        <p:spPr>
          <a:xfrm>
            <a:off x="868825" y="677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Frequency of the violation codes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92" name="Google Shape;92;p14"/>
          <p:cNvSpPr txBox="1">
            <a:spLocks noGrp="1"/>
          </p:cNvSpPr>
          <p:nvPr>
            <p:ph type="subTitle" idx="1"/>
          </p:nvPr>
        </p:nvSpPr>
        <p:spPr>
          <a:xfrm>
            <a:off x="729625" y="3172900"/>
            <a:ext cx="7688100" cy="1816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Traffic Violations in NYC during the Holiday Season puts a damper on the Holiday cheer.</a:t>
            </a:r>
            <a:endParaRPr/>
          </a:p>
          <a:p>
            <a:pPr marL="457200" lvl="0" indent="-330200" algn="l" rtl="0">
              <a:spcBef>
                <a:spcPts val="0"/>
              </a:spcBef>
              <a:spcAft>
                <a:spcPts val="0"/>
              </a:spcAft>
              <a:buSzPts val="1600"/>
              <a:buChar char="●"/>
            </a:pPr>
            <a:r>
              <a:rPr lang="en"/>
              <a:t>Hypothesis - The is a correlation between a vehicle’s properties and its likelihood of getting a traffic violation.</a:t>
            </a:r>
            <a:endParaRPr/>
          </a:p>
          <a:p>
            <a:pPr marL="457200" lvl="0" indent="-330200" algn="l" rtl="0">
              <a:spcBef>
                <a:spcPts val="0"/>
              </a:spcBef>
              <a:spcAft>
                <a:spcPts val="0"/>
              </a:spcAft>
              <a:buSzPts val="1600"/>
              <a:buChar char="●"/>
            </a:pPr>
            <a:r>
              <a:rPr lang="en"/>
              <a:t>Question - If there is a correlation, what would be the best vehicle configuration to minimize the odds of getting a traffic violation?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603975" y="719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Violation codes counts for Passenger (PAS) </a:t>
            </a:r>
            <a:r>
              <a:rPr lang="en"/>
              <a:t>plate type</a:t>
            </a:r>
            <a:endParaRPr/>
          </a:p>
        </p:txBody>
      </p:sp>
      <p:pic>
        <p:nvPicPr>
          <p:cNvPr id="203" name="Google Shape;203;p32"/>
          <p:cNvPicPr preferRelativeResize="0"/>
          <p:nvPr/>
        </p:nvPicPr>
        <p:blipFill>
          <a:blip r:embed="rId3">
            <a:alphaModFix/>
          </a:blip>
          <a:stretch>
            <a:fillRect/>
          </a:stretch>
        </p:blipFill>
        <p:spPr>
          <a:xfrm>
            <a:off x="1742375" y="1254475"/>
            <a:ext cx="6202875" cy="379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195150" y="677450"/>
            <a:ext cx="87396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Violation code counts for Commercial (COM) plate </a:t>
            </a:r>
            <a:r>
              <a:rPr lang="en"/>
              <a:t>type</a:t>
            </a:r>
            <a:endParaRPr/>
          </a:p>
        </p:txBody>
      </p:sp>
      <p:pic>
        <p:nvPicPr>
          <p:cNvPr id="209" name="Google Shape;209;p33"/>
          <p:cNvPicPr preferRelativeResize="0"/>
          <p:nvPr/>
        </p:nvPicPr>
        <p:blipFill>
          <a:blip r:embed="rId3">
            <a:alphaModFix/>
          </a:blip>
          <a:stretch>
            <a:fillRect/>
          </a:stretch>
        </p:blipFill>
        <p:spPr>
          <a:xfrm>
            <a:off x="1031500" y="1285875"/>
            <a:ext cx="7386650" cy="3662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7650" y="621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Violation codes counts for Taxi ( OMT) plate </a:t>
            </a:r>
            <a:r>
              <a:rPr lang="en"/>
              <a:t>type</a:t>
            </a:r>
            <a:endParaRPr/>
          </a:p>
        </p:txBody>
      </p:sp>
      <p:pic>
        <p:nvPicPr>
          <p:cNvPr id="215" name="Google Shape;215;p34"/>
          <p:cNvPicPr preferRelativeResize="0"/>
          <p:nvPr/>
        </p:nvPicPr>
        <p:blipFill>
          <a:blip r:embed="rId3">
            <a:alphaModFix/>
          </a:blip>
          <a:stretch>
            <a:fillRect/>
          </a:stretch>
        </p:blipFill>
        <p:spPr>
          <a:xfrm>
            <a:off x="1321350" y="1282400"/>
            <a:ext cx="6066325" cy="38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9450" y="607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Analysis:</a:t>
            </a:r>
            <a:endParaRPr/>
          </a:p>
        </p:txBody>
      </p:sp>
      <p:sp>
        <p:nvSpPr>
          <p:cNvPr id="221" name="Google Shape;221;p35"/>
          <p:cNvSpPr txBox="1">
            <a:spLocks noGrp="1"/>
          </p:cNvSpPr>
          <p:nvPr>
            <p:ph type="body" idx="1"/>
          </p:nvPr>
        </p:nvSpPr>
        <p:spPr>
          <a:xfrm>
            <a:off x="4920475" y="1073300"/>
            <a:ext cx="3497700" cy="32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5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 sz="1350" b="1">
                <a:solidFill>
                  <a:srgbClr val="000000"/>
                </a:solidFill>
                <a:highlight>
                  <a:srgbClr val="FFFFFF"/>
                </a:highlight>
                <a:latin typeface="Calibri"/>
                <a:ea typeface="Calibri"/>
                <a:cs typeface="Calibri"/>
                <a:sym typeface="Calibri"/>
              </a:rPr>
              <a:t>Chi square 24634.82</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0"/>
              </a:spcAft>
              <a:buNone/>
            </a:pPr>
            <a:r>
              <a:rPr lang="en" sz="1350" b="1">
                <a:solidFill>
                  <a:srgbClr val="000000"/>
                </a:solidFill>
                <a:highlight>
                  <a:srgbClr val="FFFFFF"/>
                </a:highlight>
                <a:latin typeface="Calibri"/>
                <a:ea typeface="Calibri"/>
                <a:cs typeface="Calibri"/>
                <a:sym typeface="Calibri"/>
              </a:rPr>
              <a:t>pvalue=0.0</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0"/>
              </a:spcAft>
              <a:buNone/>
            </a:pPr>
            <a:r>
              <a:rPr lang="en" sz="1350" b="1">
                <a:solidFill>
                  <a:srgbClr val="000000"/>
                </a:solidFill>
                <a:highlight>
                  <a:srgbClr val="FFFFFF"/>
                </a:highlight>
                <a:latin typeface="Calibri"/>
                <a:ea typeface="Calibri"/>
                <a:cs typeface="Calibri"/>
                <a:sym typeface="Calibri"/>
              </a:rPr>
              <a:t>Critical Value: 5.99</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1600"/>
              </a:spcAft>
              <a:buNone/>
            </a:pPr>
            <a:r>
              <a:rPr lang="en" sz="1350">
                <a:solidFill>
                  <a:srgbClr val="000000"/>
                </a:solidFill>
                <a:highlight>
                  <a:srgbClr val="FFFFFF"/>
                </a:highlight>
                <a:latin typeface="Calibri"/>
                <a:ea typeface="Calibri"/>
                <a:cs typeface="Calibri"/>
                <a:sym typeface="Calibri"/>
              </a:rPr>
              <a:t>Since the chi square value of exceeds the critical value of 5.99, we conclude that the results are statistically significant.</a:t>
            </a:r>
            <a:endParaRPr sz="1600">
              <a:latin typeface="Calibri"/>
              <a:ea typeface="Calibri"/>
              <a:cs typeface="Calibri"/>
              <a:sym typeface="Calibri"/>
            </a:endParaRPr>
          </a:p>
        </p:txBody>
      </p:sp>
      <p:pic>
        <p:nvPicPr>
          <p:cNvPr id="222" name="Google Shape;222;p35"/>
          <p:cNvPicPr preferRelativeResize="0"/>
          <p:nvPr/>
        </p:nvPicPr>
        <p:blipFill>
          <a:blip r:embed="rId3">
            <a:alphaModFix/>
          </a:blip>
          <a:stretch>
            <a:fillRect/>
          </a:stretch>
        </p:blipFill>
        <p:spPr>
          <a:xfrm>
            <a:off x="807550" y="1609725"/>
            <a:ext cx="2981325" cy="192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Body Type</a:t>
            </a:r>
            <a:endParaRPr sz="4500"/>
          </a:p>
        </p:txBody>
      </p:sp>
      <p:sp>
        <p:nvSpPr>
          <p:cNvPr id="228" name="Google Shape;228;p3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a correlation between vehicle body type &amp; violation count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Pie chart representing top 4 vehicle body types</a:t>
            </a:r>
            <a:endParaRPr/>
          </a:p>
        </p:txBody>
      </p:sp>
      <p:pic>
        <p:nvPicPr>
          <p:cNvPr id="234" name="Google Shape;234;p37"/>
          <p:cNvPicPr preferRelativeResize="0"/>
          <p:nvPr/>
        </p:nvPicPr>
        <p:blipFill>
          <a:blip r:embed="rId3">
            <a:alphaModFix/>
          </a:blip>
          <a:stretch>
            <a:fillRect/>
          </a:stretch>
        </p:blipFill>
        <p:spPr>
          <a:xfrm>
            <a:off x="2544700" y="1959300"/>
            <a:ext cx="3007700" cy="300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54C7-897F-4A97-A709-B24A8114683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1A6D165-0D52-4DBA-BDAF-144B5EDD5DAB}"/>
              </a:ext>
            </a:extLst>
          </p:cNvPr>
          <p:cNvSpPr>
            <a:spLocks noGrp="1"/>
          </p:cNvSpPr>
          <p:nvPr>
            <p:ph type="body" idx="1"/>
          </p:nvPr>
        </p:nvSpPr>
        <p:spPr/>
        <p:txBody>
          <a:bodyPr/>
          <a:lstStyle/>
          <a:p>
            <a:r>
              <a:rPr lang="en-US" dirty="0"/>
              <a:t>The number of Violation Codes seems to correlate more with the general popularity of the vehicle’s properties.</a:t>
            </a:r>
          </a:p>
          <a:p>
            <a:r>
              <a:rPr lang="en-US" dirty="0"/>
              <a:t>Although the data is significant, the exact correlation is hard to decipher.</a:t>
            </a:r>
          </a:p>
          <a:p>
            <a:pPr lvl="1"/>
            <a:r>
              <a:rPr lang="en-US" dirty="0"/>
              <a:t>With the data given, we can not say with utmost certainty that these vehicle properties add an additional bias to an officer’s want to ticket the driver. </a:t>
            </a:r>
          </a:p>
          <a:p>
            <a:pPr lvl="1"/>
            <a:r>
              <a:rPr lang="en-US" dirty="0"/>
              <a:t>With more data, we can draw a more detailed conclusion.</a:t>
            </a:r>
          </a:p>
        </p:txBody>
      </p:sp>
    </p:spTree>
    <p:extLst>
      <p:ext uri="{BB962C8B-B14F-4D97-AF65-F5344CB8AC3E}">
        <p14:creationId xmlns:p14="http://schemas.microsoft.com/office/powerpoint/2010/main" val="286335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3FF16A-F630-46A9-B431-D4190334E8B1}"/>
              </a:ext>
            </a:extLst>
          </p:cNvPr>
          <p:cNvSpPr>
            <a:spLocks noGrp="1"/>
          </p:cNvSpPr>
          <p:nvPr>
            <p:ph type="title"/>
          </p:nvPr>
        </p:nvSpPr>
        <p:spPr/>
        <p:txBody>
          <a:bodyPr/>
          <a:lstStyle/>
          <a:p>
            <a:pPr algn="ctr"/>
            <a:r>
              <a:rPr lang="en-US" sz="7200" dirty="0"/>
              <a:t>Questions?</a:t>
            </a:r>
          </a:p>
        </p:txBody>
      </p:sp>
    </p:spTree>
    <p:extLst>
      <p:ext uri="{BB962C8B-B14F-4D97-AF65-F5344CB8AC3E}">
        <p14:creationId xmlns:p14="http://schemas.microsoft.com/office/powerpoint/2010/main" val="280528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be answered.</a:t>
            </a:r>
            <a:endParaRPr/>
          </a:p>
          <a:p>
            <a:pPr marL="0" lvl="0" indent="0" algn="l" rtl="0">
              <a:spcBef>
                <a:spcPts val="0"/>
              </a:spcBef>
              <a:spcAft>
                <a:spcPts val="0"/>
              </a:spcAft>
              <a:buNone/>
            </a:pPr>
            <a:r>
              <a:rPr lang="en"/>
              <a:t>Determining if there is a correlation between:</a:t>
            </a:r>
            <a:endParaRPr/>
          </a:p>
        </p:txBody>
      </p:sp>
      <p:sp>
        <p:nvSpPr>
          <p:cNvPr id="98" name="Google Shape;98;p15"/>
          <p:cNvSpPr txBox="1">
            <a:spLocks noGrp="1"/>
          </p:cNvSpPr>
          <p:nvPr>
            <p:ph type="subTitle" idx="1"/>
          </p:nvPr>
        </p:nvSpPr>
        <p:spPr>
          <a:xfrm>
            <a:off x="729452" y="3284725"/>
            <a:ext cx="7688100" cy="54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Vehicle Make and number of violation codes</a:t>
            </a:r>
            <a:endParaRPr/>
          </a:p>
          <a:p>
            <a:pPr marL="457200" lvl="0" indent="-330200" algn="l" rtl="0">
              <a:spcBef>
                <a:spcPts val="0"/>
              </a:spcBef>
              <a:spcAft>
                <a:spcPts val="0"/>
              </a:spcAft>
              <a:buSzPts val="1600"/>
              <a:buChar char="●"/>
            </a:pPr>
            <a:r>
              <a:rPr lang="en"/>
              <a:t>Vehicle Color and number of violation codes</a:t>
            </a:r>
            <a:endParaRPr/>
          </a:p>
          <a:p>
            <a:pPr marL="457200" lvl="0" indent="-330200" algn="l" rtl="0">
              <a:spcBef>
                <a:spcPts val="0"/>
              </a:spcBef>
              <a:spcAft>
                <a:spcPts val="0"/>
              </a:spcAft>
              <a:buSzPts val="1600"/>
              <a:buChar char="●"/>
            </a:pPr>
            <a:r>
              <a:rPr lang="en"/>
              <a:t>Plate Type and number of violation codes</a:t>
            </a:r>
            <a:endParaRPr/>
          </a:p>
          <a:p>
            <a:pPr marL="457200" lvl="0" indent="-330200" algn="l" rtl="0">
              <a:spcBef>
                <a:spcPts val="0"/>
              </a:spcBef>
              <a:spcAft>
                <a:spcPts val="0"/>
              </a:spcAft>
              <a:buSzPts val="1600"/>
              <a:buChar char="●"/>
            </a:pPr>
            <a:r>
              <a:rPr lang="en"/>
              <a:t>Vehicle Body Type and number of violation codes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Sets Used:</a:t>
            </a:r>
            <a:endParaRPr/>
          </a:p>
        </p:txBody>
      </p:sp>
      <p:sp>
        <p:nvSpPr>
          <p:cNvPr id="104" name="Google Shape;104;p16"/>
          <p:cNvSpPr txBox="1">
            <a:spLocks noGrp="1"/>
          </p:cNvSpPr>
          <p:nvPr>
            <p:ph type="subTitle" idx="1"/>
          </p:nvPr>
        </p:nvSpPr>
        <p:spPr>
          <a:xfrm>
            <a:off x="422125" y="2348275"/>
            <a:ext cx="6510300" cy="11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50" u="sng">
                <a:solidFill>
                  <a:schemeClr val="hlink"/>
                </a:solidFill>
                <a:latin typeface="Arial"/>
                <a:ea typeface="Arial"/>
                <a:cs typeface="Arial"/>
                <a:sym typeface="Arial"/>
                <a:hlinkClick r:id="rId3"/>
              </a:rPr>
              <a:t>https://www.kaggle.com/new-york-city/nyc-parking-tickets</a:t>
            </a:r>
            <a:endParaRPr sz="2400" u="sng"/>
          </a:p>
          <a:p>
            <a:pPr marL="457200" lvl="0" indent="-381000" algn="l" rtl="0">
              <a:spcBef>
                <a:spcPts val="0"/>
              </a:spcBef>
              <a:spcAft>
                <a:spcPts val="0"/>
              </a:spcAft>
              <a:buSzPts val="2400"/>
              <a:buChar char="-"/>
            </a:pPr>
            <a:r>
              <a:rPr lang="en" sz="2400"/>
              <a:t>Violation Statistics for Month of December 2016</a:t>
            </a:r>
            <a:endParaRPr sz="2400"/>
          </a:p>
        </p:txBody>
      </p:sp>
      <p:sp>
        <p:nvSpPr>
          <p:cNvPr id="105" name="Google Shape;105;p16"/>
          <p:cNvSpPr txBox="1"/>
          <p:nvPr/>
        </p:nvSpPr>
        <p:spPr>
          <a:xfrm>
            <a:off x="422125" y="3717875"/>
            <a:ext cx="6692100" cy="9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Lato"/>
                <a:ea typeface="Lato"/>
                <a:cs typeface="Lato"/>
                <a:sym typeface="Lato"/>
                <a:hlinkClick r:id="rId4"/>
              </a:rPr>
              <a:t>https://www.kaggle.com/doaaalsenani/usa-cers-dataset</a:t>
            </a:r>
            <a:r>
              <a:rPr lang="en" sz="1800">
                <a:latin typeface="Lato"/>
                <a:ea typeface="Lato"/>
                <a:cs typeface="Lato"/>
                <a:sym typeface="Lato"/>
              </a:rPr>
              <a:t> </a:t>
            </a:r>
            <a:endParaRPr sz="18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Auction Statistics across USA</a:t>
            </a:r>
            <a:endParaRPr sz="20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Get a reference of the popularity of vehicle properties</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Make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1" name="Google Shape;111;p1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a vehicle’s make have an effect on the likelihood of getting a traffic violation?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869225" y="601025"/>
            <a:ext cx="6394450" cy="43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070088" y="-672300"/>
            <a:ext cx="7003824" cy="7003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507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Actual VS Expected	</a:t>
            </a:r>
            <a:endParaRPr/>
          </a:p>
        </p:txBody>
      </p:sp>
      <p:sp>
        <p:nvSpPr>
          <p:cNvPr id="127" name="Google Shape;12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20"/>
          <p:cNvPicPr preferRelativeResize="0"/>
          <p:nvPr/>
        </p:nvPicPr>
        <p:blipFill>
          <a:blip r:embed="rId3">
            <a:alphaModFix/>
          </a:blip>
          <a:stretch>
            <a:fillRect/>
          </a:stretch>
        </p:blipFill>
        <p:spPr>
          <a:xfrm>
            <a:off x="729449" y="1145899"/>
            <a:ext cx="6691050" cy="399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34" name="Google Shape;13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050">
                <a:solidFill>
                  <a:srgbClr val="000000"/>
                </a:solidFill>
                <a:highlight>
                  <a:srgbClr val="FFFFFF"/>
                </a:highlight>
                <a:latin typeface="Arial"/>
                <a:ea typeface="Arial"/>
                <a:cs typeface="Arial"/>
                <a:sym typeface="Arial"/>
              </a:rPr>
              <a:t>Power_divergenceResult(statistic=20629.683589444336, pvalue=0.0)</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Indicates Significance</a:t>
            </a:r>
            <a:endParaRPr sz="1050">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a:t>Data indicates common vehicle makes as the biggest violators</a:t>
            </a:r>
            <a:endParaRPr/>
          </a:p>
          <a:p>
            <a:pPr marL="914400" lvl="1" indent="-298450" algn="l" rtl="0">
              <a:spcBef>
                <a:spcPts val="0"/>
              </a:spcBef>
              <a:spcAft>
                <a:spcPts val="0"/>
              </a:spcAft>
              <a:buSzPts val="1100"/>
              <a:buChar char="-"/>
            </a:pPr>
            <a:r>
              <a:rPr lang="en"/>
              <a:t>Toyota, Honda, Nissan, Ford</a:t>
            </a:r>
            <a:endParaRPr/>
          </a:p>
          <a:p>
            <a:pPr marL="457200" lvl="0" indent="-311150" algn="l" rtl="0">
              <a:spcBef>
                <a:spcPts val="0"/>
              </a:spcBef>
              <a:spcAft>
                <a:spcPts val="0"/>
              </a:spcAft>
              <a:buSzPts val="1300"/>
              <a:buChar char="-"/>
            </a:pPr>
            <a:r>
              <a:rPr lang="en"/>
              <a:t>Could be from the vehicle’s popularity as opposed to increasing likelihood</a:t>
            </a:r>
            <a:endParaRPr/>
          </a:p>
          <a:p>
            <a:pPr marL="457200" lvl="0" indent="-311150" algn="l" rtl="0">
              <a:spcBef>
                <a:spcPts val="0"/>
              </a:spcBef>
              <a:spcAft>
                <a:spcPts val="0"/>
              </a:spcAft>
              <a:buSzPts val="1300"/>
              <a:buChar char="-"/>
            </a:pPr>
            <a:r>
              <a:rPr lang="en"/>
              <a:t>With this data alone, can not find the exact cause for this correlation</a:t>
            </a:r>
            <a:endParaRPr/>
          </a:p>
          <a:p>
            <a:pPr marL="914400" lvl="1" indent="-298450" algn="l" rtl="0">
              <a:spcBef>
                <a:spcPts val="0"/>
              </a:spcBef>
              <a:spcAft>
                <a:spcPts val="0"/>
              </a:spcAft>
              <a:buSzPts val="1100"/>
              <a:buChar char="-"/>
            </a:pPr>
            <a:r>
              <a:rPr lang="en"/>
              <a:t>Whether due to sheer popularity, or other outside factor</a:t>
            </a:r>
            <a:endParaRPr/>
          </a:p>
          <a:p>
            <a:pPr marL="457200" lvl="0" indent="-311150" algn="l" rtl="0">
              <a:spcBef>
                <a:spcPts val="0"/>
              </a:spcBef>
              <a:spcAft>
                <a:spcPts val="0"/>
              </a:spcAft>
              <a:buSzPts val="1300"/>
              <a:buChar char="-"/>
            </a:pPr>
            <a:r>
              <a:rPr lang="en"/>
              <a:t>The "Other" Section, which is comprised of around 101 different makes, just barely doubles the expected amount of traffic violations. This is showing, that despite the sheer amount of different makes, the number of violations given to each is on average, 29 violations, way below the expected.</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781</Words>
  <Application>Microsoft Office PowerPoint</Application>
  <PresentationFormat>On-screen Show (16:9)</PresentationFormat>
  <Paragraphs>88</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Lato</vt:lpstr>
      <vt:lpstr>Calibri</vt:lpstr>
      <vt:lpstr>Raleway</vt:lpstr>
      <vt:lpstr>Nunito</vt:lpstr>
      <vt:lpstr>Arial</vt:lpstr>
      <vt:lpstr>Streamline</vt:lpstr>
      <vt:lpstr>Traffic Violations NYC  Group: 404: Group Name Not Found </vt:lpstr>
      <vt:lpstr>Motivation</vt:lpstr>
      <vt:lpstr>Questions to be answered. Determining if there is a correlation between:</vt:lpstr>
      <vt:lpstr>Data Sets Used:</vt:lpstr>
      <vt:lpstr>Vehicle Make  </vt:lpstr>
      <vt:lpstr>PowerPoint Presentation</vt:lpstr>
      <vt:lpstr>PowerPoint Presentation</vt:lpstr>
      <vt:lpstr>Actual VS Expected </vt:lpstr>
      <vt:lpstr>Observations</vt:lpstr>
      <vt:lpstr>Vehicle Color</vt:lpstr>
      <vt:lpstr>Methodology</vt:lpstr>
      <vt:lpstr>PowerPoint Presentation</vt:lpstr>
      <vt:lpstr>Statistical Analysis</vt:lpstr>
      <vt:lpstr>Observations</vt:lpstr>
      <vt:lpstr>Plate Type</vt:lpstr>
      <vt:lpstr>Plate types:</vt:lpstr>
      <vt:lpstr>Pie Chart representing the top five Plate types:</vt:lpstr>
      <vt:lpstr>Plate Type Vs Number of Unique violation codes</vt:lpstr>
      <vt:lpstr>Frequency of the violation codes</vt:lpstr>
      <vt:lpstr>Violation codes counts for Passenger (PAS) plate type</vt:lpstr>
      <vt:lpstr>Violation code counts for Commercial (COM) plate type</vt:lpstr>
      <vt:lpstr>Violation codes counts for Taxi ( OMT) plate type</vt:lpstr>
      <vt:lpstr>Statistical Analysis:</vt:lpstr>
      <vt:lpstr>Vehicle Body Type</vt:lpstr>
      <vt:lpstr>Pie chart representing top 4 vehicle body types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Violations NYC  Group: 404: Group Name Not Found </dc:title>
  <cp:lastModifiedBy>Ryan Gonzalez</cp:lastModifiedBy>
  <cp:revision>1</cp:revision>
  <dcterms:modified xsi:type="dcterms:W3CDTF">2020-10-24T14:24:34Z</dcterms:modified>
</cp:coreProperties>
</file>