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aleway"/>
      <p:regular r:id="rId31"/>
      <p:bold r:id="rId32"/>
      <p:italic r:id="rId33"/>
      <p:boldItalic r:id="rId34"/>
    </p:embeddedFont>
    <p:embeddedFont>
      <p:font typeface="Nunito"/>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5.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italic.fntdata"/><Relationship Id="rId10" Type="http://schemas.openxmlformats.org/officeDocument/2006/relationships/slide" Target="slides/slide5.xml"/><Relationship Id="rId32" Type="http://schemas.openxmlformats.org/officeDocument/2006/relationships/font" Target="fonts/Raleway-bold.fntdata"/><Relationship Id="rId13" Type="http://schemas.openxmlformats.org/officeDocument/2006/relationships/slide" Target="slides/slide8.xml"/><Relationship Id="rId35" Type="http://schemas.openxmlformats.org/officeDocument/2006/relationships/font" Target="fonts/Nunito-regular.fntdata"/><Relationship Id="rId12" Type="http://schemas.openxmlformats.org/officeDocument/2006/relationships/slide" Target="slides/slide7.xml"/><Relationship Id="rId34" Type="http://schemas.openxmlformats.org/officeDocument/2006/relationships/font" Target="fonts/Raleway-boldItalic.fntdata"/><Relationship Id="rId15" Type="http://schemas.openxmlformats.org/officeDocument/2006/relationships/slide" Target="slides/slide10.xml"/><Relationship Id="rId37" Type="http://schemas.openxmlformats.org/officeDocument/2006/relationships/font" Target="fonts/Nunito-italic.fntdata"/><Relationship Id="rId14" Type="http://schemas.openxmlformats.org/officeDocument/2006/relationships/slide" Target="slides/slide9.xml"/><Relationship Id="rId36" Type="http://schemas.openxmlformats.org/officeDocument/2006/relationships/font" Target="fonts/Nunito-bold.fntdata"/><Relationship Id="rId17" Type="http://schemas.openxmlformats.org/officeDocument/2006/relationships/slide" Target="slides/slide12.xml"/><Relationship Id="rId39" Type="http://schemas.openxmlformats.org/officeDocument/2006/relationships/font" Target="fonts/Lato-regular.fntdata"/><Relationship Id="rId16" Type="http://schemas.openxmlformats.org/officeDocument/2006/relationships/slide" Target="slides/slide11.xml"/><Relationship Id="rId38" Type="http://schemas.openxmlformats.org/officeDocument/2006/relationships/font" Target="fonts/Nuni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4c32d356e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a4c32d356e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e82b257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e82b257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4d48ac11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4d48ac11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4d4b1f167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4d4b1f167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e82b257e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9e82b257e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9e82b257e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9e82b257e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4d48ac11c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4d48ac11c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4d48ac11c_7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4d48ac11c_7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4d48ac11c_7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a4d48ac11c_7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4d48ac11c_7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4d48ac11c_7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4d48ac11c_7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4d48ac11c_7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4c32d356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4c32d356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4d48ac11c_7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a4d48ac11c_7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a4d48ac11c_7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a4d48ac11c_7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a4d48ac11c_7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a4d48ac11c_7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4d48ac11c_7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a4d48ac11c_7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a4c32d34a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a4c32d34a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a4c32d34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a4c32d34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4c32d356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4c32d356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4c32d356e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4c32d356e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4a82c9f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4a82c9f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4a82c9f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4a82c9f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4c32d35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4c32d35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9f8c601ea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9f8c601ea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kaggle.com/new-york-city/nyc-parking-tickets" TargetMode="External"/><Relationship Id="rId4" Type="http://schemas.openxmlformats.org/officeDocument/2006/relationships/hyperlink" Target="https://www.kaggle.com/doaaalsenani/usa-cers-datas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Traffic Violations NYC</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Group:</a:t>
            </a:r>
            <a:endParaRPr/>
          </a:p>
          <a:p>
            <a:pPr indent="0" lvl="0" marL="0" rtl="0" algn="ctr">
              <a:spcBef>
                <a:spcPts val="0"/>
              </a:spcBef>
              <a:spcAft>
                <a:spcPts val="0"/>
              </a:spcAft>
              <a:buNone/>
            </a:pPr>
            <a:r>
              <a:rPr lang="en"/>
              <a:t>404: Group Name Not Found</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Vehicle Color</a:t>
            </a:r>
            <a:endParaRPr/>
          </a:p>
        </p:txBody>
      </p:sp>
      <p:sp>
        <p:nvSpPr>
          <p:cNvPr id="140" name="Google Shape;140;p2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Does a vehicle’s color play a role in how likely it is to be ticketed?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46" name="Google Shape;146;p23"/>
          <p:cNvSpPr txBox="1"/>
          <p:nvPr>
            <p:ph idx="1" type="body"/>
          </p:nvPr>
        </p:nvSpPr>
        <p:spPr>
          <a:xfrm>
            <a:off x="729450" y="2078875"/>
            <a:ext cx="5914800" cy="2838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Irregular color denotations (samples shown to the right) were normalized, and rows with non-string values were dropped</a:t>
            </a:r>
            <a:endParaRPr/>
          </a:p>
          <a:p>
            <a:pPr indent="-311150" lvl="0" marL="457200" rtl="0" algn="l">
              <a:spcBef>
                <a:spcPts val="1000"/>
              </a:spcBef>
              <a:spcAft>
                <a:spcPts val="0"/>
              </a:spcAft>
              <a:buSzPts val="1300"/>
              <a:buChar char="●"/>
            </a:pPr>
            <a:r>
              <a:rPr lang="en"/>
              <a:t>The top colors from PPG Industries North American car color summaries were analyzed, any others were compiled as ‘other’</a:t>
            </a:r>
            <a:endParaRPr/>
          </a:p>
          <a:p>
            <a:pPr indent="-311150" lvl="0" marL="457200" rtl="0" algn="l">
              <a:spcBef>
                <a:spcPts val="1000"/>
              </a:spcBef>
              <a:spcAft>
                <a:spcPts val="0"/>
              </a:spcAft>
              <a:buSzPts val="1300"/>
              <a:buChar char="●"/>
            </a:pPr>
            <a:r>
              <a:rPr lang="en"/>
              <a:t>Records of ~2500 car auction sales were added to approximate the overall US consumer color preference</a:t>
            </a:r>
            <a:endParaRPr/>
          </a:p>
          <a:p>
            <a:pPr indent="-311150" lvl="0" marL="457200" rtl="0" algn="l">
              <a:spcBef>
                <a:spcPts val="1000"/>
              </a:spcBef>
              <a:spcAft>
                <a:spcPts val="1000"/>
              </a:spcAft>
              <a:buSzPts val="1300"/>
              <a:buChar char="●"/>
            </a:pPr>
            <a:r>
              <a:rPr lang="en"/>
              <a:t>Auction sales distribution was used to determine the expected number        of violations</a:t>
            </a:r>
            <a:endParaRPr/>
          </a:p>
        </p:txBody>
      </p:sp>
      <p:pic>
        <p:nvPicPr>
          <p:cNvPr id="147" name="Google Shape;147;p23"/>
          <p:cNvPicPr preferRelativeResize="0"/>
          <p:nvPr/>
        </p:nvPicPr>
        <p:blipFill rotWithShape="1">
          <a:blip r:embed="rId3">
            <a:alphaModFix/>
          </a:blip>
          <a:srcRect b="0" l="0" r="52644" t="0"/>
          <a:stretch/>
        </p:blipFill>
        <p:spPr>
          <a:xfrm>
            <a:off x="7103375" y="2590925"/>
            <a:ext cx="484075" cy="1638175"/>
          </a:xfrm>
          <a:prstGeom prst="rect">
            <a:avLst/>
          </a:prstGeom>
          <a:noFill/>
          <a:ln>
            <a:noFill/>
          </a:ln>
        </p:spPr>
      </p:pic>
      <p:pic>
        <p:nvPicPr>
          <p:cNvPr id="148" name="Google Shape;148;p23"/>
          <p:cNvPicPr preferRelativeResize="0"/>
          <p:nvPr/>
        </p:nvPicPr>
        <p:blipFill rotWithShape="1">
          <a:blip r:embed="rId4">
            <a:alphaModFix/>
          </a:blip>
          <a:srcRect b="10578" l="0" r="0" t="0"/>
          <a:stretch/>
        </p:blipFill>
        <p:spPr>
          <a:xfrm>
            <a:off x="7677375" y="2215550"/>
            <a:ext cx="1466625" cy="2413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4"/>
          <p:cNvPicPr preferRelativeResize="0"/>
          <p:nvPr/>
        </p:nvPicPr>
        <p:blipFill rotWithShape="1">
          <a:blip r:embed="rId3">
            <a:alphaModFix/>
          </a:blip>
          <a:srcRect b="0" l="24188" r="-350" t="0"/>
          <a:stretch/>
        </p:blipFill>
        <p:spPr>
          <a:xfrm>
            <a:off x="135375" y="805050"/>
            <a:ext cx="4264250" cy="4199150"/>
          </a:xfrm>
          <a:prstGeom prst="rect">
            <a:avLst/>
          </a:prstGeom>
          <a:noFill/>
          <a:ln>
            <a:noFill/>
          </a:ln>
        </p:spPr>
      </p:pic>
      <p:pic>
        <p:nvPicPr>
          <p:cNvPr id="154" name="Google Shape;154;p24"/>
          <p:cNvPicPr preferRelativeResize="0"/>
          <p:nvPr/>
        </p:nvPicPr>
        <p:blipFill rotWithShape="1">
          <a:blip r:embed="rId4">
            <a:alphaModFix/>
          </a:blip>
          <a:srcRect b="0" l="22800" r="92" t="0"/>
          <a:stretch/>
        </p:blipFill>
        <p:spPr>
          <a:xfrm>
            <a:off x="4780625" y="893350"/>
            <a:ext cx="4147974" cy="40346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5"/>
          <p:cNvPicPr preferRelativeResize="0"/>
          <p:nvPr/>
        </p:nvPicPr>
        <p:blipFill rotWithShape="1">
          <a:blip r:embed="rId3">
            <a:alphaModFix/>
          </a:blip>
          <a:srcRect b="0" l="0" r="0" t="0"/>
          <a:stretch/>
        </p:blipFill>
        <p:spPr>
          <a:xfrm>
            <a:off x="2794250" y="728850"/>
            <a:ext cx="6298575" cy="4199150"/>
          </a:xfrm>
          <a:prstGeom prst="rect">
            <a:avLst/>
          </a:prstGeom>
          <a:noFill/>
          <a:ln>
            <a:noFill/>
          </a:ln>
        </p:spPr>
      </p:pic>
      <p:sp>
        <p:nvSpPr>
          <p:cNvPr id="160" name="Google Shape;160;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Critical value: 19.68</a:t>
            </a:r>
            <a:endParaRPr/>
          </a:p>
          <a:p>
            <a:pPr indent="0" lvl="0" marL="0" rtl="0" algn="l">
              <a:lnSpc>
                <a:spcPct val="115000"/>
              </a:lnSpc>
              <a:spcBef>
                <a:spcPts val="0"/>
              </a:spcBef>
              <a:spcAft>
                <a:spcPts val="0"/>
              </a:spcAft>
              <a:buNone/>
            </a:pPr>
            <a:r>
              <a:rPr lang="en"/>
              <a:t>Chi-squared: 13001</a:t>
            </a:r>
            <a:endParaRPr/>
          </a:p>
          <a:p>
            <a:pPr indent="0" lvl="0" marL="0" rtl="0" algn="l">
              <a:lnSpc>
                <a:spcPct val="115000"/>
              </a:lnSpc>
              <a:spcBef>
                <a:spcPts val="0"/>
              </a:spcBef>
              <a:spcAft>
                <a:spcPts val="0"/>
              </a:spcAft>
              <a:buNone/>
            </a:pPr>
            <a:r>
              <a:rPr lang="en"/>
              <a:t>P-value: ~0.0</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Based on the results </a:t>
            </a:r>
            <a:endParaRPr/>
          </a:p>
          <a:p>
            <a:pPr indent="0" lvl="0" marL="0" rtl="0" algn="l">
              <a:lnSpc>
                <a:spcPct val="115000"/>
              </a:lnSpc>
              <a:spcBef>
                <a:spcPts val="0"/>
              </a:spcBef>
              <a:spcAft>
                <a:spcPts val="0"/>
              </a:spcAft>
              <a:buNone/>
            </a:pPr>
            <a:r>
              <a:rPr lang="en"/>
              <a:t>of the chi-squared test, </a:t>
            </a:r>
            <a:endParaRPr/>
          </a:p>
          <a:p>
            <a:pPr indent="0" lvl="0" marL="0" rtl="0" algn="l">
              <a:lnSpc>
                <a:spcPct val="115000"/>
              </a:lnSpc>
              <a:spcBef>
                <a:spcPts val="0"/>
              </a:spcBef>
              <a:spcAft>
                <a:spcPts val="0"/>
              </a:spcAft>
              <a:buNone/>
            </a:pPr>
            <a:r>
              <a:rPr lang="en"/>
              <a:t>the null hypothesis </a:t>
            </a:r>
            <a:endParaRPr/>
          </a:p>
          <a:p>
            <a:pPr indent="0" lvl="0" marL="0" rtl="0" algn="l">
              <a:lnSpc>
                <a:spcPct val="115000"/>
              </a:lnSpc>
              <a:spcBef>
                <a:spcPts val="0"/>
              </a:spcBef>
              <a:spcAft>
                <a:spcPts val="0"/>
              </a:spcAft>
              <a:buNone/>
            </a:pPr>
            <a:r>
              <a:rPr lang="en"/>
              <a:t>must be rejected.</a:t>
            </a:r>
            <a:endParaRPr/>
          </a:p>
        </p:txBody>
      </p:sp>
      <p:sp>
        <p:nvSpPr>
          <p:cNvPr id="161" name="Google Shape;161;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a:t>
            </a:r>
            <a:endParaRPr/>
          </a:p>
          <a:p>
            <a:pPr indent="0" lvl="0" marL="0" rtl="0" algn="l">
              <a:spcBef>
                <a:spcPts val="0"/>
              </a:spcBef>
              <a:spcAft>
                <a:spcPts val="0"/>
              </a:spcAft>
              <a:buNone/>
            </a:pPr>
            <a:r>
              <a:rPr lang="en"/>
              <a:t>Analysis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Observations</a:t>
            </a:r>
            <a:endParaRPr/>
          </a:p>
        </p:txBody>
      </p:sp>
      <p:sp>
        <p:nvSpPr>
          <p:cNvPr id="167" name="Google Shape;167;p26"/>
          <p:cNvSpPr txBox="1"/>
          <p:nvPr>
            <p:ph idx="1" type="body"/>
          </p:nvPr>
        </p:nvSpPr>
        <p:spPr>
          <a:xfrm>
            <a:off x="729450" y="2078875"/>
            <a:ext cx="7688700" cy="2896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Gray and silver vehicles’ violations each differed significantly from their expected totals, but their combined totals more closely match their expected combined totals</a:t>
            </a:r>
            <a:endParaRPr/>
          </a:p>
          <a:p>
            <a:pPr indent="-311150" lvl="1" marL="914400" rtl="0" algn="l">
              <a:spcBef>
                <a:spcPts val="0"/>
              </a:spcBef>
              <a:spcAft>
                <a:spcPts val="0"/>
              </a:spcAft>
              <a:buSzPts val="1300"/>
              <a:buChar char="○"/>
            </a:pPr>
            <a:r>
              <a:rPr lang="en" sz="1300"/>
              <a:t>Grays and silvers may be used interchangeably by police officers writing tickets</a:t>
            </a:r>
            <a:endParaRPr sz="1300"/>
          </a:p>
          <a:p>
            <a:pPr indent="-311150" lvl="0" marL="457200" rtl="0" algn="l">
              <a:spcBef>
                <a:spcPts val="1000"/>
              </a:spcBef>
              <a:spcAft>
                <a:spcPts val="0"/>
              </a:spcAft>
              <a:buSzPts val="1300"/>
              <a:buChar char="●"/>
            </a:pPr>
            <a:r>
              <a:rPr lang="en"/>
              <a:t>Black vehicles were penalized 30 percent more likely than expected</a:t>
            </a:r>
            <a:endParaRPr/>
          </a:p>
          <a:p>
            <a:pPr indent="-311150" lvl="1" marL="914400" rtl="0" algn="l">
              <a:spcBef>
                <a:spcPts val="0"/>
              </a:spcBef>
              <a:spcAft>
                <a:spcPts val="0"/>
              </a:spcAft>
              <a:buSzPts val="1300"/>
              <a:buChar char="○"/>
            </a:pPr>
            <a:r>
              <a:rPr lang="en" sz="1300"/>
              <a:t>Black vehicles could make up a larger portion of the NYC car population, or they could receive more violations relative to other cars</a:t>
            </a:r>
            <a:endParaRPr sz="1300"/>
          </a:p>
          <a:p>
            <a:pPr indent="-311150" lvl="0" marL="457200" rtl="0" algn="l">
              <a:spcBef>
                <a:spcPts val="1000"/>
              </a:spcBef>
              <a:spcAft>
                <a:spcPts val="0"/>
              </a:spcAft>
              <a:buSzPts val="1300"/>
              <a:buChar char="●"/>
            </a:pPr>
            <a:r>
              <a:rPr lang="en"/>
              <a:t>Yellow vehicles were penalized three times as often as expected</a:t>
            </a:r>
            <a:endParaRPr/>
          </a:p>
          <a:p>
            <a:pPr indent="-311150" lvl="1" marL="914400" rtl="0" algn="l">
              <a:spcBef>
                <a:spcPts val="0"/>
              </a:spcBef>
              <a:spcAft>
                <a:spcPts val="1000"/>
              </a:spcAft>
              <a:buSzPts val="1300"/>
              <a:buChar char="○"/>
            </a:pPr>
            <a:r>
              <a:rPr lang="en" sz="1300"/>
              <a:t>New York City’s yellow taxis (0.6% of NYC car population)  appear to receive more violations relative to other cars</a:t>
            </a:r>
            <a:endParaRPr sz="1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Plate Type</a:t>
            </a:r>
            <a:endParaRPr sz="4500"/>
          </a:p>
        </p:txBody>
      </p:sp>
      <p:sp>
        <p:nvSpPr>
          <p:cNvPr id="173" name="Google Shape;173;p27"/>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Does Plate type influence the probability of getting a violation ticket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548250" y="621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solidFill>
                  <a:srgbClr val="AF7B51"/>
                </a:solidFill>
                <a:latin typeface="Nunito"/>
                <a:ea typeface="Nunito"/>
                <a:cs typeface="Nunito"/>
                <a:sym typeface="Nunito"/>
              </a:rPr>
              <a:t>Plate types:</a:t>
            </a:r>
            <a:endParaRPr/>
          </a:p>
        </p:txBody>
      </p:sp>
      <p:sp>
        <p:nvSpPr>
          <p:cNvPr id="179" name="Google Shape;179;p28"/>
          <p:cNvSpPr txBox="1"/>
          <p:nvPr>
            <p:ph idx="1" type="body"/>
          </p:nvPr>
        </p:nvSpPr>
        <p:spPr>
          <a:xfrm>
            <a:off x="727650" y="1367975"/>
            <a:ext cx="7688700" cy="31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33A44"/>
                </a:solidFill>
                <a:latin typeface="Calibri"/>
                <a:ea typeface="Calibri"/>
                <a:cs typeface="Calibri"/>
                <a:sym typeface="Calibri"/>
              </a:rPr>
              <a:t>There are 37 plate types in the NYC parking tickets data. </a:t>
            </a:r>
            <a:endParaRPr>
              <a:solidFill>
                <a:srgbClr val="233A44"/>
              </a:solidFill>
              <a:latin typeface="Calibri"/>
              <a:ea typeface="Calibri"/>
              <a:cs typeface="Calibri"/>
              <a:sym typeface="Calibri"/>
            </a:endParaRPr>
          </a:p>
          <a:p>
            <a:pPr indent="0" lvl="0" marL="0" rtl="0" algn="l">
              <a:spcBef>
                <a:spcPts val="1600"/>
              </a:spcBef>
              <a:spcAft>
                <a:spcPts val="0"/>
              </a:spcAft>
              <a:buNone/>
            </a:pPr>
            <a:r>
              <a:rPr lang="en">
                <a:solidFill>
                  <a:srgbClr val="233A44"/>
                </a:solidFill>
                <a:latin typeface="Calibri"/>
                <a:ea typeface="Calibri"/>
                <a:cs typeface="Calibri"/>
                <a:sym typeface="Calibri"/>
              </a:rPr>
              <a:t>The plate types which received the majority of the violation tickets are</a:t>
            </a:r>
            <a:endParaRPr>
              <a:solidFill>
                <a:srgbClr val="233A44"/>
              </a:solidFill>
              <a:latin typeface="Calibri"/>
              <a:ea typeface="Calibri"/>
              <a:cs typeface="Calibri"/>
              <a:sym typeface="Calibri"/>
            </a:endParaRPr>
          </a:p>
          <a:p>
            <a:pPr indent="0" lvl="0" marL="0" rtl="0" algn="l">
              <a:spcBef>
                <a:spcPts val="1600"/>
              </a:spcBef>
              <a:spcAft>
                <a:spcPts val="0"/>
              </a:spcAft>
              <a:buNone/>
            </a:pPr>
            <a:r>
              <a:rPr lang="en">
                <a:solidFill>
                  <a:srgbClr val="233A44"/>
                </a:solidFill>
                <a:latin typeface="Calibri"/>
                <a:ea typeface="Calibri"/>
                <a:cs typeface="Calibri"/>
                <a:sym typeface="Calibri"/>
              </a:rPr>
              <a:t>PAS - Passenger (72.1%)</a:t>
            </a:r>
            <a:endParaRPr>
              <a:solidFill>
                <a:srgbClr val="233A44"/>
              </a:solidFill>
              <a:latin typeface="Calibri"/>
              <a:ea typeface="Calibri"/>
              <a:cs typeface="Calibri"/>
              <a:sym typeface="Calibri"/>
            </a:endParaRPr>
          </a:p>
          <a:p>
            <a:pPr indent="0" lvl="0" marL="0" rtl="0" algn="l">
              <a:spcBef>
                <a:spcPts val="1600"/>
              </a:spcBef>
              <a:spcAft>
                <a:spcPts val="0"/>
              </a:spcAft>
              <a:buNone/>
            </a:pPr>
            <a:r>
              <a:rPr lang="en">
                <a:solidFill>
                  <a:srgbClr val="233A44"/>
                </a:solidFill>
                <a:latin typeface="Calibri"/>
                <a:ea typeface="Calibri"/>
                <a:cs typeface="Calibri"/>
                <a:sym typeface="Calibri"/>
              </a:rPr>
              <a:t>COM- Commercial (13.5%)                                           </a:t>
            </a:r>
            <a:endParaRPr>
              <a:solidFill>
                <a:srgbClr val="233A44"/>
              </a:solidFill>
              <a:latin typeface="Calibri"/>
              <a:ea typeface="Calibri"/>
              <a:cs typeface="Calibri"/>
              <a:sym typeface="Calibri"/>
            </a:endParaRPr>
          </a:p>
          <a:p>
            <a:pPr indent="0" lvl="0" marL="0" rtl="0" algn="l">
              <a:spcBef>
                <a:spcPts val="1600"/>
              </a:spcBef>
              <a:spcAft>
                <a:spcPts val="0"/>
              </a:spcAft>
              <a:buNone/>
            </a:pPr>
            <a:r>
              <a:rPr lang="en">
                <a:solidFill>
                  <a:srgbClr val="233A44"/>
                </a:solidFill>
                <a:latin typeface="Calibri"/>
                <a:ea typeface="Calibri"/>
                <a:cs typeface="Calibri"/>
                <a:sym typeface="Calibri"/>
              </a:rPr>
              <a:t>OMT- Taxi (8.6%)</a:t>
            </a:r>
            <a:endParaRPr>
              <a:solidFill>
                <a:srgbClr val="233A44"/>
              </a:solidFill>
              <a:latin typeface="Calibri"/>
              <a:ea typeface="Calibri"/>
              <a:cs typeface="Calibri"/>
              <a:sym typeface="Calibri"/>
            </a:endParaRPr>
          </a:p>
          <a:p>
            <a:pPr indent="0" lvl="0" marL="0" rtl="0" algn="l">
              <a:spcBef>
                <a:spcPts val="1600"/>
              </a:spcBef>
              <a:spcAft>
                <a:spcPts val="0"/>
              </a:spcAft>
              <a:buNone/>
            </a:pPr>
            <a:r>
              <a:rPr lang="en">
                <a:solidFill>
                  <a:srgbClr val="233A44"/>
                </a:solidFill>
                <a:latin typeface="Calibri"/>
                <a:ea typeface="Calibri"/>
                <a:cs typeface="Calibri"/>
                <a:sym typeface="Calibri"/>
              </a:rPr>
              <a:t>OMS- Rental (2.2%)</a:t>
            </a:r>
            <a:endParaRPr>
              <a:solidFill>
                <a:srgbClr val="233A44"/>
              </a:solidFill>
              <a:latin typeface="Calibri"/>
              <a:ea typeface="Calibri"/>
              <a:cs typeface="Calibri"/>
              <a:sym typeface="Calibri"/>
            </a:endParaRPr>
          </a:p>
          <a:p>
            <a:pPr indent="0" lvl="0" marL="0" rtl="0" algn="l">
              <a:spcBef>
                <a:spcPts val="1600"/>
              </a:spcBef>
              <a:spcAft>
                <a:spcPts val="1600"/>
              </a:spcAft>
              <a:buNone/>
            </a:pPr>
            <a:r>
              <a:rPr lang="en">
                <a:solidFill>
                  <a:srgbClr val="233A44"/>
                </a:solidFill>
                <a:latin typeface="Calibri"/>
                <a:ea typeface="Calibri"/>
                <a:cs typeface="Calibri"/>
                <a:sym typeface="Calibri"/>
              </a:rPr>
              <a:t>SRF- Specific Passenger Vanity (1.1%)</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9"/>
          <p:cNvPicPr preferRelativeResize="0"/>
          <p:nvPr/>
        </p:nvPicPr>
        <p:blipFill>
          <a:blip r:embed="rId3">
            <a:alphaModFix/>
          </a:blip>
          <a:stretch>
            <a:fillRect/>
          </a:stretch>
        </p:blipFill>
        <p:spPr>
          <a:xfrm>
            <a:off x="1630875" y="607775"/>
            <a:ext cx="5589550" cy="4270875"/>
          </a:xfrm>
          <a:prstGeom prst="rect">
            <a:avLst/>
          </a:prstGeom>
          <a:noFill/>
          <a:ln>
            <a:noFill/>
          </a:ln>
        </p:spPr>
      </p:pic>
      <p:sp>
        <p:nvSpPr>
          <p:cNvPr id="185" name="Google Shape;185;p29"/>
          <p:cNvSpPr txBox="1"/>
          <p:nvPr>
            <p:ph type="title"/>
          </p:nvPr>
        </p:nvSpPr>
        <p:spPr>
          <a:xfrm>
            <a:off x="659775" y="607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000000"/>
                </a:solidFill>
              </a:rPr>
              <a:t>Pie Chart representing the top five Plate types:</a:t>
            </a:r>
            <a:endParaRPr>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362425" y="705325"/>
            <a:ext cx="82518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Plate Type Vs Number of Unique violation codes</a:t>
            </a:r>
            <a:endParaRPr/>
          </a:p>
        </p:txBody>
      </p:sp>
      <p:pic>
        <p:nvPicPr>
          <p:cNvPr id="191" name="Google Shape;191;p30"/>
          <p:cNvPicPr preferRelativeResize="0"/>
          <p:nvPr/>
        </p:nvPicPr>
        <p:blipFill>
          <a:blip r:embed="rId3">
            <a:alphaModFix/>
          </a:blip>
          <a:stretch>
            <a:fillRect/>
          </a:stretch>
        </p:blipFill>
        <p:spPr>
          <a:xfrm>
            <a:off x="1156950" y="1240525"/>
            <a:ext cx="6830101" cy="35963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31"/>
          <p:cNvPicPr preferRelativeResize="0"/>
          <p:nvPr/>
        </p:nvPicPr>
        <p:blipFill>
          <a:blip r:embed="rId3">
            <a:alphaModFix/>
          </a:blip>
          <a:stretch>
            <a:fillRect/>
          </a:stretch>
        </p:blipFill>
        <p:spPr>
          <a:xfrm>
            <a:off x="1525800" y="1101200"/>
            <a:ext cx="6096000" cy="3742625"/>
          </a:xfrm>
          <a:prstGeom prst="rect">
            <a:avLst/>
          </a:prstGeom>
          <a:noFill/>
          <a:ln>
            <a:noFill/>
          </a:ln>
        </p:spPr>
      </p:pic>
      <p:sp>
        <p:nvSpPr>
          <p:cNvPr id="197" name="Google Shape;197;p31"/>
          <p:cNvSpPr txBox="1"/>
          <p:nvPr>
            <p:ph type="title"/>
          </p:nvPr>
        </p:nvSpPr>
        <p:spPr>
          <a:xfrm>
            <a:off x="868825" y="677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Frequency of the violation codes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92" name="Google Shape;92;p14"/>
          <p:cNvSpPr txBox="1"/>
          <p:nvPr>
            <p:ph idx="1" type="subTitle"/>
          </p:nvPr>
        </p:nvSpPr>
        <p:spPr>
          <a:xfrm>
            <a:off x="729625" y="3172900"/>
            <a:ext cx="7688100" cy="1816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Traffic Violations in NYC during the Holiday Season puts a damper on the Holiday cheer.</a:t>
            </a:r>
            <a:endParaRPr/>
          </a:p>
          <a:p>
            <a:pPr indent="-330200" lvl="0" marL="457200" rtl="0" algn="l">
              <a:spcBef>
                <a:spcPts val="0"/>
              </a:spcBef>
              <a:spcAft>
                <a:spcPts val="0"/>
              </a:spcAft>
              <a:buSzPts val="1600"/>
              <a:buChar char="●"/>
            </a:pPr>
            <a:r>
              <a:rPr lang="en"/>
              <a:t>Hypothesis - The is a correlation between a vehicle’s properties and its likelihood of getting a traffic violation.</a:t>
            </a:r>
            <a:endParaRPr/>
          </a:p>
          <a:p>
            <a:pPr indent="-330200" lvl="0" marL="457200" rtl="0" algn="l">
              <a:spcBef>
                <a:spcPts val="0"/>
              </a:spcBef>
              <a:spcAft>
                <a:spcPts val="0"/>
              </a:spcAft>
              <a:buSzPts val="1600"/>
              <a:buChar char="●"/>
            </a:pPr>
            <a:r>
              <a:rPr lang="en"/>
              <a:t>Question - If there is a correlation, what would be the best vehicle configuration to minimize the odds of getting a traffic violation?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603975" y="7192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Violation codes counts for Passenger (PAS) </a:t>
            </a:r>
            <a:r>
              <a:rPr lang="en"/>
              <a:t>plate type</a:t>
            </a:r>
            <a:endParaRPr/>
          </a:p>
        </p:txBody>
      </p:sp>
      <p:pic>
        <p:nvPicPr>
          <p:cNvPr id="203" name="Google Shape;203;p32"/>
          <p:cNvPicPr preferRelativeResize="0"/>
          <p:nvPr/>
        </p:nvPicPr>
        <p:blipFill>
          <a:blip r:embed="rId3">
            <a:alphaModFix/>
          </a:blip>
          <a:stretch>
            <a:fillRect/>
          </a:stretch>
        </p:blipFill>
        <p:spPr>
          <a:xfrm>
            <a:off x="1742375" y="1254475"/>
            <a:ext cx="6202875" cy="3791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195150" y="677450"/>
            <a:ext cx="87396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Violation code counts for Commercial (COM) plate</a:t>
            </a:r>
            <a:r>
              <a:rPr lang="en" sz="2400"/>
              <a:t> </a:t>
            </a:r>
            <a:r>
              <a:rPr lang="en"/>
              <a:t>type</a:t>
            </a:r>
            <a:endParaRPr/>
          </a:p>
        </p:txBody>
      </p:sp>
      <p:pic>
        <p:nvPicPr>
          <p:cNvPr id="209" name="Google Shape;209;p33"/>
          <p:cNvPicPr preferRelativeResize="0"/>
          <p:nvPr/>
        </p:nvPicPr>
        <p:blipFill>
          <a:blip r:embed="rId3">
            <a:alphaModFix/>
          </a:blip>
          <a:stretch>
            <a:fillRect/>
          </a:stretch>
        </p:blipFill>
        <p:spPr>
          <a:xfrm>
            <a:off x="1031500" y="1285875"/>
            <a:ext cx="7386650" cy="36624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4"/>
          <p:cNvSpPr txBox="1"/>
          <p:nvPr>
            <p:ph type="title"/>
          </p:nvPr>
        </p:nvSpPr>
        <p:spPr>
          <a:xfrm>
            <a:off x="727650" y="621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Violation codes counts for Taxi ( OMT) plate </a:t>
            </a:r>
            <a:r>
              <a:rPr lang="en"/>
              <a:t>type</a:t>
            </a:r>
            <a:endParaRPr/>
          </a:p>
        </p:txBody>
      </p:sp>
      <p:pic>
        <p:nvPicPr>
          <p:cNvPr id="215" name="Google Shape;215;p34"/>
          <p:cNvPicPr preferRelativeResize="0"/>
          <p:nvPr/>
        </p:nvPicPr>
        <p:blipFill>
          <a:blip r:embed="rId3">
            <a:alphaModFix/>
          </a:blip>
          <a:stretch>
            <a:fillRect/>
          </a:stretch>
        </p:blipFill>
        <p:spPr>
          <a:xfrm>
            <a:off x="1321350" y="1282400"/>
            <a:ext cx="6066325" cy="3861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txBox="1"/>
          <p:nvPr>
            <p:ph type="title"/>
          </p:nvPr>
        </p:nvSpPr>
        <p:spPr>
          <a:xfrm>
            <a:off x="729450" y="6077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 Analysis:</a:t>
            </a:r>
            <a:endParaRPr/>
          </a:p>
        </p:txBody>
      </p:sp>
      <p:sp>
        <p:nvSpPr>
          <p:cNvPr id="221" name="Google Shape;221;p35"/>
          <p:cNvSpPr txBox="1"/>
          <p:nvPr>
            <p:ph idx="1" type="body"/>
          </p:nvPr>
        </p:nvSpPr>
        <p:spPr>
          <a:xfrm>
            <a:off x="4920475" y="1073300"/>
            <a:ext cx="3497700" cy="326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000000"/>
              </a:solidFill>
              <a:highlight>
                <a:srgbClr val="FFFFFF"/>
              </a:highlight>
              <a:latin typeface="Calibri"/>
              <a:ea typeface="Calibri"/>
              <a:cs typeface="Calibri"/>
              <a:sym typeface="Calibri"/>
            </a:endParaRPr>
          </a:p>
          <a:p>
            <a:pPr indent="0" lvl="0" marL="0" rtl="0" algn="l">
              <a:spcBef>
                <a:spcPts val="0"/>
              </a:spcBef>
              <a:spcAft>
                <a:spcPts val="0"/>
              </a:spcAft>
              <a:buNone/>
            </a:pPr>
            <a:r>
              <a:rPr b="1" lang="en" sz="1350">
                <a:solidFill>
                  <a:srgbClr val="000000"/>
                </a:solidFill>
                <a:highlight>
                  <a:srgbClr val="FFFFFF"/>
                </a:highlight>
                <a:latin typeface="Calibri"/>
                <a:ea typeface="Calibri"/>
                <a:cs typeface="Calibri"/>
                <a:sym typeface="Calibri"/>
              </a:rPr>
              <a:t>C</a:t>
            </a:r>
            <a:r>
              <a:rPr b="1" lang="en" sz="1350">
                <a:solidFill>
                  <a:srgbClr val="000000"/>
                </a:solidFill>
                <a:highlight>
                  <a:srgbClr val="FFFFFF"/>
                </a:highlight>
                <a:latin typeface="Calibri"/>
                <a:ea typeface="Calibri"/>
                <a:cs typeface="Calibri"/>
                <a:sym typeface="Calibri"/>
              </a:rPr>
              <a:t>hi square 24634.82</a:t>
            </a:r>
            <a:endParaRPr b="1" sz="1350">
              <a:solidFill>
                <a:srgbClr val="000000"/>
              </a:solidFill>
              <a:highlight>
                <a:srgbClr val="FFFFFF"/>
              </a:highlight>
              <a:latin typeface="Calibri"/>
              <a:ea typeface="Calibri"/>
              <a:cs typeface="Calibri"/>
              <a:sym typeface="Calibri"/>
            </a:endParaRPr>
          </a:p>
          <a:p>
            <a:pPr indent="0" lvl="0" marL="0" rtl="0" algn="l">
              <a:spcBef>
                <a:spcPts val="1600"/>
              </a:spcBef>
              <a:spcAft>
                <a:spcPts val="0"/>
              </a:spcAft>
              <a:buNone/>
            </a:pPr>
            <a:r>
              <a:rPr b="1" lang="en" sz="1350">
                <a:solidFill>
                  <a:srgbClr val="000000"/>
                </a:solidFill>
                <a:highlight>
                  <a:srgbClr val="FFFFFF"/>
                </a:highlight>
                <a:latin typeface="Calibri"/>
                <a:ea typeface="Calibri"/>
                <a:cs typeface="Calibri"/>
                <a:sym typeface="Calibri"/>
              </a:rPr>
              <a:t>pvalue=0.0</a:t>
            </a:r>
            <a:endParaRPr b="1" sz="1350">
              <a:solidFill>
                <a:srgbClr val="000000"/>
              </a:solidFill>
              <a:highlight>
                <a:srgbClr val="FFFFFF"/>
              </a:highlight>
              <a:latin typeface="Calibri"/>
              <a:ea typeface="Calibri"/>
              <a:cs typeface="Calibri"/>
              <a:sym typeface="Calibri"/>
            </a:endParaRPr>
          </a:p>
          <a:p>
            <a:pPr indent="0" lvl="0" marL="0" rtl="0" algn="l">
              <a:spcBef>
                <a:spcPts val="1600"/>
              </a:spcBef>
              <a:spcAft>
                <a:spcPts val="0"/>
              </a:spcAft>
              <a:buNone/>
            </a:pPr>
            <a:r>
              <a:rPr b="1" lang="en" sz="1350">
                <a:solidFill>
                  <a:srgbClr val="000000"/>
                </a:solidFill>
                <a:highlight>
                  <a:srgbClr val="FFFFFF"/>
                </a:highlight>
                <a:latin typeface="Calibri"/>
                <a:ea typeface="Calibri"/>
                <a:cs typeface="Calibri"/>
                <a:sym typeface="Calibri"/>
              </a:rPr>
              <a:t>Critical Value: 5.99</a:t>
            </a:r>
            <a:endParaRPr b="1" sz="1350">
              <a:solidFill>
                <a:srgbClr val="000000"/>
              </a:solidFill>
              <a:highlight>
                <a:srgbClr val="FFFFFF"/>
              </a:highlight>
              <a:latin typeface="Calibri"/>
              <a:ea typeface="Calibri"/>
              <a:cs typeface="Calibri"/>
              <a:sym typeface="Calibri"/>
            </a:endParaRPr>
          </a:p>
          <a:p>
            <a:pPr indent="0" lvl="0" marL="0" rtl="0" algn="l">
              <a:spcBef>
                <a:spcPts val="1600"/>
              </a:spcBef>
              <a:spcAft>
                <a:spcPts val="1600"/>
              </a:spcAft>
              <a:buNone/>
            </a:pPr>
            <a:r>
              <a:rPr lang="en" sz="1350">
                <a:solidFill>
                  <a:srgbClr val="000000"/>
                </a:solidFill>
                <a:highlight>
                  <a:srgbClr val="FFFFFF"/>
                </a:highlight>
                <a:latin typeface="Calibri"/>
                <a:ea typeface="Calibri"/>
                <a:cs typeface="Calibri"/>
                <a:sym typeface="Calibri"/>
              </a:rPr>
              <a:t>Since the chi square value of exceeds the critical value of 5.99, we conclude that the results are statistically significant.</a:t>
            </a:r>
            <a:endParaRPr sz="1600">
              <a:latin typeface="Calibri"/>
              <a:ea typeface="Calibri"/>
              <a:cs typeface="Calibri"/>
              <a:sym typeface="Calibri"/>
            </a:endParaRPr>
          </a:p>
        </p:txBody>
      </p:sp>
      <p:pic>
        <p:nvPicPr>
          <p:cNvPr id="222" name="Google Shape;222;p35"/>
          <p:cNvPicPr preferRelativeResize="0"/>
          <p:nvPr/>
        </p:nvPicPr>
        <p:blipFill>
          <a:blip r:embed="rId3">
            <a:alphaModFix/>
          </a:blip>
          <a:stretch>
            <a:fillRect/>
          </a:stretch>
        </p:blipFill>
        <p:spPr>
          <a:xfrm>
            <a:off x="807550" y="1609725"/>
            <a:ext cx="2981325" cy="1924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Vehicle Body </a:t>
            </a:r>
            <a:r>
              <a:rPr lang="en"/>
              <a:t>Type</a:t>
            </a:r>
            <a:endParaRPr sz="4500"/>
          </a:p>
        </p:txBody>
      </p:sp>
      <p:sp>
        <p:nvSpPr>
          <p:cNvPr id="228" name="Google Shape;228;p36"/>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there a correlation between vehicle body type &amp; violation count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Pie chart representing top 4 vehicle body types</a:t>
            </a:r>
            <a:endParaRPr/>
          </a:p>
        </p:txBody>
      </p:sp>
      <p:pic>
        <p:nvPicPr>
          <p:cNvPr id="234" name="Google Shape;234;p37"/>
          <p:cNvPicPr preferRelativeResize="0"/>
          <p:nvPr/>
        </p:nvPicPr>
        <p:blipFill>
          <a:blip r:embed="rId3">
            <a:alphaModFix/>
          </a:blip>
          <a:stretch>
            <a:fillRect/>
          </a:stretch>
        </p:blipFill>
        <p:spPr>
          <a:xfrm>
            <a:off x="2544700" y="1959300"/>
            <a:ext cx="3007700" cy="3007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to be answered.</a:t>
            </a:r>
            <a:endParaRPr/>
          </a:p>
          <a:p>
            <a:pPr indent="0" lvl="0" marL="0" rtl="0" algn="l">
              <a:spcBef>
                <a:spcPts val="0"/>
              </a:spcBef>
              <a:spcAft>
                <a:spcPts val="0"/>
              </a:spcAft>
              <a:buNone/>
            </a:pPr>
            <a:r>
              <a:rPr lang="en"/>
              <a:t>Determining if there is a correlation between:</a:t>
            </a:r>
            <a:endParaRPr/>
          </a:p>
        </p:txBody>
      </p:sp>
      <p:sp>
        <p:nvSpPr>
          <p:cNvPr id="98" name="Google Shape;98;p15"/>
          <p:cNvSpPr txBox="1"/>
          <p:nvPr>
            <p:ph idx="1" type="subTitle"/>
          </p:nvPr>
        </p:nvSpPr>
        <p:spPr>
          <a:xfrm>
            <a:off x="729452" y="3284725"/>
            <a:ext cx="7688100" cy="54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Vehicle Make and number of violation codes</a:t>
            </a:r>
            <a:endParaRPr/>
          </a:p>
          <a:p>
            <a:pPr indent="-330200" lvl="0" marL="457200" rtl="0" algn="l">
              <a:spcBef>
                <a:spcPts val="0"/>
              </a:spcBef>
              <a:spcAft>
                <a:spcPts val="0"/>
              </a:spcAft>
              <a:buSzPts val="1600"/>
              <a:buChar char="●"/>
            </a:pPr>
            <a:r>
              <a:rPr lang="en"/>
              <a:t>Vehicle Color and number of violation codes</a:t>
            </a:r>
            <a:endParaRPr/>
          </a:p>
          <a:p>
            <a:pPr indent="-330200" lvl="0" marL="457200" rtl="0" algn="l">
              <a:spcBef>
                <a:spcPts val="0"/>
              </a:spcBef>
              <a:spcAft>
                <a:spcPts val="0"/>
              </a:spcAft>
              <a:buSzPts val="1600"/>
              <a:buChar char="●"/>
            </a:pPr>
            <a:r>
              <a:rPr lang="en"/>
              <a:t>Plate Type and number of violation codes</a:t>
            </a:r>
            <a:endParaRPr/>
          </a:p>
          <a:p>
            <a:pPr indent="-330200" lvl="0" marL="457200" rtl="0" algn="l">
              <a:spcBef>
                <a:spcPts val="0"/>
              </a:spcBef>
              <a:spcAft>
                <a:spcPts val="0"/>
              </a:spcAft>
              <a:buSzPts val="1600"/>
              <a:buChar char="●"/>
            </a:pPr>
            <a:r>
              <a:rPr lang="en"/>
              <a:t>Vehicle Body Type and number of violation codes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Sets Used:</a:t>
            </a:r>
            <a:endParaRPr/>
          </a:p>
        </p:txBody>
      </p:sp>
      <p:sp>
        <p:nvSpPr>
          <p:cNvPr id="104" name="Google Shape;104;p16"/>
          <p:cNvSpPr txBox="1"/>
          <p:nvPr>
            <p:ph idx="1" type="subTitle"/>
          </p:nvPr>
        </p:nvSpPr>
        <p:spPr>
          <a:xfrm>
            <a:off x="422125" y="2348275"/>
            <a:ext cx="6510300" cy="11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50" u="sng">
                <a:solidFill>
                  <a:schemeClr val="hlink"/>
                </a:solidFill>
                <a:latin typeface="Arial"/>
                <a:ea typeface="Arial"/>
                <a:cs typeface="Arial"/>
                <a:sym typeface="Arial"/>
                <a:hlinkClick r:id="rId3"/>
              </a:rPr>
              <a:t>https://www.kaggle.com/new-york-city/nyc-parking-tickets</a:t>
            </a:r>
            <a:endParaRPr sz="2400" u="sng"/>
          </a:p>
          <a:p>
            <a:pPr indent="-381000" lvl="0" marL="457200" rtl="0" algn="l">
              <a:spcBef>
                <a:spcPts val="0"/>
              </a:spcBef>
              <a:spcAft>
                <a:spcPts val="0"/>
              </a:spcAft>
              <a:buSzPts val="2400"/>
              <a:buChar char="-"/>
            </a:pPr>
            <a:r>
              <a:rPr lang="en" sz="2400"/>
              <a:t>Violation Statistics for Month of December 2016</a:t>
            </a:r>
            <a:endParaRPr sz="2400"/>
          </a:p>
        </p:txBody>
      </p:sp>
      <p:sp>
        <p:nvSpPr>
          <p:cNvPr id="105" name="Google Shape;105;p16"/>
          <p:cNvSpPr txBox="1"/>
          <p:nvPr/>
        </p:nvSpPr>
        <p:spPr>
          <a:xfrm>
            <a:off x="422125" y="3717875"/>
            <a:ext cx="6692100" cy="9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hlink"/>
                </a:solidFill>
                <a:latin typeface="Lato"/>
                <a:ea typeface="Lato"/>
                <a:cs typeface="Lato"/>
                <a:sym typeface="Lato"/>
                <a:hlinkClick r:id="rId4"/>
              </a:rPr>
              <a:t>https://www.kaggle.com/doaaalsenani/usa-cers-dataset</a:t>
            </a:r>
            <a:r>
              <a:rPr lang="en" sz="1800">
                <a:latin typeface="Lato"/>
                <a:ea typeface="Lato"/>
                <a:cs typeface="Lato"/>
                <a:sym typeface="Lato"/>
              </a:rPr>
              <a:t> </a:t>
            </a:r>
            <a:endParaRPr sz="1800">
              <a:latin typeface="Lato"/>
              <a:ea typeface="Lato"/>
              <a:cs typeface="Lato"/>
              <a:sym typeface="Lato"/>
            </a:endParaRPr>
          </a:p>
          <a:p>
            <a:pPr indent="-355600" lvl="0" marL="457200" rtl="0" algn="l">
              <a:spcBef>
                <a:spcPts val="0"/>
              </a:spcBef>
              <a:spcAft>
                <a:spcPts val="0"/>
              </a:spcAft>
              <a:buSzPts val="2000"/>
              <a:buFont typeface="Lato"/>
              <a:buChar char="-"/>
            </a:pPr>
            <a:r>
              <a:rPr lang="en" sz="2000">
                <a:latin typeface="Lato"/>
                <a:ea typeface="Lato"/>
                <a:cs typeface="Lato"/>
                <a:sym typeface="Lato"/>
              </a:rPr>
              <a:t>Auction Statistics across USA</a:t>
            </a:r>
            <a:endParaRPr sz="2000">
              <a:latin typeface="Lato"/>
              <a:ea typeface="Lato"/>
              <a:cs typeface="Lato"/>
              <a:sym typeface="Lato"/>
            </a:endParaRPr>
          </a:p>
          <a:p>
            <a:pPr indent="-355600" lvl="0" marL="457200" rtl="0" algn="l">
              <a:spcBef>
                <a:spcPts val="0"/>
              </a:spcBef>
              <a:spcAft>
                <a:spcPts val="0"/>
              </a:spcAft>
              <a:buSzPts val="2000"/>
              <a:buFont typeface="Lato"/>
              <a:buChar char="-"/>
            </a:pPr>
            <a:r>
              <a:rPr lang="en" sz="2000">
                <a:latin typeface="Lato"/>
                <a:ea typeface="Lato"/>
                <a:cs typeface="Lato"/>
                <a:sym typeface="Lato"/>
              </a:rPr>
              <a:t>Get a reference of the popularity of vehicle properties</a:t>
            </a:r>
            <a:endParaRPr sz="20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Vehicle Make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1" name="Google Shape;111;p17"/>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Does a vehicle’s make have an effect on the likelihood of getting a traffic violation?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8"/>
          <p:cNvPicPr preferRelativeResize="0"/>
          <p:nvPr/>
        </p:nvPicPr>
        <p:blipFill>
          <a:blip r:embed="rId3">
            <a:alphaModFix/>
          </a:blip>
          <a:stretch>
            <a:fillRect/>
          </a:stretch>
        </p:blipFill>
        <p:spPr>
          <a:xfrm>
            <a:off x="869225" y="601025"/>
            <a:ext cx="6394450" cy="4360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19"/>
          <p:cNvPicPr preferRelativeResize="0"/>
          <p:nvPr/>
        </p:nvPicPr>
        <p:blipFill>
          <a:blip r:embed="rId3">
            <a:alphaModFix/>
          </a:blip>
          <a:stretch>
            <a:fillRect/>
          </a:stretch>
        </p:blipFill>
        <p:spPr>
          <a:xfrm>
            <a:off x="1070088" y="-672300"/>
            <a:ext cx="7003824" cy="70038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729450" y="507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Actual VS Expected	</a:t>
            </a:r>
            <a:endParaRPr/>
          </a:p>
        </p:txBody>
      </p:sp>
      <p:sp>
        <p:nvSpPr>
          <p:cNvPr id="127" name="Google Shape;127;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8" name="Google Shape;128;p20"/>
          <p:cNvPicPr preferRelativeResize="0"/>
          <p:nvPr/>
        </p:nvPicPr>
        <p:blipFill>
          <a:blip r:embed="rId3">
            <a:alphaModFix/>
          </a:blip>
          <a:stretch>
            <a:fillRect/>
          </a:stretch>
        </p:blipFill>
        <p:spPr>
          <a:xfrm>
            <a:off x="729449" y="1145899"/>
            <a:ext cx="6691050" cy="3997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Observations</a:t>
            </a:r>
            <a:endParaRPr/>
          </a:p>
        </p:txBody>
      </p:sp>
      <p:sp>
        <p:nvSpPr>
          <p:cNvPr id="134" name="Google Shape;134;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050">
                <a:solidFill>
                  <a:srgbClr val="000000"/>
                </a:solidFill>
                <a:highlight>
                  <a:srgbClr val="FFFFFF"/>
                </a:highlight>
                <a:latin typeface="Arial"/>
                <a:ea typeface="Arial"/>
                <a:cs typeface="Arial"/>
                <a:sym typeface="Arial"/>
              </a:rPr>
              <a:t>Power_divergenceResult(statistic=20629.683589444336, pvalue=0.0)</a:t>
            </a:r>
            <a:endParaRPr sz="1050">
              <a:solidFill>
                <a:srgbClr val="000000"/>
              </a:solidFill>
              <a:highlight>
                <a:srgbClr val="FFFFFF"/>
              </a:highlight>
              <a:latin typeface="Arial"/>
              <a:ea typeface="Arial"/>
              <a:cs typeface="Arial"/>
              <a:sym typeface="Arial"/>
            </a:endParaRPr>
          </a:p>
          <a:p>
            <a:pPr indent="-295275" lvl="1" marL="9144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Indicates Significance</a:t>
            </a:r>
            <a:endParaRPr sz="1050">
              <a:solidFill>
                <a:srgbClr val="000000"/>
              </a:solidFill>
              <a:highlight>
                <a:srgbClr val="FFFFFF"/>
              </a:highlight>
              <a:latin typeface="Arial"/>
              <a:ea typeface="Arial"/>
              <a:cs typeface="Arial"/>
              <a:sym typeface="Arial"/>
            </a:endParaRPr>
          </a:p>
          <a:p>
            <a:pPr indent="-311150" lvl="0" marL="457200" rtl="0" algn="l">
              <a:spcBef>
                <a:spcPts val="0"/>
              </a:spcBef>
              <a:spcAft>
                <a:spcPts val="0"/>
              </a:spcAft>
              <a:buSzPts val="1300"/>
              <a:buChar char="-"/>
            </a:pPr>
            <a:r>
              <a:rPr lang="en"/>
              <a:t>Data indicates common vehicle makes as the biggest violators</a:t>
            </a:r>
            <a:endParaRPr/>
          </a:p>
          <a:p>
            <a:pPr indent="-298450" lvl="1" marL="914400" rtl="0" algn="l">
              <a:spcBef>
                <a:spcPts val="0"/>
              </a:spcBef>
              <a:spcAft>
                <a:spcPts val="0"/>
              </a:spcAft>
              <a:buSzPts val="1100"/>
              <a:buChar char="-"/>
            </a:pPr>
            <a:r>
              <a:rPr lang="en"/>
              <a:t>Toyota, Honda, Nissan, Ford</a:t>
            </a:r>
            <a:endParaRPr/>
          </a:p>
          <a:p>
            <a:pPr indent="-311150" lvl="0" marL="457200" rtl="0" algn="l">
              <a:spcBef>
                <a:spcPts val="0"/>
              </a:spcBef>
              <a:spcAft>
                <a:spcPts val="0"/>
              </a:spcAft>
              <a:buSzPts val="1300"/>
              <a:buChar char="-"/>
            </a:pPr>
            <a:r>
              <a:rPr lang="en"/>
              <a:t>Could be from the vehicle’s popularity as opposed to increasing likelihood</a:t>
            </a:r>
            <a:endParaRPr/>
          </a:p>
          <a:p>
            <a:pPr indent="-311150" lvl="0" marL="457200" rtl="0" algn="l">
              <a:spcBef>
                <a:spcPts val="0"/>
              </a:spcBef>
              <a:spcAft>
                <a:spcPts val="0"/>
              </a:spcAft>
              <a:buSzPts val="1300"/>
              <a:buChar char="-"/>
            </a:pPr>
            <a:r>
              <a:rPr lang="en"/>
              <a:t>With this data alone, can not find the exact cause for this correlation</a:t>
            </a:r>
            <a:endParaRPr/>
          </a:p>
          <a:p>
            <a:pPr indent="-298450" lvl="1" marL="914400" rtl="0" algn="l">
              <a:spcBef>
                <a:spcPts val="0"/>
              </a:spcBef>
              <a:spcAft>
                <a:spcPts val="0"/>
              </a:spcAft>
              <a:buSzPts val="1100"/>
              <a:buChar char="-"/>
            </a:pPr>
            <a:r>
              <a:rPr lang="en"/>
              <a:t>Whether due to sheer popularity, or other outside factor</a:t>
            </a:r>
            <a:endParaRPr/>
          </a:p>
          <a:p>
            <a:pPr indent="-311150" lvl="0" marL="457200" rtl="0" algn="l">
              <a:spcBef>
                <a:spcPts val="0"/>
              </a:spcBef>
              <a:spcAft>
                <a:spcPts val="0"/>
              </a:spcAft>
              <a:buSzPts val="1300"/>
              <a:buChar char="-"/>
            </a:pPr>
            <a:r>
              <a:rPr lang="en"/>
              <a:t>The "Other" Section, which is comprised of around 101 different makes, just barely doubles the expected amount of traffic violations. This is showing, that despite the sheer amount of different makes, the number of violations given to each is on average, 29 violations, way below the expected.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