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73" r:id="rId4"/>
    <p:sldId id="260" r:id="rId5"/>
    <p:sldId id="263" r:id="rId6"/>
    <p:sldId id="262" r:id="rId7"/>
    <p:sldId id="258" r:id="rId8"/>
    <p:sldId id="259" r:id="rId9"/>
    <p:sldId id="261" r:id="rId10"/>
    <p:sldId id="266" r:id="rId11"/>
    <p:sldId id="267" r:id="rId12"/>
    <p:sldId id="268" r:id="rId13"/>
    <p:sldId id="269" r:id="rId14"/>
    <p:sldId id="274" r:id="rId15"/>
    <p:sldId id="264" r:id="rId16"/>
    <p:sldId id="272" r:id="rId17"/>
    <p:sldId id="275"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Dsouza" initials="RD" lastIdx="4" clrIdx="0">
    <p:extLst>
      <p:ext uri="{19B8F6BF-5375-455C-9EA6-DF929625EA0E}">
        <p15:presenceInfo xmlns:p15="http://schemas.microsoft.com/office/powerpoint/2012/main" userId="5b04f254a6b797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66" d="100"/>
          <a:sy n="66" d="100"/>
        </p:scale>
        <p:origin x="14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7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BEEB-8FE2-EFF9-B592-14151F9E75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2E09C-92AC-4C73-1ABA-D0F371FEE1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86790-67C7-4547-2E72-7CC4F7CD8F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15078F-DCDE-4D08-0C35-0D03F35EE516}"/>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90258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671B9-7292-70A5-13FD-AAC20A911C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ABBA8-E41C-78A9-38F3-AA8B5DFB6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D7DE96-7760-9C5E-7090-DE5838631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040225-01EC-EAD1-81E2-61D9D637771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752349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EE56-3A10-F053-D6D7-4221A8AE7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57D807-1281-AFAC-8900-01A1C4CE9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EDE63-511F-DBB8-D985-08A9F504D8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6C62BC-C894-B0C2-2F68-5000DB0ED6A2}"/>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4713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C71B6-B075-55E0-FEAA-693954AC2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0845C-35C1-BC0D-125A-58C850850D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8A2F50-55A9-91A3-0B4F-C9C074F661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A3C98D-EC38-0BE7-2390-E8D4EFFC31ED}"/>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166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78106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453297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56457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ijcrt.org/papers/IJCRT2304784.pdf" TargetMode="External"/><Relationship Id="rId3" Type="http://schemas.openxmlformats.org/officeDocument/2006/relationships/image" Target="../media/image1.png"/><Relationship Id="rId7" Type="http://schemas.openxmlformats.org/officeDocument/2006/relationships/hyperlink" Target="https://pubs.aip.org/aip/acp/article-abstract/2808/1/040006/2891839/Literature-review-of-breast-cancer-detection-using?redirectedFrom=fulltext" TargetMode="External"/><Relationship Id="rId12"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computerscijournal.org/vol10no2/breast-cancer-detection-using-image-processing-techniques/" TargetMode="External"/><Relationship Id="rId11" Type="http://schemas.openxmlformats.org/officeDocument/2006/relationships/hyperlink" Target="https://pure.port.ac.uk/ws/portalfiles/portal/71336034/JOIG_V11N1_1.pdf" TargetMode="External"/><Relationship Id="rId5" Type="http://schemas.openxmlformats.org/officeDocument/2006/relationships/hyperlink" Target="https://dspace.bracu.ac.bd/xmlui/bitstream/handle/10361/11723/14201029_CSE.pdf?sequence=1" TargetMode="External"/><Relationship Id="rId10" Type="http://schemas.openxmlformats.org/officeDocument/2006/relationships/hyperlink" Target="http://www.joig.org/uploadfile/2023/JOIG-V11N1-1.pdf" TargetMode="External"/><Relationship Id="rId4" Type="http://schemas.openxmlformats.org/officeDocument/2006/relationships/hyperlink" Target="https://www.hindawi.com/journals/scn/2022/1918379/" TargetMode="External"/><Relationship Id="rId9" Type="http://schemas.openxmlformats.org/officeDocument/2006/relationships/hyperlink" Target="http://www.kresttechnology.com/krest-academic-projects/krest-mtech-projects/ECE/M-TECH%20DSPDIP%202019-20/M-TECH%20DSP%20-BP-2019-2020/2%20basepaper.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748439"/>
            <a:ext cx="7477601" cy="355402"/>
          </a:xfrm>
          <a:prstGeom prst="rect">
            <a:avLst/>
          </a:prstGeom>
          <a:noFill/>
          <a:ln/>
        </p:spPr>
        <p:txBody>
          <a:bodyPr wrap="none" rtlCol="0" anchor="t"/>
          <a:lstStyle/>
          <a:p>
            <a:pPr marL="0" indent="0">
              <a:lnSpc>
                <a:spcPts val="2799"/>
              </a:lnSpc>
              <a:buNone/>
            </a:pPr>
            <a:endParaRPr lang="en-US" sz="1750" dirty="0"/>
          </a:p>
        </p:txBody>
      </p:sp>
      <p:sp>
        <p:nvSpPr>
          <p:cNvPr id="6" name="Text 2"/>
          <p:cNvSpPr/>
          <p:nvPr/>
        </p:nvSpPr>
        <p:spPr>
          <a:xfrm>
            <a:off x="6319598" y="2070676"/>
            <a:ext cx="7477601" cy="2682346"/>
          </a:xfrm>
          <a:prstGeom prst="rect">
            <a:avLst/>
          </a:prstGeom>
          <a:noFill/>
          <a:ln/>
        </p:spPr>
        <p:txBody>
          <a:bodyPr wrap="square" rtlCol="0" anchor="t"/>
          <a:lstStyle/>
          <a:p>
            <a:pPr marL="0" indent="0">
              <a:lnSpc>
                <a:spcPts val="6561"/>
              </a:lnSpc>
              <a:buNone/>
            </a:pPr>
            <a:r>
              <a:rPr lang="en-US" sz="5249" b="1" kern="0" spc="-105" dirty="0">
                <a:solidFill>
                  <a:srgbClr val="FF75D3"/>
                </a:solidFill>
                <a:latin typeface="adonis-web" pitchFamily="34" charset="0"/>
                <a:ea typeface="adonis-web" pitchFamily="34" charset="-122"/>
                <a:cs typeface="adonis-web" pitchFamily="34" charset="-120"/>
              </a:rPr>
              <a:t>Breast Cancer Diagnosis Using Machine Learning And Deep Learning </a:t>
            </a:r>
            <a:endParaRPr lang="en-US" sz="5249" dirty="0"/>
          </a:p>
        </p:txBody>
      </p:sp>
      <p:sp>
        <p:nvSpPr>
          <p:cNvPr id="7" name="Text 3"/>
          <p:cNvSpPr/>
          <p:nvPr/>
        </p:nvSpPr>
        <p:spPr>
          <a:xfrm>
            <a:off x="6319599" y="5325666"/>
            <a:ext cx="7477601" cy="355402"/>
          </a:xfrm>
          <a:prstGeom prst="rect">
            <a:avLst/>
          </a:prstGeom>
          <a:noFill/>
          <a:ln/>
        </p:spPr>
        <p:txBody>
          <a:bodyPr wrap="none" rtlCol="0" anchor="t"/>
          <a:lstStyle/>
          <a:p>
            <a:pPr marL="0" indent="0">
              <a:lnSpc>
                <a:spcPts val="2799"/>
              </a:lnSpc>
              <a:buNone/>
            </a:pPr>
            <a:endParaRPr lang="en-US" sz="1750" dirty="0"/>
          </a:p>
        </p:txBody>
      </p:sp>
      <p:sp>
        <p:nvSpPr>
          <p:cNvPr id="8" name="TextBox 7">
            <a:extLst>
              <a:ext uri="{FF2B5EF4-FFF2-40B4-BE49-F238E27FC236}">
                <a16:creationId xmlns:a16="http://schemas.microsoft.com/office/drawing/2014/main" id="{F7C01FE7-E9F3-DF4D-C945-7874CB193D2D}"/>
              </a:ext>
            </a:extLst>
          </p:cNvPr>
          <p:cNvSpPr txBox="1"/>
          <p:nvPr/>
        </p:nvSpPr>
        <p:spPr>
          <a:xfrm>
            <a:off x="9673390" y="5967662"/>
            <a:ext cx="3291839" cy="1200329"/>
          </a:xfrm>
          <a:prstGeom prst="rect">
            <a:avLst/>
          </a:prstGeom>
          <a:noFill/>
        </p:spPr>
        <p:txBody>
          <a:bodyPr wrap="square" rtlCol="0">
            <a:spAutoFit/>
          </a:bodyPr>
          <a:lstStyle/>
          <a:p>
            <a:r>
              <a:rPr lang="en-IN" dirty="0">
                <a:solidFill>
                  <a:srgbClr val="FF66CC"/>
                </a:solidFill>
              </a:rPr>
              <a:t>Elton Pereira           4NM20CS068 </a:t>
            </a:r>
          </a:p>
          <a:p>
            <a:r>
              <a:rPr lang="en-IN" dirty="0">
                <a:solidFill>
                  <a:srgbClr val="FF66CC"/>
                </a:solidFill>
              </a:rPr>
              <a:t>Pranav Shetty         4NM20CS133</a:t>
            </a:r>
          </a:p>
          <a:p>
            <a:r>
              <a:rPr lang="en-IN" dirty="0">
                <a:solidFill>
                  <a:srgbClr val="FF66CC"/>
                </a:solidFill>
              </a:rPr>
              <a:t>Ryan D’Souza          4NM20CS148</a:t>
            </a:r>
          </a:p>
          <a:p>
            <a:r>
              <a:rPr lang="en-IN" dirty="0">
                <a:solidFill>
                  <a:srgbClr val="FF66CC"/>
                </a:solidFill>
              </a:rPr>
              <a:t>Shashank KT            4NM20CS164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889F3-8A58-57B1-A3E0-0EE2AEB660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7EE26C5-91DB-603E-4A4B-77F0E5FF747E}"/>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3E21E00B-5F3A-D231-E47B-4F51D86E720B}"/>
              </a:ext>
            </a:extLst>
          </p:cNvPr>
          <p:cNvSpPr/>
          <p:nvPr/>
        </p:nvSpPr>
        <p:spPr>
          <a:xfrm>
            <a:off x="0" y="-26594"/>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a:extLst>
              <a:ext uri="{FF2B5EF4-FFF2-40B4-BE49-F238E27FC236}">
                <a16:creationId xmlns:a16="http://schemas.microsoft.com/office/drawing/2014/main" id="{0DCF5355-6768-683B-C35E-40CA79901143}"/>
              </a:ext>
            </a:extLst>
          </p:cNvPr>
          <p:cNvSpPr/>
          <p:nvPr/>
        </p:nvSpPr>
        <p:spPr>
          <a:xfrm>
            <a:off x="442586" y="202670"/>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Use Case Diagram</a:t>
            </a: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dirty="0"/>
          </a:p>
        </p:txBody>
      </p:sp>
      <p:sp>
        <p:nvSpPr>
          <p:cNvPr id="5" name="Text 2">
            <a:extLst>
              <a:ext uri="{FF2B5EF4-FFF2-40B4-BE49-F238E27FC236}">
                <a16:creationId xmlns:a16="http://schemas.microsoft.com/office/drawing/2014/main" id="{0B60D9E9-6182-1B8C-8129-F336491CCF53}"/>
              </a:ext>
            </a:extLst>
          </p:cNvPr>
          <p:cNvSpPr/>
          <p:nvPr/>
        </p:nvSpPr>
        <p:spPr>
          <a:xfrm>
            <a:off x="442586" y="1527405"/>
            <a:ext cx="13773928" cy="5813658"/>
          </a:xfrm>
          <a:prstGeom prst="rect">
            <a:avLst/>
          </a:prstGeom>
          <a:noFill/>
          <a:ln/>
        </p:spPr>
        <p:txBody>
          <a:bodyPr wrap="square" rtlCol="0" anchor="t"/>
          <a:lstStyle/>
          <a:p>
            <a:pPr marL="400050" indent="-400050">
              <a:lnSpc>
                <a:spcPts val="2799"/>
              </a:lnSpc>
              <a:buAutoNum type="romanUcPeriod"/>
            </a:pPr>
            <a:endParaRPr lang="en-US" sz="2000" dirty="0"/>
          </a:p>
        </p:txBody>
      </p:sp>
      <p:sp>
        <p:nvSpPr>
          <p:cNvPr id="6" name="Text 3">
            <a:extLst>
              <a:ext uri="{FF2B5EF4-FFF2-40B4-BE49-F238E27FC236}">
                <a16:creationId xmlns:a16="http://schemas.microsoft.com/office/drawing/2014/main" id="{279DD723-CD89-1F52-9FD3-E94E86A8A0EB}"/>
              </a:ext>
            </a:extLst>
          </p:cNvPr>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64FC064C-F220-8A71-9391-E0B115D9881D}"/>
              </a:ext>
            </a:extLst>
          </p:cNvPr>
          <p:cNvPicPr>
            <a:picLocks noChangeAspect="1"/>
          </p:cNvPicPr>
          <p:nvPr/>
        </p:nvPicPr>
        <p:blipFill>
          <a:blip r:embed="rId4"/>
          <a:stretch>
            <a:fillRect/>
          </a:stretch>
        </p:blipFill>
        <p:spPr>
          <a:xfrm>
            <a:off x="2348389" y="1022078"/>
            <a:ext cx="10183704" cy="6824312"/>
          </a:xfrm>
          <a:prstGeom prst="rect">
            <a:avLst/>
          </a:prstGeom>
        </p:spPr>
      </p:pic>
      <p:sp>
        <p:nvSpPr>
          <p:cNvPr id="7" name="Rectangle 6">
            <a:extLst>
              <a:ext uri="{FF2B5EF4-FFF2-40B4-BE49-F238E27FC236}">
                <a16:creationId xmlns:a16="http://schemas.microsoft.com/office/drawing/2014/main" id="{1028F5F9-60A4-7362-CE6C-25B011E298DF}"/>
              </a:ext>
            </a:extLst>
          </p:cNvPr>
          <p:cNvSpPr/>
          <p:nvPr/>
        </p:nvSpPr>
        <p:spPr>
          <a:xfrm>
            <a:off x="2425566" y="5188017"/>
            <a:ext cx="1501541" cy="423511"/>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Tree>
    <p:extLst>
      <p:ext uri="{BB962C8B-B14F-4D97-AF65-F5344CB8AC3E}">
        <p14:creationId xmlns:p14="http://schemas.microsoft.com/office/powerpoint/2010/main" val="6225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C7F6-8F0C-0E40-5603-089D1C38B8A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E658675-583D-86D8-4828-55A219E39A62}"/>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F92852DA-70A5-32A3-7E9C-ED5D4C8ABDF4}"/>
              </a:ext>
            </a:extLst>
          </p:cNvPr>
          <p:cNvSpPr/>
          <p:nvPr/>
        </p:nvSpPr>
        <p:spPr>
          <a:xfrm>
            <a:off x="0" y="-26594"/>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a:extLst>
              <a:ext uri="{FF2B5EF4-FFF2-40B4-BE49-F238E27FC236}">
                <a16:creationId xmlns:a16="http://schemas.microsoft.com/office/drawing/2014/main" id="{7EABEE0F-8B6E-3EDA-D221-E94D87E62EBF}"/>
              </a:ext>
            </a:extLst>
          </p:cNvPr>
          <p:cNvSpPr/>
          <p:nvPr/>
        </p:nvSpPr>
        <p:spPr>
          <a:xfrm>
            <a:off x="442586" y="202670"/>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Sequence Diagram</a:t>
            </a: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dirty="0"/>
          </a:p>
        </p:txBody>
      </p:sp>
      <p:sp>
        <p:nvSpPr>
          <p:cNvPr id="5" name="Text 2">
            <a:extLst>
              <a:ext uri="{FF2B5EF4-FFF2-40B4-BE49-F238E27FC236}">
                <a16:creationId xmlns:a16="http://schemas.microsoft.com/office/drawing/2014/main" id="{992BAD2C-2017-E674-685A-38EECB966A83}"/>
              </a:ext>
            </a:extLst>
          </p:cNvPr>
          <p:cNvSpPr/>
          <p:nvPr/>
        </p:nvSpPr>
        <p:spPr>
          <a:xfrm>
            <a:off x="442586" y="1527405"/>
            <a:ext cx="13773928" cy="5813658"/>
          </a:xfrm>
          <a:prstGeom prst="rect">
            <a:avLst/>
          </a:prstGeom>
          <a:noFill/>
          <a:ln/>
        </p:spPr>
        <p:txBody>
          <a:bodyPr wrap="square" rtlCol="0" anchor="t"/>
          <a:lstStyle/>
          <a:p>
            <a:pPr marL="400050" indent="-400050">
              <a:lnSpc>
                <a:spcPts val="2799"/>
              </a:lnSpc>
              <a:buAutoNum type="romanUcPeriod"/>
            </a:pPr>
            <a:endParaRPr lang="en-US" sz="2000" dirty="0"/>
          </a:p>
        </p:txBody>
      </p:sp>
      <p:sp>
        <p:nvSpPr>
          <p:cNvPr id="6" name="Text 3">
            <a:extLst>
              <a:ext uri="{FF2B5EF4-FFF2-40B4-BE49-F238E27FC236}">
                <a16:creationId xmlns:a16="http://schemas.microsoft.com/office/drawing/2014/main" id="{FCAD5995-3FBA-4A52-220D-9FD9D0EF6B30}"/>
              </a:ext>
            </a:extLst>
          </p:cNvPr>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pic>
        <p:nvPicPr>
          <p:cNvPr id="9" name="Picture 8">
            <a:extLst>
              <a:ext uri="{FF2B5EF4-FFF2-40B4-BE49-F238E27FC236}">
                <a16:creationId xmlns:a16="http://schemas.microsoft.com/office/drawing/2014/main" id="{D61AC7A5-6691-0828-322A-E9C1AC1A3328}"/>
              </a:ext>
            </a:extLst>
          </p:cNvPr>
          <p:cNvPicPr>
            <a:picLocks noChangeAspect="1"/>
          </p:cNvPicPr>
          <p:nvPr/>
        </p:nvPicPr>
        <p:blipFill>
          <a:blip r:embed="rId4"/>
          <a:stretch>
            <a:fillRect/>
          </a:stretch>
        </p:blipFill>
        <p:spPr>
          <a:xfrm>
            <a:off x="732553" y="1949410"/>
            <a:ext cx="12957671" cy="4969648"/>
          </a:xfrm>
          <a:prstGeom prst="rect">
            <a:avLst/>
          </a:prstGeom>
        </p:spPr>
      </p:pic>
    </p:spTree>
    <p:extLst>
      <p:ext uri="{BB962C8B-B14F-4D97-AF65-F5344CB8AC3E}">
        <p14:creationId xmlns:p14="http://schemas.microsoft.com/office/powerpoint/2010/main" val="103004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C04C7-5551-81A4-4C52-3432768E630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FE7D91D-3A49-F994-916E-4D623869F20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10FA0CE-0AEC-4C19-A477-0B7004D1EFF7}"/>
              </a:ext>
            </a:extLst>
          </p:cNvPr>
          <p:cNvSpPr/>
          <p:nvPr/>
        </p:nvSpPr>
        <p:spPr>
          <a:xfrm>
            <a:off x="1435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a:extLst>
              <a:ext uri="{FF2B5EF4-FFF2-40B4-BE49-F238E27FC236}">
                <a16:creationId xmlns:a16="http://schemas.microsoft.com/office/drawing/2014/main" id="{65F39604-9058-8AF4-6455-B249616E1081}"/>
              </a:ext>
            </a:extLst>
          </p:cNvPr>
          <p:cNvSpPr/>
          <p:nvPr/>
        </p:nvSpPr>
        <p:spPr>
          <a:xfrm>
            <a:off x="442586" y="0"/>
            <a:ext cx="4443889" cy="897043"/>
          </a:xfrm>
          <a:prstGeom prst="rect">
            <a:avLst/>
          </a:prstGeom>
          <a:noFill/>
          <a:ln/>
        </p:spPr>
        <p:txBody>
          <a:bodyPr wrap="none" rtlCol="0" anchor="t"/>
          <a:lstStyle/>
          <a:p>
            <a:pPr marL="0" indent="0">
              <a:lnSpc>
                <a:spcPct val="150000"/>
              </a:lnSpc>
              <a:buNone/>
            </a:pPr>
            <a:r>
              <a:rPr lang="en-US" sz="4374" b="1" kern="0" spc="-87" dirty="0">
                <a:solidFill>
                  <a:srgbClr val="FF75D3"/>
                </a:solidFill>
                <a:ea typeface="adonis-web" pitchFamily="34" charset="-122"/>
                <a:cs typeface="adonis-web" pitchFamily="34" charset="-120"/>
              </a:rPr>
              <a:t>Implementation</a:t>
            </a:r>
          </a:p>
          <a:p>
            <a:pPr>
              <a:lnSpc>
                <a:spcPct val="150000"/>
              </a:lnSpc>
            </a:pPr>
            <a:r>
              <a:rPr lang="en-US" sz="2000" b="1" dirty="0">
                <a:effectLst/>
                <a:ea typeface="Times New Roman" panose="02020603050405020304" pitchFamily="18" charset="0"/>
              </a:rPr>
              <a:t>DATASET </a:t>
            </a:r>
          </a:p>
          <a:p>
            <a:r>
              <a:rPr lang="en-US" sz="2000" i="1" dirty="0">
                <a:effectLst/>
                <a:ea typeface="Times New Roman" panose="02020603050405020304" pitchFamily="18" charset="0"/>
              </a:rPr>
              <a:t>Source: </a:t>
            </a:r>
            <a:r>
              <a:rPr lang="en-US" sz="2000" dirty="0">
                <a:effectLst/>
                <a:ea typeface="Times New Roman" panose="02020603050405020304" pitchFamily="18" charset="0"/>
              </a:rPr>
              <a:t>Kaggle</a:t>
            </a:r>
          </a:p>
          <a:p>
            <a:r>
              <a:rPr lang="en-US" sz="2000" i="1" dirty="0">
                <a:effectLst/>
                <a:ea typeface="Times New Roman" panose="02020603050405020304" pitchFamily="18" charset="0"/>
              </a:rPr>
              <a:t>ATTRIBUTES: </a:t>
            </a:r>
            <a:r>
              <a:rPr lang="en-US" sz="2000" dirty="0">
                <a:effectLst/>
                <a:ea typeface="Times New Roman" panose="02020603050405020304" pitchFamily="18" charset="0"/>
              </a:rPr>
              <a:t>Age, T-Stage, N-Stage, 6</a:t>
            </a:r>
            <a:r>
              <a:rPr lang="en-US" sz="2000" baseline="30000" dirty="0">
                <a:effectLst/>
                <a:ea typeface="Times New Roman" panose="02020603050405020304" pitchFamily="18" charset="0"/>
              </a:rPr>
              <a:t>th</a:t>
            </a:r>
            <a:r>
              <a:rPr lang="en-US" sz="2000" dirty="0">
                <a:effectLst/>
                <a:ea typeface="Times New Roman" panose="02020603050405020304" pitchFamily="18" charset="0"/>
              </a:rPr>
              <a:t> Stage, Differentiate, Grade, A-Stage, Tumor Size, Estrogen Status, Progesterone Status, </a:t>
            </a:r>
          </a:p>
          <a:p>
            <a:r>
              <a:rPr lang="en-US" sz="2000" dirty="0">
                <a:effectLst/>
                <a:ea typeface="Times New Roman" panose="02020603050405020304" pitchFamily="18" charset="0"/>
              </a:rPr>
              <a:t>Regional Node Examined, Regional Node Positive, Survival Months, Status</a:t>
            </a:r>
          </a:p>
          <a:p>
            <a:endParaRPr lang="en-US" sz="2000" dirty="0">
              <a:effectLst/>
              <a:ea typeface="Times New Roman" panose="02020603050405020304" pitchFamily="18" charset="0"/>
            </a:endParaRPr>
          </a:p>
          <a:p>
            <a:pPr>
              <a:lnSpc>
                <a:spcPct val="150000"/>
              </a:lnSpc>
            </a:pPr>
            <a:r>
              <a:rPr lang="en-US" sz="2000" b="1" dirty="0">
                <a:effectLst/>
                <a:ea typeface="Times New Roman" panose="02020603050405020304" pitchFamily="18" charset="0"/>
              </a:rPr>
              <a:t>1. Data Loading and Preprocessing:</a:t>
            </a:r>
            <a:endParaRPr lang="en-IN" sz="2000" b="1" dirty="0">
              <a:ea typeface="Times New Roman" panose="02020603050405020304" pitchFamily="18" charset="0"/>
            </a:endParaRPr>
          </a:p>
          <a:p>
            <a:pPr marL="342900" indent="-342900">
              <a:lnSpc>
                <a:spcPct val="150000"/>
              </a:lnSpc>
              <a:buFont typeface="Arial" panose="020B0604020202020204" pitchFamily="34" charset="0"/>
              <a:buChar char="•"/>
            </a:pPr>
            <a:r>
              <a:rPr lang="en-US" sz="2000" kern="0" spc="-87" dirty="0">
                <a:ea typeface="adonis-web" pitchFamily="34" charset="-122"/>
              </a:rPr>
              <a:t>Import necessary libraries.</a:t>
            </a:r>
          </a:p>
          <a:p>
            <a:pPr marL="342900" indent="-342900">
              <a:lnSpc>
                <a:spcPct val="150000"/>
              </a:lnSpc>
              <a:buFont typeface="Arial" panose="020B0604020202020204" pitchFamily="34" charset="0"/>
              <a:buChar char="•"/>
            </a:pPr>
            <a:r>
              <a:rPr lang="en-US" sz="2000" kern="0" spc="-87" dirty="0">
                <a:ea typeface="adonis-web" pitchFamily="34" charset="-122"/>
              </a:rPr>
              <a:t>Check and clean column names.</a:t>
            </a:r>
          </a:p>
          <a:p>
            <a:pPr marL="342900" indent="-342900">
              <a:lnSpc>
                <a:spcPct val="150000"/>
              </a:lnSpc>
              <a:buFont typeface="Arial" panose="020B0604020202020204" pitchFamily="34" charset="0"/>
              <a:buChar char="•"/>
            </a:pPr>
            <a:r>
              <a:rPr lang="en-US" sz="2000" kern="0" spc="-87" dirty="0">
                <a:ea typeface="adonis-web" pitchFamily="34" charset="-122"/>
              </a:rPr>
              <a:t>Handle missing values.</a:t>
            </a:r>
          </a:p>
          <a:p>
            <a:pPr marL="342900" indent="-342900">
              <a:lnSpc>
                <a:spcPct val="150000"/>
              </a:lnSpc>
              <a:buFont typeface="Arial" panose="020B0604020202020204" pitchFamily="34" charset="0"/>
              <a:buChar char="•"/>
            </a:pPr>
            <a:r>
              <a:rPr lang="en-US" sz="2000" kern="0" spc="-87" dirty="0">
                <a:ea typeface="adonis-web" pitchFamily="34" charset="-122"/>
              </a:rPr>
              <a:t>Analyze and visualize data distributions, correlations, and relationships among variables.</a:t>
            </a:r>
          </a:p>
          <a:p>
            <a:pPr>
              <a:lnSpc>
                <a:spcPct val="150000"/>
              </a:lnSpc>
            </a:pPr>
            <a:r>
              <a:rPr lang="en-US" sz="1800" b="1" dirty="0">
                <a:effectLst/>
                <a:ea typeface="Times New Roman" panose="02020603050405020304" pitchFamily="18" charset="0"/>
              </a:rPr>
              <a:t>2. Data Splitting and Feature Scaling:</a:t>
            </a:r>
          </a:p>
          <a:p>
            <a:pPr marL="285750" indent="-285750">
              <a:lnSpc>
                <a:spcPct val="150000"/>
              </a:lnSpc>
              <a:buFont typeface="Arial" panose="020B0604020202020204" pitchFamily="34" charset="0"/>
              <a:buChar char="•"/>
            </a:pPr>
            <a:r>
              <a:rPr lang="en-US" sz="2000" dirty="0">
                <a:effectLst/>
                <a:ea typeface="adonis-web"/>
              </a:rPr>
              <a:t>Split the data into training and testing sets.</a:t>
            </a:r>
          </a:p>
          <a:p>
            <a:pPr marL="342900" indent="-342900">
              <a:lnSpc>
                <a:spcPct val="150000"/>
              </a:lnSpc>
              <a:buFont typeface="Arial" panose="020B0604020202020204" pitchFamily="34" charset="0"/>
              <a:buChar char="•"/>
            </a:pPr>
            <a:r>
              <a:rPr lang="en-US" sz="2000" dirty="0">
                <a:effectLst/>
                <a:ea typeface="adonis-web"/>
              </a:rPr>
              <a:t>Scale numerical features to a uniform range (0 to 1).</a:t>
            </a:r>
            <a:endParaRPr lang="en-US" sz="2000" kern="0" spc="-87" dirty="0">
              <a:ea typeface="adonis-web"/>
            </a:endParaRPr>
          </a:p>
          <a:p>
            <a:pPr>
              <a:lnSpc>
                <a:spcPct val="150000"/>
              </a:lnSpc>
            </a:pPr>
            <a:r>
              <a:rPr lang="en-US" sz="2000" b="1" kern="0" spc="-87" dirty="0">
                <a:ea typeface="adonis-web"/>
              </a:rPr>
              <a:t>3. Model Building and Evaluation:</a:t>
            </a:r>
          </a:p>
          <a:p>
            <a:pPr marL="342900" indent="-342900">
              <a:lnSpc>
                <a:spcPct val="150000"/>
              </a:lnSpc>
              <a:buFont typeface="Arial" panose="020B0604020202020204" pitchFamily="34" charset="0"/>
              <a:buChar char="•"/>
            </a:pPr>
            <a:r>
              <a:rPr lang="en-US" sz="2000" kern="0" spc="-87" dirty="0">
                <a:ea typeface="adonis-web"/>
              </a:rPr>
              <a:t>Use three machine learning algorithms: Support Vector Machine (SVM), Random Forest, and k-Nearest Neighbors (KNN).</a:t>
            </a:r>
          </a:p>
          <a:p>
            <a:pPr marL="342900" indent="-342900">
              <a:lnSpc>
                <a:spcPct val="150000"/>
              </a:lnSpc>
              <a:buFont typeface="Arial" panose="020B0604020202020204" pitchFamily="34" charset="0"/>
              <a:buChar char="•"/>
            </a:pPr>
            <a:r>
              <a:rPr lang="en-US" sz="2000" kern="0" spc="-87" dirty="0">
                <a:ea typeface="adonis-web"/>
              </a:rPr>
              <a:t>Use stratified k-fold cross-validation to evaluate the models. Visualize and compare model performance using various</a:t>
            </a:r>
          </a:p>
          <a:p>
            <a:pPr>
              <a:lnSpc>
                <a:spcPct val="150000"/>
              </a:lnSpc>
            </a:pPr>
            <a:r>
              <a:rPr lang="en-US" sz="2000" kern="0" spc="-87" dirty="0">
                <a:ea typeface="adonis-web"/>
              </a:rPr>
              <a:t>      metrics like accuracy, precision, recall, and F1-score.</a:t>
            </a:r>
          </a:p>
          <a:p>
            <a:pPr marL="0" indent="0">
              <a:buNone/>
            </a:pPr>
            <a:endParaRPr lang="en-US" sz="2000" b="1" kern="0" spc="-87" dirty="0">
              <a:latin typeface="adonis-web" pitchFamily="34" charset="0"/>
              <a:ea typeface="adonis-web" pitchFamily="34" charset="-122"/>
            </a:endParaRPr>
          </a:p>
        </p:txBody>
      </p:sp>
      <p:sp>
        <p:nvSpPr>
          <p:cNvPr id="5" name="Text 2">
            <a:extLst>
              <a:ext uri="{FF2B5EF4-FFF2-40B4-BE49-F238E27FC236}">
                <a16:creationId xmlns:a16="http://schemas.microsoft.com/office/drawing/2014/main" id="{A52E6BD0-0A49-E86A-2365-8F442EA1DA76}"/>
              </a:ext>
            </a:extLst>
          </p:cNvPr>
          <p:cNvSpPr/>
          <p:nvPr/>
        </p:nvSpPr>
        <p:spPr>
          <a:xfrm>
            <a:off x="442586" y="1527405"/>
            <a:ext cx="13773928" cy="5813658"/>
          </a:xfrm>
          <a:prstGeom prst="rect">
            <a:avLst/>
          </a:prstGeom>
          <a:noFill/>
          <a:ln/>
        </p:spPr>
        <p:txBody>
          <a:bodyPr wrap="square" rtlCol="0" anchor="t"/>
          <a:lstStyle/>
          <a:p>
            <a:pPr marL="400050" indent="-400050">
              <a:lnSpc>
                <a:spcPts val="2799"/>
              </a:lnSpc>
              <a:buAutoNum type="romanUcPeriod"/>
            </a:pPr>
            <a:endParaRPr lang="en-US" sz="2000" dirty="0"/>
          </a:p>
        </p:txBody>
      </p:sp>
      <p:sp>
        <p:nvSpPr>
          <p:cNvPr id="6" name="Text 3">
            <a:extLst>
              <a:ext uri="{FF2B5EF4-FFF2-40B4-BE49-F238E27FC236}">
                <a16:creationId xmlns:a16="http://schemas.microsoft.com/office/drawing/2014/main" id="{B6FFEA38-FC2C-00D4-BF18-D01454B36258}"/>
              </a:ext>
            </a:extLst>
          </p:cNvPr>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163155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8F4A1-ABAC-5E67-1EEC-31D2BD18E32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134DA24-AD99-0E5E-7CAD-AB4E9CCAF41E}"/>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DFD092A2-4839-F7EB-3B9B-8F7EE3881BEE}"/>
              </a:ext>
            </a:extLst>
          </p:cNvPr>
          <p:cNvSpPr/>
          <p:nvPr/>
        </p:nvSpPr>
        <p:spPr>
          <a:xfrm>
            <a:off x="-6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a:extLst>
              <a:ext uri="{FF2B5EF4-FFF2-40B4-BE49-F238E27FC236}">
                <a16:creationId xmlns:a16="http://schemas.microsoft.com/office/drawing/2014/main" id="{B8ACEBE0-6049-D670-D320-B2C6ADC369E3}"/>
              </a:ext>
            </a:extLst>
          </p:cNvPr>
          <p:cNvSpPr/>
          <p:nvPr/>
        </p:nvSpPr>
        <p:spPr>
          <a:xfrm>
            <a:off x="442586" y="202670"/>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Implementation</a:t>
            </a:r>
          </a:p>
          <a:p>
            <a:pPr>
              <a:lnSpc>
                <a:spcPts val="5468"/>
              </a:lnSpc>
            </a:pPr>
            <a:r>
              <a:rPr lang="en-US" b="1" dirty="0">
                <a:latin typeface="Arial" panose="020B0604020202020204" pitchFamily="34" charset="0"/>
                <a:ea typeface="Times New Roman" panose="02020603050405020304" pitchFamily="18" charset="0"/>
              </a:rPr>
              <a:t>4. Simple Neural Network Implementation:</a:t>
            </a:r>
          </a:p>
          <a:p>
            <a:pPr marL="342900" indent="-342900">
              <a:lnSpc>
                <a:spcPts val="5468"/>
              </a:lnSpc>
              <a:buFont typeface="Arial" panose="020B0604020202020204" pitchFamily="34" charset="0"/>
              <a:buChar char="•"/>
            </a:pPr>
            <a:r>
              <a:rPr lang="en-US" sz="2000" dirty="0">
                <a:effectLst/>
                <a:latin typeface="Arial" panose="020B0604020202020204" pitchFamily="34" charset="0"/>
                <a:ea typeface="Times New Roman" panose="02020603050405020304" pitchFamily="18" charset="0"/>
              </a:rPr>
              <a:t>Define a neural network class with forward and backward propagation methods.</a:t>
            </a:r>
          </a:p>
          <a:p>
            <a:pPr marL="342900" indent="-342900">
              <a:lnSpc>
                <a:spcPts val="5468"/>
              </a:lnSpc>
              <a:buFont typeface="Arial" panose="020B0604020202020204" pitchFamily="34" charset="0"/>
              <a:buChar char="•"/>
            </a:pPr>
            <a:r>
              <a:rPr lang="en-US" sz="2000" dirty="0">
                <a:effectLst/>
                <a:latin typeface="Arial" panose="020B0604020202020204" pitchFamily="34" charset="0"/>
                <a:ea typeface="Times New Roman" panose="02020603050405020304" pitchFamily="18" charset="0"/>
              </a:rPr>
              <a:t>Train the neural network on the breast cancer dataset.</a:t>
            </a:r>
          </a:p>
          <a:p>
            <a:pPr marL="342900" indent="-342900">
              <a:lnSpc>
                <a:spcPts val="5468"/>
              </a:lnSpc>
              <a:buFont typeface="Arial" panose="020B0604020202020204" pitchFamily="34" charset="0"/>
              <a:buChar char="•"/>
            </a:pPr>
            <a:r>
              <a:rPr lang="en-US" sz="2000" dirty="0">
                <a:effectLst/>
                <a:latin typeface="Arial" panose="020B0604020202020204" pitchFamily="34" charset="0"/>
                <a:ea typeface="Times New Roman" panose="02020603050405020304" pitchFamily="18" charset="0"/>
              </a:rPr>
              <a:t>Evaluate the neural network's performance using accuracy and cost.</a:t>
            </a:r>
          </a:p>
          <a:p>
            <a:pPr>
              <a:lnSpc>
                <a:spcPts val="5468"/>
              </a:lnSpc>
            </a:pPr>
            <a:endParaRPr lang="en-US" sz="2000" dirty="0">
              <a:effectLst/>
              <a:latin typeface="Arial" panose="020B0604020202020204" pitchFamily="34" charset="0"/>
              <a:ea typeface="Times New Roman" panose="02020603050405020304" pitchFamily="18" charset="0"/>
            </a:endParaRPr>
          </a:p>
          <a:p>
            <a:pPr>
              <a:lnSpc>
                <a:spcPts val="5468"/>
              </a:lnSpc>
            </a:pPr>
            <a:r>
              <a:rPr lang="en-US" sz="2000" b="1" dirty="0">
                <a:latin typeface="\"/>
                <a:ea typeface="adonis-web"/>
              </a:rPr>
              <a:t>5. Model </a:t>
            </a:r>
            <a:r>
              <a:rPr lang="en-US" sz="2000" b="1" dirty="0">
                <a:latin typeface="adonis-web"/>
                <a:ea typeface="adonis-web"/>
              </a:rPr>
              <a:t>Comparison</a:t>
            </a:r>
            <a:r>
              <a:rPr lang="en-US" sz="2000" b="1" dirty="0">
                <a:latin typeface="\"/>
                <a:ea typeface="adonis-web"/>
              </a:rPr>
              <a:t>:</a:t>
            </a:r>
          </a:p>
          <a:p>
            <a:pPr marL="342900" indent="-342900">
              <a:lnSpc>
                <a:spcPts val="5468"/>
              </a:lnSpc>
              <a:buFont typeface="Arial" panose="020B0604020202020204" pitchFamily="34" charset="0"/>
              <a:buChar char="•"/>
            </a:pPr>
            <a:r>
              <a:rPr lang="en-US" sz="2000" dirty="0">
                <a:effectLst/>
                <a:latin typeface="adonis-web"/>
                <a:ea typeface="adonis-web"/>
              </a:rPr>
              <a:t>Compare the test accuracies of all models to determine the best-performing model.</a:t>
            </a:r>
          </a:p>
          <a:p>
            <a:endParaRPr lang="en-US" b="1" dirty="0">
              <a:latin typeface="Arial" panose="020B0604020202020204" pitchFamily="34" charset="0"/>
              <a:ea typeface="Times New Roman" panose="02020603050405020304" pitchFamily="18" charset="0"/>
            </a:endParaRPr>
          </a:p>
          <a:p>
            <a:endParaRPr lang="en-US" b="1" dirty="0">
              <a:latin typeface="Arial" panose="020B0604020202020204" pitchFamily="34" charset="0"/>
              <a:ea typeface="Times New Roman" panose="02020603050405020304" pitchFamily="18" charset="0"/>
            </a:endParaRPr>
          </a:p>
          <a:p>
            <a:pPr>
              <a:lnSpc>
                <a:spcPts val="5468"/>
              </a:lnSpc>
            </a:pPr>
            <a:endParaRPr lang="en-IN" sz="2000" dirty="0">
              <a:effectLst/>
              <a:latin typeface="Times New Roman" panose="02020603050405020304" pitchFamily="18" charset="0"/>
              <a:ea typeface="adonis-web"/>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b="1" kern="0" spc="-87" dirty="0">
              <a:solidFill>
                <a:srgbClr val="FF75D3"/>
              </a:solidFill>
              <a:latin typeface="adonis-web" pitchFamily="34" charset="0"/>
              <a:ea typeface="adonis-web" pitchFamily="34" charset="-122"/>
            </a:endParaRPr>
          </a:p>
          <a:p>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b="1" kern="0" spc="-87" dirty="0">
              <a:latin typeface="adonis-web" pitchFamily="34" charset="0"/>
              <a:ea typeface="adonis-web" pitchFamily="34" charset="-122"/>
            </a:endParaRPr>
          </a:p>
        </p:txBody>
      </p:sp>
      <p:sp>
        <p:nvSpPr>
          <p:cNvPr id="5" name="Text 2">
            <a:extLst>
              <a:ext uri="{FF2B5EF4-FFF2-40B4-BE49-F238E27FC236}">
                <a16:creationId xmlns:a16="http://schemas.microsoft.com/office/drawing/2014/main" id="{0187CCF0-B756-C0B9-F97D-C037E3754A0F}"/>
              </a:ext>
            </a:extLst>
          </p:cNvPr>
          <p:cNvSpPr/>
          <p:nvPr/>
        </p:nvSpPr>
        <p:spPr>
          <a:xfrm>
            <a:off x="442586" y="1527405"/>
            <a:ext cx="13773928" cy="5813658"/>
          </a:xfrm>
          <a:prstGeom prst="rect">
            <a:avLst/>
          </a:prstGeom>
          <a:noFill/>
          <a:ln/>
        </p:spPr>
        <p:txBody>
          <a:bodyPr wrap="square" rtlCol="0" anchor="t"/>
          <a:lstStyle/>
          <a:p>
            <a:pPr marL="400050" indent="-400050">
              <a:lnSpc>
                <a:spcPts val="2799"/>
              </a:lnSpc>
              <a:buAutoNum type="romanUcPeriod"/>
            </a:pPr>
            <a:endParaRPr lang="en-US" sz="2000" dirty="0"/>
          </a:p>
        </p:txBody>
      </p:sp>
      <p:sp>
        <p:nvSpPr>
          <p:cNvPr id="6" name="Text 3">
            <a:extLst>
              <a:ext uri="{FF2B5EF4-FFF2-40B4-BE49-F238E27FC236}">
                <a16:creationId xmlns:a16="http://schemas.microsoft.com/office/drawing/2014/main" id="{6E89E245-6096-6C10-18CE-368FECF687F6}"/>
              </a:ext>
            </a:extLst>
          </p:cNvPr>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spTree>
    <p:extLst>
      <p:ext uri="{BB962C8B-B14F-4D97-AF65-F5344CB8AC3E}">
        <p14:creationId xmlns:p14="http://schemas.microsoft.com/office/powerpoint/2010/main" val="54426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115503" y="125129"/>
            <a:ext cx="5062889" cy="760396"/>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rPr>
              <a:t>Results</a:t>
            </a:r>
            <a:endParaRPr lang="en-US" sz="4374" dirty="0"/>
          </a:p>
        </p:txBody>
      </p:sp>
      <p:sp>
        <p:nvSpPr>
          <p:cNvPr id="6" name="Text 2"/>
          <p:cNvSpPr/>
          <p:nvPr/>
        </p:nvSpPr>
        <p:spPr>
          <a:xfrm>
            <a:off x="115503" y="731520"/>
            <a:ext cx="8893743" cy="7498080"/>
          </a:xfrm>
          <a:prstGeom prst="rect">
            <a:avLst/>
          </a:prstGeom>
          <a:noFill/>
          <a:ln/>
        </p:spPr>
        <p:txBody>
          <a:bodyPr wrap="square" rtlCol="0" anchor="t"/>
          <a:lstStyle/>
          <a:p>
            <a:pPr marL="0" indent="0" algn="just">
              <a:lnSpc>
                <a:spcPts val="2799"/>
              </a:lnSpc>
              <a:buNone/>
            </a:pPr>
            <a:r>
              <a:rPr lang="en-US" sz="2000" dirty="0"/>
              <a:t>In the domain of breast cancer diagnosis using machine learning techniques, all three models (SVM, </a:t>
            </a:r>
            <a:r>
              <a:rPr lang="en-US" sz="2000" dirty="0" err="1"/>
              <a:t>kNN</a:t>
            </a:r>
            <a:r>
              <a:rPr lang="en-US" sz="2000" dirty="0"/>
              <a:t>, and Random Forest) demonstrated commendable performance. And, ANN has test accuracy of 86.3%.</a:t>
            </a:r>
          </a:p>
          <a:p>
            <a:pPr marL="0" indent="0" algn="just">
              <a:lnSpc>
                <a:spcPts val="2799"/>
              </a:lnSpc>
              <a:buNone/>
            </a:pPr>
            <a:endParaRPr lang="en-US" sz="2000" dirty="0"/>
          </a:p>
          <a:p>
            <a:pPr marL="0" indent="0" algn="just">
              <a:lnSpc>
                <a:spcPts val="2799"/>
              </a:lnSpc>
              <a:buNone/>
            </a:pPr>
            <a:r>
              <a:rPr lang="en-US" sz="2000" b="1" dirty="0"/>
              <a:t>Support Vector Machine (SVM)</a:t>
            </a:r>
          </a:p>
          <a:p>
            <a:pPr marL="0" indent="0" algn="just">
              <a:lnSpc>
                <a:spcPts val="2799"/>
              </a:lnSpc>
              <a:buNone/>
            </a:pPr>
            <a:r>
              <a:rPr lang="en-US" sz="2000" dirty="0"/>
              <a:t>Test Accuracy: 88.9%</a:t>
            </a:r>
          </a:p>
          <a:p>
            <a:pPr marL="0" indent="0" algn="just">
              <a:lnSpc>
                <a:spcPts val="2799"/>
              </a:lnSpc>
              <a:buNone/>
            </a:pPr>
            <a:r>
              <a:rPr lang="en-US" sz="2000" dirty="0"/>
              <a:t>Performance Analysis: SVM demonstrated a robust performance with an accuracy of 88.9%. SVM is known for its ability to handle high-dimensional data effectively by finding the optimal hyperplane that best separates the classes in the feature space.</a:t>
            </a:r>
          </a:p>
          <a:p>
            <a:pPr marL="0" indent="0" algn="just">
              <a:lnSpc>
                <a:spcPts val="2799"/>
              </a:lnSpc>
              <a:buNone/>
            </a:pPr>
            <a:r>
              <a:rPr lang="en-US" sz="2000" b="1" dirty="0"/>
              <a:t>k-Nearest Neighbors (</a:t>
            </a:r>
            <a:r>
              <a:rPr lang="en-US" sz="2000" b="1" dirty="0" err="1"/>
              <a:t>kNN</a:t>
            </a:r>
            <a:r>
              <a:rPr lang="en-US" sz="2000" b="1" dirty="0"/>
              <a:t>)</a:t>
            </a:r>
          </a:p>
          <a:p>
            <a:pPr marL="0" indent="0" algn="just">
              <a:lnSpc>
                <a:spcPts val="2799"/>
              </a:lnSpc>
              <a:buNone/>
            </a:pPr>
            <a:r>
              <a:rPr lang="en-US" sz="2000" dirty="0"/>
              <a:t>Test Accuracy: 88.8%</a:t>
            </a:r>
          </a:p>
          <a:p>
            <a:pPr marL="0" indent="0" algn="just">
              <a:lnSpc>
                <a:spcPts val="2799"/>
              </a:lnSpc>
              <a:buNone/>
            </a:pPr>
            <a:r>
              <a:rPr lang="en-US" sz="2000" dirty="0"/>
              <a:t>Performance Analysis: </a:t>
            </a:r>
            <a:r>
              <a:rPr lang="en-US" sz="2000" dirty="0" err="1"/>
              <a:t>kNN</a:t>
            </a:r>
            <a:r>
              <a:rPr lang="en-US" sz="2000" dirty="0"/>
              <a:t> performed closely to SVM with a test accuracy of 88.8%. </a:t>
            </a:r>
            <a:r>
              <a:rPr lang="en-US" sz="2000" dirty="0" err="1"/>
              <a:t>kNN</a:t>
            </a:r>
            <a:r>
              <a:rPr lang="en-US" sz="2000" dirty="0"/>
              <a:t> is a non-parametric, lazy learning algorithm that classifies a data point based on how its neighbors are classified.</a:t>
            </a:r>
          </a:p>
          <a:p>
            <a:pPr marL="0" indent="0" algn="just">
              <a:lnSpc>
                <a:spcPts val="2799"/>
              </a:lnSpc>
              <a:buNone/>
            </a:pPr>
            <a:r>
              <a:rPr lang="en-US" sz="2000" b="1" dirty="0"/>
              <a:t>Random Forest</a:t>
            </a:r>
          </a:p>
          <a:p>
            <a:pPr marL="0" indent="0" algn="just">
              <a:lnSpc>
                <a:spcPts val="2799"/>
              </a:lnSpc>
              <a:buNone/>
            </a:pPr>
            <a:r>
              <a:rPr lang="en-US" sz="2000" dirty="0"/>
              <a:t>Test Accuracy: 89%</a:t>
            </a:r>
          </a:p>
          <a:p>
            <a:pPr marL="0" indent="0" algn="just">
              <a:lnSpc>
                <a:spcPts val="2799"/>
              </a:lnSpc>
              <a:buNone/>
            </a:pPr>
            <a:r>
              <a:rPr lang="en-US" sz="2000" dirty="0"/>
              <a:t>Performance Analysis: Random Forest emerged as the top-performing model with an accuracy of 89%. Random Forest is an ensemble learning method that combines multiple decision trees to make predictions, which often leads to improved accuracy and robustness.</a:t>
            </a:r>
          </a:p>
          <a:p>
            <a:pPr marL="0" indent="0" algn="just">
              <a:lnSpc>
                <a:spcPts val="2799"/>
              </a:lnSpc>
              <a:buNone/>
            </a:pPr>
            <a:endParaRPr lang="en-US" sz="2000" dirty="0"/>
          </a:p>
          <a:p>
            <a:pPr marL="0" indent="0" algn="just">
              <a:lnSpc>
                <a:spcPts val="2799"/>
              </a:lnSpc>
              <a:buNone/>
            </a:pPr>
            <a:endParaRPr lang="en-US" sz="2000" dirty="0"/>
          </a:p>
          <a:p>
            <a:pPr marL="0" indent="0" algn="just">
              <a:lnSpc>
                <a:spcPts val="2799"/>
              </a:lnSpc>
              <a:buNone/>
            </a:pPr>
            <a:endParaRPr lang="en-US" sz="2000" dirty="0"/>
          </a:p>
        </p:txBody>
      </p:sp>
      <p:pic>
        <p:nvPicPr>
          <p:cNvPr id="8" name="Picture 7">
            <a:extLst>
              <a:ext uri="{FF2B5EF4-FFF2-40B4-BE49-F238E27FC236}">
                <a16:creationId xmlns:a16="http://schemas.microsoft.com/office/drawing/2014/main" id="{9248235A-736E-8688-2179-8BCCF31D8E84}"/>
              </a:ext>
            </a:extLst>
          </p:cNvPr>
          <p:cNvPicPr>
            <a:picLocks noChangeAspect="1"/>
          </p:cNvPicPr>
          <p:nvPr/>
        </p:nvPicPr>
        <p:blipFill>
          <a:blip r:embed="rId5"/>
          <a:stretch>
            <a:fillRect/>
          </a:stretch>
        </p:blipFill>
        <p:spPr>
          <a:xfrm>
            <a:off x="9195730" y="125130"/>
            <a:ext cx="5382940" cy="2502568"/>
          </a:xfrm>
          <a:prstGeom prst="rect">
            <a:avLst/>
          </a:prstGeom>
        </p:spPr>
      </p:pic>
      <p:pic>
        <p:nvPicPr>
          <p:cNvPr id="10" name="Picture 9">
            <a:extLst>
              <a:ext uri="{FF2B5EF4-FFF2-40B4-BE49-F238E27FC236}">
                <a16:creationId xmlns:a16="http://schemas.microsoft.com/office/drawing/2014/main" id="{E51396D8-885B-3159-8D2C-65A8A5B97E77}"/>
              </a:ext>
            </a:extLst>
          </p:cNvPr>
          <p:cNvPicPr>
            <a:picLocks noChangeAspect="1"/>
          </p:cNvPicPr>
          <p:nvPr/>
        </p:nvPicPr>
        <p:blipFill>
          <a:blip r:embed="rId6"/>
          <a:stretch>
            <a:fillRect/>
          </a:stretch>
        </p:blipFill>
        <p:spPr>
          <a:xfrm>
            <a:off x="9195730" y="2752828"/>
            <a:ext cx="5382940" cy="2579568"/>
          </a:xfrm>
          <a:prstGeom prst="rect">
            <a:avLst/>
          </a:prstGeom>
        </p:spPr>
      </p:pic>
      <p:pic>
        <p:nvPicPr>
          <p:cNvPr id="12" name="Picture 11">
            <a:extLst>
              <a:ext uri="{FF2B5EF4-FFF2-40B4-BE49-F238E27FC236}">
                <a16:creationId xmlns:a16="http://schemas.microsoft.com/office/drawing/2014/main" id="{E068E750-CA00-024E-E53C-8AFDE4E2C6F5}"/>
              </a:ext>
            </a:extLst>
          </p:cNvPr>
          <p:cNvPicPr>
            <a:picLocks noChangeAspect="1"/>
          </p:cNvPicPr>
          <p:nvPr/>
        </p:nvPicPr>
        <p:blipFill>
          <a:blip r:embed="rId7"/>
          <a:stretch>
            <a:fillRect/>
          </a:stretch>
        </p:blipFill>
        <p:spPr>
          <a:xfrm>
            <a:off x="9195730" y="5457526"/>
            <a:ext cx="5382940" cy="2646944"/>
          </a:xfrm>
          <a:prstGeom prst="rect">
            <a:avLst/>
          </a:prstGeom>
        </p:spPr>
      </p:pic>
      <p:sp>
        <p:nvSpPr>
          <p:cNvPr id="13" name="TextBox 12">
            <a:extLst>
              <a:ext uri="{FF2B5EF4-FFF2-40B4-BE49-F238E27FC236}">
                <a16:creationId xmlns:a16="http://schemas.microsoft.com/office/drawing/2014/main" id="{88054A28-21E0-8FAE-ECF3-04F29DE544E9}"/>
              </a:ext>
            </a:extLst>
          </p:cNvPr>
          <p:cNvSpPr txBox="1"/>
          <p:nvPr/>
        </p:nvSpPr>
        <p:spPr>
          <a:xfrm>
            <a:off x="9144000" y="135995"/>
            <a:ext cx="702644" cy="369332"/>
          </a:xfrm>
          <a:prstGeom prst="rect">
            <a:avLst/>
          </a:prstGeom>
          <a:noFill/>
        </p:spPr>
        <p:txBody>
          <a:bodyPr wrap="square" rtlCol="0">
            <a:spAutoFit/>
          </a:bodyPr>
          <a:lstStyle/>
          <a:p>
            <a:r>
              <a:rPr lang="en-IN" dirty="0"/>
              <a:t>SVM</a:t>
            </a:r>
          </a:p>
        </p:txBody>
      </p:sp>
      <p:sp>
        <p:nvSpPr>
          <p:cNvPr id="14" name="TextBox 13">
            <a:extLst>
              <a:ext uri="{FF2B5EF4-FFF2-40B4-BE49-F238E27FC236}">
                <a16:creationId xmlns:a16="http://schemas.microsoft.com/office/drawing/2014/main" id="{4EE1F783-D02D-C26E-B927-07153114B68A}"/>
              </a:ext>
            </a:extLst>
          </p:cNvPr>
          <p:cNvSpPr txBox="1"/>
          <p:nvPr/>
        </p:nvSpPr>
        <p:spPr>
          <a:xfrm>
            <a:off x="9144000" y="2752828"/>
            <a:ext cx="702644" cy="369332"/>
          </a:xfrm>
          <a:prstGeom prst="rect">
            <a:avLst/>
          </a:prstGeom>
          <a:noFill/>
        </p:spPr>
        <p:txBody>
          <a:bodyPr wrap="square" rtlCol="0">
            <a:spAutoFit/>
          </a:bodyPr>
          <a:lstStyle/>
          <a:p>
            <a:r>
              <a:rPr lang="en-IN" dirty="0"/>
              <a:t>KNN</a:t>
            </a:r>
          </a:p>
        </p:txBody>
      </p:sp>
      <p:sp>
        <p:nvSpPr>
          <p:cNvPr id="15" name="TextBox 14">
            <a:extLst>
              <a:ext uri="{FF2B5EF4-FFF2-40B4-BE49-F238E27FC236}">
                <a16:creationId xmlns:a16="http://schemas.microsoft.com/office/drawing/2014/main" id="{25B7EF7D-EB0E-73F8-7340-0B497B1C0705}"/>
              </a:ext>
            </a:extLst>
          </p:cNvPr>
          <p:cNvSpPr txBox="1"/>
          <p:nvPr/>
        </p:nvSpPr>
        <p:spPr>
          <a:xfrm>
            <a:off x="9144000" y="5417237"/>
            <a:ext cx="545036" cy="369332"/>
          </a:xfrm>
          <a:prstGeom prst="rect">
            <a:avLst/>
          </a:prstGeom>
          <a:noFill/>
        </p:spPr>
        <p:txBody>
          <a:bodyPr wrap="square" rtlCol="0">
            <a:spAutoFit/>
          </a:bodyPr>
          <a:lstStyle/>
          <a:p>
            <a:r>
              <a:rPr lang="en-IN" dirty="0"/>
              <a:t>RF</a:t>
            </a:r>
          </a:p>
        </p:txBody>
      </p:sp>
    </p:spTree>
    <p:extLst>
      <p:ext uri="{BB962C8B-B14F-4D97-AF65-F5344CB8AC3E}">
        <p14:creationId xmlns:p14="http://schemas.microsoft.com/office/powerpoint/2010/main" val="426781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1185333"/>
            <a:ext cx="14630400" cy="7121352"/>
          </a:xfrm>
          <a:prstGeom prst="rect">
            <a:avLst/>
          </a:prstGeom>
          <a:solidFill>
            <a:srgbClr val="FFFFFF">
              <a:alpha val="85000"/>
            </a:srgbClr>
          </a:solidFill>
          <a:ln/>
        </p:spPr>
      </p:sp>
      <p:sp>
        <p:nvSpPr>
          <p:cNvPr id="6" name="Text 2"/>
          <p:cNvSpPr/>
          <p:nvPr/>
        </p:nvSpPr>
        <p:spPr>
          <a:xfrm>
            <a:off x="461837" y="333256"/>
            <a:ext cx="8834914"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Software and Hardware Requirements</a:t>
            </a:r>
            <a:endParaRPr lang="en-US" sz="4374" dirty="0"/>
          </a:p>
        </p:txBody>
      </p:sp>
      <p:sp>
        <p:nvSpPr>
          <p:cNvPr id="8" name="Text 4"/>
          <p:cNvSpPr/>
          <p:nvPr/>
        </p:nvSpPr>
        <p:spPr>
          <a:xfrm>
            <a:off x="0" y="1151467"/>
            <a:ext cx="14043259" cy="6539118"/>
          </a:xfrm>
          <a:prstGeom prst="rect">
            <a:avLst/>
          </a:prstGeom>
          <a:noFill/>
          <a:ln/>
        </p:spPr>
        <p:txBody>
          <a:bodyPr wrap="none" rtlCol="0" anchor="t"/>
          <a:lstStyle/>
          <a:p>
            <a:pPr algn="just">
              <a:lnSpc>
                <a:spcPct val="150000"/>
              </a:lnSpc>
            </a:pPr>
            <a:r>
              <a:rPr lang="en-US" sz="1800" b="1">
                <a:effectLst/>
                <a:latin typeface="Arial" panose="020B0604020202020204" pitchFamily="34" charset="0"/>
                <a:ea typeface="Times New Roman" panose="02020603050405020304" pitchFamily="18" charset="0"/>
              </a:rPr>
              <a:t>1</a:t>
            </a:r>
            <a:r>
              <a:rPr lang="en-US" sz="1800" b="1" dirty="0">
                <a:effectLst/>
                <a:latin typeface="Arial" panose="020B0604020202020204" pitchFamily="34" charset="0"/>
                <a:ea typeface="Times New Roman" panose="02020603050405020304" pitchFamily="18" charset="0"/>
              </a:rPr>
              <a:t>. Hardware Requirements: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5 4800H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GTX 1650ti 4GB 8GB VRAM.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Memory: RAM (16GB) </a:t>
            </a:r>
          </a:p>
          <a:p>
            <a:pPr marL="342900" lvl="0" indent="-342900" algn="just">
              <a:lnSpc>
                <a:spcPct val="150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effectLst/>
                <a:latin typeface="Arial" panose="020B0604020202020204" pitchFamily="34" charset="0"/>
                <a:ea typeface="Times New Roman" panose="02020603050405020304" pitchFamily="18" charset="0"/>
              </a:rPr>
              <a:t>2. Software Requirements: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Deep Learning Frameworks.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Library : scikit-learn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Programming Language: Python 3.7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IDE-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5"/>
          <p:cNvSpPr/>
          <p:nvPr/>
        </p:nvSpPr>
        <p:spPr>
          <a:xfrm>
            <a:off x="2584371" y="4380190"/>
            <a:ext cx="4383762" cy="1066205"/>
          </a:xfrm>
          <a:prstGeom prst="rect">
            <a:avLst/>
          </a:prstGeom>
          <a:noFill/>
          <a:ln/>
        </p:spPr>
        <p:txBody>
          <a:bodyPr wrap="square" rtlCol="0" anchor="t"/>
          <a:lstStyle/>
          <a:p>
            <a:pPr marL="0" indent="0">
              <a:lnSpc>
                <a:spcPts val="2799"/>
              </a:lnSpc>
              <a:buNone/>
            </a:pPr>
            <a:endParaRPr lang="en-US" sz="1750" dirty="0"/>
          </a:p>
        </p:txBody>
      </p:sp>
      <p:sp>
        <p:nvSpPr>
          <p:cNvPr id="11" name="Text 7"/>
          <p:cNvSpPr/>
          <p:nvPr/>
        </p:nvSpPr>
        <p:spPr>
          <a:xfrm>
            <a:off x="7662267" y="3810833"/>
            <a:ext cx="2221944" cy="347186"/>
          </a:xfrm>
          <a:prstGeom prst="rect">
            <a:avLst/>
          </a:prstGeom>
          <a:noFill/>
          <a:ln/>
        </p:spPr>
        <p:txBody>
          <a:bodyPr wrap="none" rtlCol="0" anchor="t"/>
          <a:lstStyle/>
          <a:p>
            <a:pPr marL="0" indent="0">
              <a:lnSpc>
                <a:spcPts val="2734"/>
              </a:lnSpc>
              <a:buNone/>
            </a:pPr>
            <a:endParaRPr lang="en-US" sz="2187" dirty="0"/>
          </a:p>
        </p:txBody>
      </p:sp>
      <p:sp>
        <p:nvSpPr>
          <p:cNvPr id="12" name="Text 8"/>
          <p:cNvSpPr/>
          <p:nvPr/>
        </p:nvSpPr>
        <p:spPr>
          <a:xfrm>
            <a:off x="7662267" y="4380190"/>
            <a:ext cx="4383762" cy="106620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539015" y="1891128"/>
            <a:ext cx="47106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rPr>
              <a:t>Conclusion</a:t>
            </a:r>
            <a:endParaRPr lang="en-US" sz="4374" dirty="0"/>
          </a:p>
        </p:txBody>
      </p:sp>
      <p:sp>
        <p:nvSpPr>
          <p:cNvPr id="6" name="Text 2"/>
          <p:cNvSpPr/>
          <p:nvPr/>
        </p:nvSpPr>
        <p:spPr>
          <a:xfrm>
            <a:off x="539016" y="2935705"/>
            <a:ext cx="8229600" cy="2944147"/>
          </a:xfrm>
          <a:prstGeom prst="rect">
            <a:avLst/>
          </a:prstGeom>
          <a:noFill/>
          <a:ln/>
        </p:spPr>
        <p:txBody>
          <a:bodyPr wrap="square" rtlCol="0" anchor="t"/>
          <a:lstStyle/>
          <a:p>
            <a:pPr marL="0" indent="0" algn="just">
              <a:lnSpc>
                <a:spcPts val="2799"/>
              </a:lnSpc>
              <a:buNone/>
            </a:pPr>
            <a:r>
              <a:rPr lang="en-US" sz="2000" dirty="0">
                <a:latin typeface="adonis-web"/>
              </a:rPr>
              <a:t>In our quest to develop an automatic breast cancer detection system using machine learning, we evaluated four models: Random Forest, SVM, </a:t>
            </a:r>
            <a:r>
              <a:rPr lang="en-US" sz="2000" dirty="0" err="1">
                <a:latin typeface="adonis-web"/>
              </a:rPr>
              <a:t>kNN</a:t>
            </a:r>
            <a:r>
              <a:rPr lang="en-US" sz="2000" dirty="0">
                <a:latin typeface="adonis-web"/>
              </a:rPr>
              <a:t>, and ANN. The Random Forest model demonstrated the highest accuracy at 89%, followed closely by SVM at 88.9% and </a:t>
            </a:r>
            <a:r>
              <a:rPr lang="en-US" sz="2000" dirty="0" err="1">
                <a:latin typeface="adonis-web"/>
              </a:rPr>
              <a:t>kNN</a:t>
            </a:r>
            <a:r>
              <a:rPr lang="en-US" sz="2000" dirty="0">
                <a:latin typeface="adonis-web"/>
              </a:rPr>
              <a:t> at 88.8%. The ANN model achieved an accuracy of 86.3%. These models successfully addressed our objectives of enhancing early detection and diagnosis, aiding healthcare professionals in making timely and informed decisions. While Random Forest proved most effective, all models contributed to a reliable and efficient system, supporting improved patient outcomes in breast cancer diagnosis.</a:t>
            </a:r>
          </a:p>
        </p:txBody>
      </p:sp>
    </p:spTree>
    <p:extLst>
      <p:ext uri="{BB962C8B-B14F-4D97-AF65-F5344CB8AC3E}">
        <p14:creationId xmlns:p14="http://schemas.microsoft.com/office/powerpoint/2010/main" val="101606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270534"/>
            <a:ext cx="9143999" cy="6959065"/>
          </a:xfrm>
          <a:prstGeom prst="rect">
            <a:avLst/>
          </a:prstGeom>
          <a:solidFill>
            <a:srgbClr val="FFFFFF">
              <a:alpha val="75000"/>
            </a:srgbClr>
          </a:solidFill>
          <a:ln w="13811">
            <a:solidFill>
              <a:srgbClr val="FFFFFF">
                <a:alpha val="64000"/>
              </a:srgbClr>
            </a:solidFill>
            <a:prstDash val="solid"/>
          </a:ln>
        </p:spPr>
        <p:txBody>
          <a:bodyPr/>
          <a:lstStyle/>
          <a:p>
            <a:pPr marL="228600"/>
            <a:r>
              <a:rPr lang="en-US" sz="180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[1]h</a:t>
            </a:r>
            <a:r>
              <a:rPr lang="en-US" dirty="0">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a:t>
            </a:r>
            <a:r>
              <a:rPr lang="en-US" sz="180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tps://www.hindawi.com/journals/scn/2022/1918379/</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[2]https://dspace.bracu.ac.bd/xmlui/bitstream/handle/10361/11723/14201029_CSE.pdf?sequence=1</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[3]https://www.computerscijournal.org/vol10no2/breast-cancer-detection-using-image-processing-techniques/</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[4]https://pubs.aip.org/aip/acp/article-abstract/2808/1/040006/2891839/Literature-review-of-breast-cancer-detection-using?redirectedFrom=fulltext</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[5]https://ijcrt.org/papers/IJCRT2304784.pdf</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hlinkClick r:id="rId9">
                  <a:extLst>
                    <a:ext uri="{A12FA001-AC4F-418D-AE19-62706E023703}">
                      <ahyp:hlinkClr xmlns:ahyp="http://schemas.microsoft.com/office/drawing/2018/hyperlinkcolor" val="tx"/>
                    </a:ext>
                  </a:extLst>
                </a:hlinkClick>
              </a:rPr>
              <a:t>http://www.kresttechnology.com/krest-academic-projects/krest-mtech-projects/ECE/M-TECH%20DSPDIP%202019-20/M-TECH%20DSP%20-BP-2019-2020/2%20basepaper.pdf</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rPr>
              <a:t>[6]</a:t>
            </a:r>
            <a:r>
              <a:rPr lang="en-US" sz="1800" dirty="0">
                <a:effectLst/>
                <a:latin typeface="Times New Roman" panose="02020603050405020304" pitchFamily="18" charset="0"/>
                <a:ea typeface="Times New Roman" panose="02020603050405020304" pitchFamily="18" charset="0"/>
                <a:hlinkClick r:id="rId10">
                  <a:extLst>
                    <a:ext uri="{A12FA001-AC4F-418D-AE19-62706E023703}">
                      <ahyp:hlinkClr xmlns:ahyp="http://schemas.microsoft.com/office/drawing/2018/hyperlinkcolor" val="tx"/>
                    </a:ext>
                  </a:extLst>
                </a:hlinkClick>
              </a:rPr>
              <a:t>http://www.joig.org/uploadfile/2023/JOIG-V11N1-1.pdf</a:t>
            </a:r>
            <a:endParaRPr lang="en-IN" sz="1800" dirty="0">
              <a:effectLst/>
              <a:latin typeface="Times New Roman" panose="02020603050405020304" pitchFamily="18" charset="0"/>
              <a:ea typeface="Times New Roman" panose="02020603050405020304" pitchFamily="18" charset="0"/>
            </a:endParaRPr>
          </a:p>
          <a:p>
            <a:pPr marL="228600"/>
            <a:r>
              <a:rPr lang="en-US" sz="1800" dirty="0">
                <a:effectLst/>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7</a:t>
            </a:r>
            <a:r>
              <a:rPr lang="en-US"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hlinkClick r:id="rId11">
                  <a:extLst>
                    <a:ext uri="{A12FA001-AC4F-418D-AE19-62706E023703}">
                      <ahyp:hlinkClr xmlns:ahyp="http://schemas.microsoft.com/office/drawing/2018/hyperlinkcolor" val="tx"/>
                    </a:ext>
                  </a:extLst>
                </a:hlinkClick>
              </a:rPr>
              <a:t>https://pure.port.ac.uk/ws/portalfiles/portal/71336034/JOIG_V11N1_1.pdf</a:t>
            </a:r>
            <a:endParaRPr lang="en-IN" sz="1800" dirty="0">
              <a:effectLst/>
              <a:latin typeface="Times New Roman" panose="02020603050405020304" pitchFamily="18" charset="0"/>
              <a:ea typeface="Times New Roman" panose="02020603050405020304" pitchFamily="18" charset="0"/>
            </a:endParaRPr>
          </a:p>
          <a:p>
            <a:endParaRPr lang="en-US" dirty="0"/>
          </a:p>
        </p:txBody>
      </p:sp>
      <p:pic>
        <p:nvPicPr>
          <p:cNvPr id="4" name="Image 1" descr="preencoded.png"/>
          <p:cNvPicPr>
            <a:picLocks noChangeAspect="1"/>
          </p:cNvPicPr>
          <p:nvPr/>
        </p:nvPicPr>
        <p:blipFill>
          <a:blip r:embed="rId12"/>
          <a:stretch>
            <a:fillRect/>
          </a:stretch>
        </p:blipFill>
        <p:spPr>
          <a:xfrm>
            <a:off x="9144001" y="0"/>
            <a:ext cx="5486399" cy="8229599"/>
          </a:xfrm>
          <a:prstGeom prst="rect">
            <a:avLst/>
          </a:prstGeom>
        </p:spPr>
      </p:pic>
      <p:sp>
        <p:nvSpPr>
          <p:cNvPr id="5" name="Text 1"/>
          <p:cNvSpPr/>
          <p:nvPr/>
        </p:nvSpPr>
        <p:spPr>
          <a:xfrm>
            <a:off x="202132" y="333256"/>
            <a:ext cx="4747698"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References</a:t>
            </a:r>
            <a:endParaRPr lang="en-US" sz="4374" dirty="0"/>
          </a:p>
        </p:txBody>
      </p:sp>
      <p:sp>
        <p:nvSpPr>
          <p:cNvPr id="6" name="Text 2"/>
          <p:cNvSpPr/>
          <p:nvPr/>
        </p:nvSpPr>
        <p:spPr>
          <a:xfrm>
            <a:off x="616017" y="1270535"/>
            <a:ext cx="7796463" cy="6448925"/>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8348"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539015" y="1891128"/>
            <a:ext cx="47106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Introduction</a:t>
            </a:r>
            <a:endParaRPr lang="en-US" sz="4374" dirty="0"/>
          </a:p>
        </p:txBody>
      </p:sp>
      <p:sp>
        <p:nvSpPr>
          <p:cNvPr id="6" name="Text 2"/>
          <p:cNvSpPr/>
          <p:nvPr/>
        </p:nvSpPr>
        <p:spPr>
          <a:xfrm>
            <a:off x="539016" y="2723949"/>
            <a:ext cx="8229600" cy="3155903"/>
          </a:xfrm>
          <a:prstGeom prst="rect">
            <a:avLst/>
          </a:prstGeom>
          <a:noFill/>
          <a:ln/>
        </p:spPr>
        <p:txBody>
          <a:bodyPr wrap="square" rtlCol="0" anchor="t"/>
          <a:lstStyle/>
          <a:p>
            <a:pPr marL="0" indent="0" algn="just">
              <a:lnSpc>
                <a:spcPts val="2799"/>
              </a:lnSpc>
              <a:buNone/>
            </a:pPr>
            <a:r>
              <a:rPr lang="en-US" sz="2000" dirty="0">
                <a:latin typeface="adonis-web"/>
              </a:rPr>
              <a:t>Breast cancer is a prevalent malignancy affecting millions of women globally, with early detection being crucial for improved survival rates. Machine learning algorithms offer promising tools for early diagnosis by analyzing medical imaging and patient data. In 2020, an estimated 2.3 million new cases of breast cancer were diagnosed worldwide, making it the most common cancer among women. Timely screening and treatment significantly enhance survival rates, with the 5-year survival rate for localized breast cancer being approximately 99% when detected early. Thus, there is an urgent need for accurate diagnostic tools, and machine learning provides a potential solution.</a:t>
            </a:r>
          </a:p>
        </p:txBody>
      </p:sp>
      <p:pic>
        <p:nvPicPr>
          <p:cNvPr id="8" name="Picture 7">
            <a:extLst>
              <a:ext uri="{FF2B5EF4-FFF2-40B4-BE49-F238E27FC236}">
                <a16:creationId xmlns:a16="http://schemas.microsoft.com/office/drawing/2014/main" id="{5459D02C-AA64-F65C-B48A-FBC416A85545}"/>
              </a:ext>
            </a:extLst>
          </p:cNvPr>
          <p:cNvPicPr>
            <a:picLocks noChangeAspect="1"/>
          </p:cNvPicPr>
          <p:nvPr/>
        </p:nvPicPr>
        <p:blipFill>
          <a:blip r:embed="rId5"/>
          <a:stretch>
            <a:fillRect/>
          </a:stretch>
        </p:blipFill>
        <p:spPr>
          <a:xfrm>
            <a:off x="9240014" y="144379"/>
            <a:ext cx="5276850" cy="36672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softEdge rad="0"/>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401164"/>
            <a:ext cx="4474607"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Problem Statement</a:t>
            </a:r>
            <a:endParaRPr lang="en-US" sz="4374" dirty="0"/>
          </a:p>
        </p:txBody>
      </p:sp>
      <p:sp>
        <p:nvSpPr>
          <p:cNvPr id="6" name="Text 2"/>
          <p:cNvSpPr/>
          <p:nvPr/>
        </p:nvSpPr>
        <p:spPr>
          <a:xfrm>
            <a:off x="6319599" y="3392793"/>
            <a:ext cx="7477601" cy="1602644"/>
          </a:xfrm>
          <a:prstGeom prst="rect">
            <a:avLst/>
          </a:prstGeom>
          <a:noFill/>
          <a:ln/>
        </p:spPr>
        <p:txBody>
          <a:bodyPr wrap="square" rtlCol="0" anchor="t"/>
          <a:lstStyle/>
          <a:p>
            <a:pPr marL="0" indent="0" algn="just">
              <a:lnSpc>
                <a:spcPts val="2799"/>
              </a:lnSpc>
              <a:buNone/>
            </a:pPr>
            <a:r>
              <a:rPr lang="en-US" sz="2000" dirty="0"/>
              <a:t>To harness machine learning techniques for breast cancer diagnosis, striving to enhance accuracy and early detection while ensuring interpretability, ultimately improving patient outcomes and healthcare efficiency. </a:t>
            </a:r>
          </a:p>
        </p:txBody>
      </p:sp>
    </p:spTree>
    <p:extLst>
      <p:ext uri="{BB962C8B-B14F-4D97-AF65-F5344CB8AC3E}">
        <p14:creationId xmlns:p14="http://schemas.microsoft.com/office/powerpoint/2010/main" val="364336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 y="0"/>
            <a:ext cx="5582653" cy="8229600"/>
          </a:xfrm>
          <a:prstGeom prst="rect">
            <a:avLst/>
          </a:prstGeom>
        </p:spPr>
      </p:pic>
      <p:sp>
        <p:nvSpPr>
          <p:cNvPr id="5" name="Text 1"/>
          <p:cNvSpPr/>
          <p:nvPr/>
        </p:nvSpPr>
        <p:spPr>
          <a:xfrm>
            <a:off x="5582653" y="442762"/>
            <a:ext cx="5211553" cy="1039527"/>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rPr>
              <a:t>Objectives</a:t>
            </a:r>
            <a:endParaRPr lang="en-US" sz="4374" dirty="0"/>
          </a:p>
        </p:txBody>
      </p:sp>
      <p:sp>
        <p:nvSpPr>
          <p:cNvPr id="6" name="Text 2"/>
          <p:cNvSpPr/>
          <p:nvPr/>
        </p:nvSpPr>
        <p:spPr>
          <a:xfrm>
            <a:off x="5582653" y="1713297"/>
            <a:ext cx="8845616" cy="6073540"/>
          </a:xfrm>
          <a:prstGeom prst="rect">
            <a:avLst/>
          </a:prstGeom>
          <a:noFill/>
          <a:ln/>
        </p:spPr>
        <p:txBody>
          <a:bodyPr wrap="square" rtlCol="0" anchor="t"/>
          <a:lstStyle/>
          <a:p>
            <a:pPr marL="342900" indent="-342900" algn="just">
              <a:lnSpc>
                <a:spcPts val="2799"/>
              </a:lnSpc>
              <a:buFont typeface="Arial" panose="020B0604020202020204" pitchFamily="34" charset="0"/>
              <a:buChar char="•"/>
            </a:pPr>
            <a:r>
              <a:rPr lang="en-US" sz="2000" dirty="0">
                <a:latin typeface="adonis-web"/>
              </a:rPr>
              <a:t>To implement an automatic breast cancer detection based on statistical dataset, and a pre-trained model.</a:t>
            </a:r>
          </a:p>
          <a:p>
            <a:pPr algn="just">
              <a:lnSpc>
                <a:spcPts val="2799"/>
              </a:lnSpc>
            </a:pPr>
            <a:endParaRPr lang="en-US" sz="2000" dirty="0">
              <a:latin typeface="adonis-web"/>
            </a:endParaRPr>
          </a:p>
          <a:p>
            <a:pPr marL="342900" indent="-342900" algn="just">
              <a:lnSpc>
                <a:spcPts val="2799"/>
              </a:lnSpc>
              <a:buFont typeface="Arial" panose="020B0604020202020204" pitchFamily="34" charset="0"/>
              <a:buChar char="•"/>
            </a:pPr>
            <a:endParaRPr lang="en-US" sz="2000" dirty="0">
              <a:latin typeface="adonis-web"/>
            </a:endParaRPr>
          </a:p>
          <a:p>
            <a:pPr marL="342900" indent="-342900" algn="just">
              <a:lnSpc>
                <a:spcPts val="2799"/>
              </a:lnSpc>
              <a:buFont typeface="Arial" panose="020B0604020202020204" pitchFamily="34" charset="0"/>
              <a:buChar char="•"/>
            </a:pPr>
            <a:r>
              <a:rPr lang="en-US" sz="2000" dirty="0">
                <a:latin typeface="adonis-web"/>
              </a:rPr>
              <a:t>To develop an accurate, efficient, and reliable system that enhances the early detection and diagnosis of breast cancer.</a:t>
            </a:r>
          </a:p>
          <a:p>
            <a:pPr marL="342900" indent="-342900" algn="just">
              <a:lnSpc>
                <a:spcPts val="2799"/>
              </a:lnSpc>
              <a:buFont typeface="Arial" panose="020B0604020202020204" pitchFamily="34" charset="0"/>
              <a:buChar char="•"/>
            </a:pPr>
            <a:endParaRPr lang="en-US" sz="2000" dirty="0">
              <a:latin typeface="adonis-web"/>
            </a:endParaRPr>
          </a:p>
          <a:p>
            <a:pPr algn="just">
              <a:lnSpc>
                <a:spcPts val="2799"/>
              </a:lnSpc>
            </a:pPr>
            <a:endParaRPr lang="en-US" sz="2000" dirty="0">
              <a:latin typeface="adonis-web"/>
            </a:endParaRPr>
          </a:p>
          <a:p>
            <a:pPr marL="342900" indent="-342900" algn="just">
              <a:lnSpc>
                <a:spcPts val="2799"/>
              </a:lnSpc>
              <a:buFont typeface="Arial" panose="020B0604020202020204" pitchFamily="34" charset="0"/>
              <a:buChar char="•"/>
            </a:pPr>
            <a:r>
              <a:rPr lang="en-US" sz="2000" dirty="0">
                <a:latin typeface="adonis-web"/>
              </a:rPr>
              <a:t>To improve patient outcomes and assist healthcare professionals in making more informed and timely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6594"/>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442586" y="202670"/>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Methodology</a:t>
            </a:r>
          </a:p>
          <a:p>
            <a:pPr marL="0" indent="0">
              <a:lnSpc>
                <a:spcPts val="5468"/>
              </a:lnSpc>
              <a:buNone/>
            </a:pPr>
            <a:endParaRPr lang="en-US" sz="4374" b="1" kern="0" spc="-87" dirty="0">
              <a:solidFill>
                <a:srgbClr val="FF75D3"/>
              </a:solidFill>
              <a:latin typeface="adonis-web" pitchFamily="34" charset="0"/>
              <a:ea typeface="adonis-web" pitchFamily="34" charset="-122"/>
            </a:endParaRPr>
          </a:p>
          <a:p>
            <a:pPr marL="0" indent="0">
              <a:lnSpc>
                <a:spcPts val="5468"/>
              </a:lnSpc>
              <a:buNone/>
            </a:pPr>
            <a:endParaRPr lang="en-US" sz="4374" dirty="0"/>
          </a:p>
        </p:txBody>
      </p:sp>
      <p:sp>
        <p:nvSpPr>
          <p:cNvPr id="5" name="Text 2"/>
          <p:cNvSpPr/>
          <p:nvPr/>
        </p:nvSpPr>
        <p:spPr>
          <a:xfrm>
            <a:off x="442586" y="1527405"/>
            <a:ext cx="13773928" cy="5813658"/>
          </a:xfrm>
          <a:prstGeom prst="rect">
            <a:avLst/>
          </a:prstGeom>
          <a:noFill/>
          <a:ln/>
        </p:spPr>
        <p:txBody>
          <a:bodyPr wrap="square" rtlCol="0" anchor="t"/>
          <a:lstStyle/>
          <a:p>
            <a:pPr marL="400050" indent="-400050">
              <a:lnSpc>
                <a:spcPts val="2799"/>
              </a:lnSpc>
              <a:buAutoNum type="romanUcPeriod"/>
            </a:pPr>
            <a:r>
              <a:rPr lang="en-US" sz="2000" dirty="0">
                <a:latin typeface="adonis-web"/>
              </a:rPr>
              <a:t>Data Collection The first step is to gather a dataset of breast cancer. This dataset should include both positive cases and negative cases to train and evaluate the model effectively. Data should be collected in compliance with privacy and ethical guidelines. </a:t>
            </a:r>
          </a:p>
          <a:p>
            <a:pPr marL="400050" indent="-400050">
              <a:lnSpc>
                <a:spcPts val="2799"/>
              </a:lnSpc>
              <a:buAutoNum type="romanUcPeriod"/>
            </a:pPr>
            <a:endParaRPr lang="en-US" sz="2000" dirty="0">
              <a:latin typeface="adonis-web"/>
            </a:endParaRPr>
          </a:p>
          <a:p>
            <a:pPr marL="400050" indent="-400050">
              <a:lnSpc>
                <a:spcPts val="2799"/>
              </a:lnSpc>
              <a:buAutoNum type="romanUcPeriod"/>
            </a:pPr>
            <a:r>
              <a:rPr lang="en-US" sz="2000" dirty="0">
                <a:latin typeface="adonis-web"/>
              </a:rPr>
              <a:t>Data Preprocessing often needs preprocessing to enhance their quality and make them suitable for analysis. Common preprocessing steps include resizing, normalization, noise reduction, and contrast enhancement. </a:t>
            </a:r>
          </a:p>
          <a:p>
            <a:pPr marL="400050" indent="-400050">
              <a:lnSpc>
                <a:spcPts val="2799"/>
              </a:lnSpc>
              <a:buAutoNum type="romanUcPeriod"/>
            </a:pPr>
            <a:endParaRPr lang="en-US" sz="2000" dirty="0">
              <a:latin typeface="adonis-web"/>
            </a:endParaRPr>
          </a:p>
          <a:p>
            <a:pPr marL="400050" indent="-400050">
              <a:lnSpc>
                <a:spcPts val="2799"/>
              </a:lnSpc>
              <a:buAutoNum type="romanUcPeriod"/>
            </a:pPr>
            <a:r>
              <a:rPr lang="en-US" sz="2000" dirty="0">
                <a:latin typeface="adonis-web"/>
              </a:rPr>
              <a:t>Pre-Trained Model Selection Select a pre-trained deep learning models as the foundation for your breast cancer detection system. These models have learned valuable features that can be useful for breast cancer detection. </a:t>
            </a:r>
          </a:p>
          <a:p>
            <a:pPr marL="400050" indent="-400050">
              <a:lnSpc>
                <a:spcPts val="2799"/>
              </a:lnSpc>
              <a:buAutoNum type="romanUcPeriod"/>
            </a:pPr>
            <a:endParaRPr lang="en-US" sz="2000" dirty="0">
              <a:latin typeface="adonis-web"/>
            </a:endParaRPr>
          </a:p>
          <a:p>
            <a:pPr marL="400050" indent="-400050">
              <a:lnSpc>
                <a:spcPts val="2799"/>
              </a:lnSpc>
              <a:buAutoNum type="romanUcPeriod"/>
            </a:pPr>
            <a:r>
              <a:rPr lang="en-US" sz="2000" dirty="0"/>
              <a:t>Data Splitting Split the dataset into training, validation, and test sets to train, tune, and evaluate the machine learning model, respectively. Use stratified sampling to maintain class balance. </a:t>
            </a:r>
          </a:p>
          <a:p>
            <a:pPr marL="400050" indent="-400050">
              <a:lnSpc>
                <a:spcPts val="2799"/>
              </a:lnSpc>
              <a:buAutoNum type="romanUcPeriod"/>
            </a:pPr>
            <a:endParaRPr lang="en-US" sz="2000" dirty="0"/>
          </a:p>
          <a:p>
            <a:pPr marL="400050" indent="-400050">
              <a:lnSpc>
                <a:spcPts val="2799"/>
              </a:lnSpc>
              <a:buAutoNum type="romanUcPeriod"/>
            </a:pPr>
            <a:r>
              <a:rPr lang="en-US" sz="2000" dirty="0"/>
              <a:t>Model Selection Choose an appropriate machine learning model for the task. Common choices include deep learning model(ANN) and various classifiers (e.g. KNN, SVM, Random Forests) for data. </a:t>
            </a:r>
          </a:p>
        </p:txBody>
      </p:sp>
      <p:sp>
        <p:nvSpPr>
          <p:cNvPr id="6" name="Text 3"/>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52212" y="327798"/>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Methodology</a:t>
            </a:r>
            <a:endParaRPr lang="en-US" sz="4374" dirty="0"/>
          </a:p>
        </p:txBody>
      </p:sp>
      <p:sp>
        <p:nvSpPr>
          <p:cNvPr id="5" name="Text 2"/>
          <p:cNvSpPr/>
          <p:nvPr/>
        </p:nvSpPr>
        <p:spPr>
          <a:xfrm>
            <a:off x="452212" y="1647813"/>
            <a:ext cx="13542744" cy="6253989"/>
          </a:xfrm>
          <a:prstGeom prst="rect">
            <a:avLst/>
          </a:prstGeom>
          <a:noFill/>
          <a:ln/>
        </p:spPr>
        <p:txBody>
          <a:bodyPr wrap="square" rtlCol="0" anchor="t"/>
          <a:lstStyle/>
          <a:p>
            <a:pPr>
              <a:lnSpc>
                <a:spcPts val="2799"/>
              </a:lnSpc>
            </a:pPr>
            <a:r>
              <a:rPr lang="en-US" sz="2000" dirty="0"/>
              <a:t>VI. Model Training Train the selected models on the training dataset. Employ data augmentation techniques to enhance model generalization.</a:t>
            </a:r>
          </a:p>
          <a:p>
            <a:pPr>
              <a:lnSpc>
                <a:spcPts val="2799"/>
              </a:lnSpc>
            </a:pPr>
            <a:endParaRPr lang="en-US" sz="2000" dirty="0"/>
          </a:p>
          <a:p>
            <a:pPr>
              <a:lnSpc>
                <a:spcPts val="2799"/>
              </a:lnSpc>
            </a:pPr>
            <a:r>
              <a:rPr lang="en-US" sz="2000" dirty="0"/>
              <a:t>VII. Model Evaluation Assess the model's performance on the test dataset using metrics such as accuracy, precision, recall and f1. Evaluate both the model's overall performance and its performance on different subsets (e.g., sensitivity for early detection). </a:t>
            </a:r>
            <a:endParaRPr lang="en-US" sz="2000" dirty="0">
              <a:latin typeface="adonis-web"/>
            </a:endParaRPr>
          </a:p>
        </p:txBody>
      </p:sp>
      <p:sp>
        <p:nvSpPr>
          <p:cNvPr id="6" name="Text 3"/>
          <p:cNvSpPr/>
          <p:nvPr/>
        </p:nvSpPr>
        <p:spPr>
          <a:xfrm>
            <a:off x="2348389" y="4986814"/>
            <a:ext cx="9933503" cy="710803"/>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61838" y="333136"/>
            <a:ext cx="44438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Literature Review</a:t>
            </a:r>
            <a:endParaRPr lang="en-US" sz="4374" dirty="0"/>
          </a:p>
        </p:txBody>
      </p:sp>
      <p:sp>
        <p:nvSpPr>
          <p:cNvPr id="5" name="Text 2"/>
          <p:cNvSpPr/>
          <p:nvPr/>
        </p:nvSpPr>
        <p:spPr>
          <a:xfrm>
            <a:off x="2348389" y="4273153"/>
            <a:ext cx="9933503" cy="710803"/>
          </a:xfrm>
          <a:prstGeom prst="rect">
            <a:avLst/>
          </a:prstGeom>
          <a:noFill/>
          <a:ln/>
        </p:spPr>
        <p:txBody>
          <a:bodyPr wrap="square" rtlCol="0" anchor="t"/>
          <a:lstStyle/>
          <a:p>
            <a:pPr marL="0" indent="0">
              <a:lnSpc>
                <a:spcPts val="2799"/>
              </a:lnSpc>
              <a:buNone/>
            </a:pPr>
            <a:endParaRPr lang="en-US" sz="1750" dirty="0"/>
          </a:p>
        </p:txBody>
      </p:sp>
      <p:graphicFrame>
        <p:nvGraphicFramePr>
          <p:cNvPr id="8" name="Table 7">
            <a:extLst>
              <a:ext uri="{FF2B5EF4-FFF2-40B4-BE49-F238E27FC236}">
                <a16:creationId xmlns:a16="http://schemas.microsoft.com/office/drawing/2014/main" id="{4DB1C103-66CD-229E-B8B2-45CAAD5580C0}"/>
              </a:ext>
            </a:extLst>
          </p:cNvPr>
          <p:cNvGraphicFramePr>
            <a:graphicFrameLocks noGrp="1"/>
          </p:cNvGraphicFramePr>
          <p:nvPr>
            <p:extLst>
              <p:ext uri="{D42A27DB-BD31-4B8C-83A1-F6EECF244321}">
                <p14:modId xmlns:p14="http://schemas.microsoft.com/office/powerpoint/2010/main" val="2492153552"/>
              </p:ext>
            </p:extLst>
          </p:nvPr>
        </p:nvGraphicFramePr>
        <p:xfrm>
          <a:off x="587081" y="1106904"/>
          <a:ext cx="13456118" cy="7112051"/>
        </p:xfrm>
        <a:graphic>
          <a:graphicData uri="http://schemas.openxmlformats.org/drawingml/2006/table">
            <a:tbl>
              <a:tblPr firstRow="1" bandRow="1">
                <a:tableStyleId>{5C22544A-7EE6-4342-B048-85BDC9FD1C3A}</a:tableStyleId>
              </a:tblPr>
              <a:tblGrid>
                <a:gridCol w="1143980">
                  <a:extLst>
                    <a:ext uri="{9D8B030D-6E8A-4147-A177-3AD203B41FA5}">
                      <a16:colId xmlns:a16="http://schemas.microsoft.com/office/drawing/2014/main" val="3238885302"/>
                    </a:ext>
                  </a:extLst>
                </a:gridCol>
                <a:gridCol w="2812004">
                  <a:extLst>
                    <a:ext uri="{9D8B030D-6E8A-4147-A177-3AD203B41FA5}">
                      <a16:colId xmlns:a16="http://schemas.microsoft.com/office/drawing/2014/main" val="374662103"/>
                    </a:ext>
                  </a:extLst>
                </a:gridCol>
                <a:gridCol w="3195588">
                  <a:extLst>
                    <a:ext uri="{9D8B030D-6E8A-4147-A177-3AD203B41FA5}">
                      <a16:colId xmlns:a16="http://schemas.microsoft.com/office/drawing/2014/main" val="3820642225"/>
                    </a:ext>
                  </a:extLst>
                </a:gridCol>
                <a:gridCol w="6304546">
                  <a:extLst>
                    <a:ext uri="{9D8B030D-6E8A-4147-A177-3AD203B41FA5}">
                      <a16:colId xmlns:a16="http://schemas.microsoft.com/office/drawing/2014/main" val="3609305195"/>
                    </a:ext>
                  </a:extLst>
                </a:gridCol>
              </a:tblGrid>
              <a:tr h="619811">
                <a:tc>
                  <a:txBody>
                    <a:bodyPr/>
                    <a:lstStyle/>
                    <a:p>
                      <a:r>
                        <a:rPr lang="en-US" dirty="0"/>
                        <a:t>    SL.NO</a:t>
                      </a:r>
                      <a:endParaRPr lang="en-IN" dirty="0"/>
                    </a:p>
                  </a:txBody>
                  <a:tcPr/>
                </a:tc>
                <a:tc>
                  <a:txBody>
                    <a:bodyPr/>
                    <a:lstStyle/>
                    <a:p>
                      <a:r>
                        <a:rPr lang="en-US" dirty="0"/>
                        <a:t>                 Author</a:t>
                      </a:r>
                      <a:endParaRPr lang="en-IN" dirty="0"/>
                    </a:p>
                  </a:txBody>
                  <a:tcPr/>
                </a:tc>
                <a:tc>
                  <a:txBody>
                    <a:bodyPr/>
                    <a:lstStyle/>
                    <a:p>
                      <a:r>
                        <a:rPr lang="en-US" dirty="0"/>
                        <a:t>                 Methodology</a:t>
                      </a:r>
                      <a:endParaRPr lang="en-IN" dirty="0"/>
                    </a:p>
                  </a:txBody>
                  <a:tcPr/>
                </a:tc>
                <a:tc>
                  <a:txBody>
                    <a:bodyPr/>
                    <a:lstStyle/>
                    <a:p>
                      <a:r>
                        <a:rPr lang="en-US" dirty="0"/>
                        <a:t>                                                 Inference</a:t>
                      </a:r>
                      <a:endParaRPr lang="en-IN" dirty="0"/>
                    </a:p>
                  </a:txBody>
                  <a:tcPr/>
                </a:tc>
                <a:extLst>
                  <a:ext uri="{0D108BD9-81ED-4DB2-BD59-A6C34878D82A}">
                    <a16:rowId xmlns:a16="http://schemas.microsoft.com/office/drawing/2014/main" val="2711213491"/>
                  </a:ext>
                </a:extLst>
              </a:tr>
              <a:tr h="1184053">
                <a:tc>
                  <a:txBody>
                    <a:bodyPr/>
                    <a:lstStyle/>
                    <a:p>
                      <a:endParaRPr lang="en-US" dirty="0"/>
                    </a:p>
                    <a:p>
                      <a:r>
                        <a:rPr lang="en-IN" dirty="0"/>
                        <a:t>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Zeyad</a:t>
                      </a:r>
                      <a:r>
                        <a:rPr lang="en-IN" sz="1800" kern="1200" dirty="0">
                          <a:solidFill>
                            <a:schemeClr val="dk1"/>
                          </a:solidFill>
                          <a:effectLst/>
                          <a:latin typeface="+mn-lt"/>
                          <a:ea typeface="+mn-ea"/>
                          <a:cs typeface="+mn-cs"/>
                        </a:rPr>
                        <a:t> Q. Habeeb1, Branislav Vuksanovic2, and Imad Q. Al-Zaydi3</a:t>
                      </a:r>
                    </a:p>
                    <a:p>
                      <a:endParaRPr lang="en-IN" dirty="0"/>
                    </a:p>
                  </a:txBody>
                  <a:tcPr/>
                </a:tc>
                <a:tc>
                  <a:txBody>
                    <a:bodyPr/>
                    <a:lstStyle/>
                    <a:p>
                      <a:r>
                        <a:rPr lang="en-US" sz="1800" b="0" i="0" kern="1200" dirty="0">
                          <a:solidFill>
                            <a:schemeClr val="dk1"/>
                          </a:solidFill>
                          <a:effectLst/>
                          <a:latin typeface="+mn-lt"/>
                          <a:ea typeface="+mn-ea"/>
                          <a:cs typeface="+mn-cs"/>
                        </a:rPr>
                        <a:t>Datasets include CBIS-DDSM, COCO, and </a:t>
                      </a:r>
                      <a:r>
                        <a:rPr lang="en-US" sz="1800" b="0" i="0" kern="1200" dirty="0" err="1">
                          <a:solidFill>
                            <a:schemeClr val="dk1"/>
                          </a:solidFill>
                          <a:effectLst/>
                          <a:latin typeface="+mn-lt"/>
                          <a:ea typeface="+mn-ea"/>
                          <a:cs typeface="+mn-cs"/>
                        </a:rPr>
                        <a:t>INbreast</a:t>
                      </a:r>
                      <a:r>
                        <a:rPr lang="en-US" sz="1800" b="0" i="0" kern="1200" dirty="0">
                          <a:solidFill>
                            <a:schemeClr val="dk1"/>
                          </a:solidFill>
                          <a:effectLst/>
                          <a:latin typeface="+mn-lt"/>
                          <a:ea typeface="+mn-ea"/>
                          <a:cs typeface="+mn-cs"/>
                        </a:rPr>
                        <a:t> for CNN framework training/testing and architecture presentation.</a:t>
                      </a:r>
                      <a:endParaRPr lang="en-IN" dirty="0"/>
                    </a:p>
                  </a:txBody>
                  <a:tcPr/>
                </a:tc>
                <a:tc>
                  <a:txBody>
                    <a:bodyPr/>
                    <a:lstStyle/>
                    <a:p>
                      <a:r>
                        <a:rPr lang="en-IN" sz="1800" b="0" i="0" kern="1200" dirty="0">
                          <a:solidFill>
                            <a:schemeClr val="dk1"/>
                          </a:solidFill>
                          <a:effectLst/>
                          <a:latin typeface="+mn-lt"/>
                          <a:ea typeface="+mn-ea"/>
                          <a:cs typeface="+mn-cs"/>
                        </a:rPr>
                        <a:t>Challenges defining mammogram features hinder accuracy. Deep learning aids crucial feature identification, hampered by limited datasets. MRI-CT fusion offers promise. Pre-trained CNNs, notably InceptionV3, excel in breast cancer detection.</a:t>
                      </a:r>
                      <a:endParaRPr lang="en-IN" dirty="0"/>
                    </a:p>
                  </a:txBody>
                  <a:tcPr/>
                </a:tc>
                <a:extLst>
                  <a:ext uri="{0D108BD9-81ED-4DB2-BD59-A6C34878D82A}">
                    <a16:rowId xmlns:a16="http://schemas.microsoft.com/office/drawing/2014/main" val="2294765971"/>
                  </a:ext>
                </a:extLst>
              </a:tr>
              <a:tr h="1184053">
                <a:tc>
                  <a:txBody>
                    <a:bodyPr/>
                    <a:lstStyle/>
                    <a:p>
                      <a:endParaRPr lang="en-US" dirty="0"/>
                    </a:p>
                    <a:p>
                      <a:r>
                        <a:rPr lang="en-IN" dirty="0"/>
                        <a: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V. Durga Prasad </a:t>
                      </a:r>
                      <a:r>
                        <a:rPr lang="en-IN" sz="1800" kern="1200" dirty="0" err="1">
                          <a:solidFill>
                            <a:schemeClr val="dk1"/>
                          </a:solidFill>
                          <a:effectLst/>
                          <a:latin typeface="+mn-lt"/>
                          <a:ea typeface="+mn-ea"/>
                          <a:cs typeface="+mn-cs"/>
                        </a:rPr>
                        <a:t>Jasti</a:t>
                      </a:r>
                      <a:r>
                        <a:rPr lang="en-IN" sz="1800" kern="1200" dirty="0">
                          <a:solidFill>
                            <a:schemeClr val="dk1"/>
                          </a:solidFill>
                          <a:effectLst/>
                          <a:latin typeface="+mn-lt"/>
                          <a:ea typeface="+mn-ea"/>
                          <a:cs typeface="+mn-cs"/>
                        </a:rPr>
                        <a:t>,</a:t>
                      </a:r>
                      <a:r>
                        <a:rPr lang="en-IN" sz="1800" kern="1200" baseline="300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Abu Sarwar Zamani, K. Arumugam, Mohd </a:t>
                      </a:r>
                      <a:r>
                        <a:rPr lang="en-IN" sz="1800" kern="1200" dirty="0" err="1">
                          <a:solidFill>
                            <a:schemeClr val="dk1"/>
                          </a:solidFill>
                          <a:effectLst/>
                          <a:latin typeface="+mn-lt"/>
                          <a:ea typeface="+mn-ea"/>
                          <a:cs typeface="+mn-cs"/>
                        </a:rPr>
                        <a:t>Naved</a:t>
                      </a:r>
                      <a:r>
                        <a:rPr lang="en-IN" sz="1800" kern="1200" dirty="0">
                          <a:solidFill>
                            <a:schemeClr val="dk1"/>
                          </a:solidFill>
                          <a:effectLst/>
                          <a:latin typeface="+mn-lt"/>
                          <a:ea typeface="+mn-ea"/>
                          <a:cs typeface="+mn-cs"/>
                        </a:rPr>
                        <a:t>,</a:t>
                      </a:r>
                      <a:r>
                        <a:rPr lang="en-IN" sz="1800" kern="1200" baseline="300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Harikumar</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Pallathadka</a:t>
                      </a:r>
                      <a:endParaRPr lang="en-IN" dirty="0"/>
                    </a:p>
                  </a:txBody>
                  <a:tcPr/>
                </a:tc>
                <a:tc>
                  <a:txBody>
                    <a:bodyPr/>
                    <a:lstStyle/>
                    <a:p>
                      <a:r>
                        <a:rPr lang="en-US" sz="1800" b="0" i="0" kern="1200" dirty="0">
                          <a:solidFill>
                            <a:schemeClr val="dk1"/>
                          </a:solidFill>
                          <a:effectLst/>
                          <a:latin typeface="+mn-lt"/>
                          <a:ea typeface="+mn-ea"/>
                          <a:cs typeface="+mn-cs"/>
                        </a:rPr>
                        <a:t>Preprocessing with geometric mean, </a:t>
                      </a:r>
                      <a:r>
                        <a:rPr lang="en-US" sz="1800" b="0" i="0" kern="1200" dirty="0" err="1">
                          <a:solidFill>
                            <a:schemeClr val="dk1"/>
                          </a:solidFill>
                          <a:effectLst/>
                          <a:latin typeface="+mn-lt"/>
                          <a:ea typeface="+mn-ea"/>
                          <a:cs typeface="+mn-cs"/>
                        </a:rPr>
                        <a:t>AlexNet</a:t>
                      </a:r>
                      <a:r>
                        <a:rPr lang="en-US" sz="1800" b="0" i="0" kern="1200" dirty="0">
                          <a:solidFill>
                            <a:schemeClr val="dk1"/>
                          </a:solidFill>
                          <a:effectLst/>
                          <a:latin typeface="+mn-lt"/>
                          <a:ea typeface="+mn-ea"/>
                          <a:cs typeface="+mn-cs"/>
                        </a:rPr>
                        <a:t> for extraction, relief algorithm for selection, LS-SVM for classification.</a:t>
                      </a:r>
                      <a:endParaRPr lang="en-IN" dirty="0"/>
                    </a:p>
                  </a:txBody>
                  <a:tcPr/>
                </a:tc>
                <a:tc>
                  <a:txBody>
                    <a:bodyPr/>
                    <a:lstStyle/>
                    <a:p>
                      <a:r>
                        <a:rPr lang="en-US" dirty="0"/>
                        <a:t>Various methods enhance breast cancer detection: data mining aids statistical analysis from cancer logs, promising for future research. Deep learning, ensembles, and CNNs ensure precise diagnosis and risk prediction advancement.</a:t>
                      </a:r>
                      <a:endParaRPr lang="en-IN" dirty="0"/>
                    </a:p>
                  </a:txBody>
                  <a:tcPr/>
                </a:tc>
                <a:extLst>
                  <a:ext uri="{0D108BD9-81ED-4DB2-BD59-A6C34878D82A}">
                    <a16:rowId xmlns:a16="http://schemas.microsoft.com/office/drawing/2014/main" val="3989479567"/>
                  </a:ext>
                </a:extLst>
              </a:tr>
              <a:tr h="1184053">
                <a:tc>
                  <a:txBody>
                    <a:bodyPr/>
                    <a:lstStyle/>
                    <a:p>
                      <a:endParaRPr lang="en-US" dirty="0"/>
                    </a:p>
                    <a:p>
                      <a:r>
                        <a:rPr lang="en-IN" dirty="0"/>
                        <a:t>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Prannoy</a:t>
                      </a:r>
                      <a:r>
                        <a:rPr lang="en-IN" sz="1800" b="0" kern="1200" dirty="0">
                          <a:solidFill>
                            <a:schemeClr val="dk1"/>
                          </a:solidFill>
                          <a:effectLst/>
                          <a:latin typeface="+mn-lt"/>
                          <a:ea typeface="+mn-ea"/>
                          <a:cs typeface="+mn-cs"/>
                        </a:rPr>
                        <a:t> Giri and K. </a:t>
                      </a:r>
                      <a:r>
                        <a:rPr lang="en-IN" sz="1800" b="0" kern="1200" dirty="0" err="1">
                          <a:solidFill>
                            <a:schemeClr val="dk1"/>
                          </a:solidFill>
                          <a:effectLst/>
                          <a:latin typeface="+mn-lt"/>
                          <a:ea typeface="+mn-ea"/>
                          <a:cs typeface="+mn-cs"/>
                        </a:rPr>
                        <a:t>Saravanakumar</a:t>
                      </a:r>
                      <a:r>
                        <a:rPr lang="en-IN" sz="1800" b="0" kern="1200" dirty="0">
                          <a:solidFill>
                            <a:schemeClr val="dk1"/>
                          </a:solidFill>
                          <a:effectLst/>
                          <a:latin typeface="+mn-lt"/>
                          <a:ea typeface="+mn-ea"/>
                          <a:cs typeface="+mn-cs"/>
                        </a:rPr>
                        <a:t> </a:t>
                      </a:r>
                    </a:p>
                    <a:p>
                      <a:endParaRPr lang="en-IN" dirty="0"/>
                    </a:p>
                  </a:txBody>
                  <a:tcPr/>
                </a:tc>
                <a:tc>
                  <a:txBody>
                    <a:bodyPr/>
                    <a:lstStyle/>
                    <a:p>
                      <a:r>
                        <a:rPr lang="en-US" dirty="0"/>
                        <a:t>Pre-processing, segmentation, extraction lead to edge detection, texture analysis, NN classification</a:t>
                      </a:r>
                      <a:endParaRPr lang="en-IN" dirty="0"/>
                    </a:p>
                  </a:txBody>
                  <a:tcPr/>
                </a:tc>
                <a:tc>
                  <a:txBody>
                    <a:bodyPr/>
                    <a:lstStyle/>
                    <a:p>
                      <a:r>
                        <a:rPr lang="en-IN" sz="1800" b="0" kern="1200" dirty="0">
                          <a:solidFill>
                            <a:schemeClr val="dk1"/>
                          </a:solidFill>
                          <a:effectLst/>
                          <a:latin typeface="+mn-lt"/>
                          <a:ea typeface="+mn-ea"/>
                          <a:cs typeface="+mn-cs"/>
                        </a:rPr>
                        <a:t>Detecting macrocalcification in dense breast tissue is challenging due to white pixel similarity. Machine learning aids cancer diagnosis, enhancing traditional methods, especially in pattern recognition.</a:t>
                      </a:r>
                      <a:endParaRPr lang="en-IN" b="0" dirty="0"/>
                    </a:p>
                  </a:txBody>
                  <a:tcPr/>
                </a:tc>
                <a:extLst>
                  <a:ext uri="{0D108BD9-81ED-4DB2-BD59-A6C34878D82A}">
                    <a16:rowId xmlns:a16="http://schemas.microsoft.com/office/drawing/2014/main" val="196690501"/>
                  </a:ext>
                </a:extLst>
              </a:tr>
              <a:tr h="1184053">
                <a:tc>
                  <a:txBody>
                    <a:bodyPr/>
                    <a:lstStyle/>
                    <a:p>
                      <a:endParaRPr lang="en-US" dirty="0"/>
                    </a:p>
                    <a:p>
                      <a:r>
                        <a:rPr lang="en-IN" dirty="0"/>
                        <a:t>      4.</a:t>
                      </a:r>
                    </a:p>
                  </a:txBody>
                  <a:tcPr/>
                </a:tc>
                <a:tc>
                  <a:txBody>
                    <a:bodyPr/>
                    <a:lstStyle/>
                    <a:p>
                      <a:r>
                        <a:rPr lang="en-IN" sz="1800" kern="1200" dirty="0">
                          <a:solidFill>
                            <a:schemeClr val="dk1"/>
                          </a:solidFill>
                          <a:effectLst/>
                          <a:latin typeface="+mn-lt"/>
                          <a:ea typeface="+mn-ea"/>
                          <a:cs typeface="+mn-cs"/>
                        </a:rPr>
                        <a:t>Shubhangi A. Joshi, </a:t>
                      </a:r>
                      <a:r>
                        <a:rPr lang="en-IN" sz="1800" kern="1200" dirty="0" err="1">
                          <a:solidFill>
                            <a:schemeClr val="dk1"/>
                          </a:solidFill>
                          <a:effectLst/>
                          <a:latin typeface="+mn-lt"/>
                          <a:ea typeface="+mn-ea"/>
                          <a:cs typeface="+mn-cs"/>
                        </a:rPr>
                        <a:t>Anupkumar</a:t>
                      </a:r>
                      <a:r>
                        <a:rPr lang="en-IN" sz="1800" kern="1200" dirty="0">
                          <a:solidFill>
                            <a:schemeClr val="dk1"/>
                          </a:solidFill>
                          <a:effectLst/>
                          <a:latin typeface="+mn-lt"/>
                          <a:ea typeface="+mn-ea"/>
                          <a:cs typeface="+mn-cs"/>
                        </a:rPr>
                        <a:t> M. </a:t>
                      </a:r>
                      <a:r>
                        <a:rPr lang="en-IN" sz="1800" kern="1200" dirty="0" err="1">
                          <a:solidFill>
                            <a:schemeClr val="dk1"/>
                          </a:solidFill>
                          <a:effectLst/>
                          <a:latin typeface="+mn-lt"/>
                          <a:ea typeface="+mn-ea"/>
                          <a:cs typeface="+mn-cs"/>
                        </a:rPr>
                        <a:t>Bongale</a:t>
                      </a:r>
                      <a:r>
                        <a:rPr lang="en-IN" sz="1800" kern="1200" dirty="0">
                          <a:solidFill>
                            <a:schemeClr val="dk1"/>
                          </a:solidFill>
                          <a:effectLst/>
                          <a:latin typeface="+mn-lt"/>
                          <a:ea typeface="+mn-ea"/>
                          <a:cs typeface="+mn-cs"/>
                        </a:rPr>
                        <a:t> Dr, </a:t>
                      </a:r>
                      <a:r>
                        <a:rPr lang="en-IN" sz="1800" kern="1200" dirty="0" err="1">
                          <a:solidFill>
                            <a:schemeClr val="dk1"/>
                          </a:solidFill>
                          <a:effectLst/>
                          <a:latin typeface="+mn-lt"/>
                          <a:ea typeface="+mn-ea"/>
                          <a:cs typeface="+mn-cs"/>
                        </a:rPr>
                        <a:t>Arunkumar</a:t>
                      </a:r>
                      <a:r>
                        <a:rPr lang="en-IN" sz="1800" kern="1200" dirty="0">
                          <a:solidFill>
                            <a:schemeClr val="dk1"/>
                          </a:solidFill>
                          <a:effectLst/>
                          <a:latin typeface="+mn-lt"/>
                          <a:ea typeface="+mn-ea"/>
                          <a:cs typeface="+mn-cs"/>
                        </a:rPr>
                        <a:t> M. </a:t>
                      </a:r>
                      <a:r>
                        <a:rPr lang="en-IN" sz="1800" kern="1200" dirty="0" err="1">
                          <a:solidFill>
                            <a:schemeClr val="dk1"/>
                          </a:solidFill>
                          <a:effectLst/>
                          <a:latin typeface="+mn-lt"/>
                          <a:ea typeface="+mn-ea"/>
                          <a:cs typeface="+mn-cs"/>
                        </a:rPr>
                        <a:t>Bongale</a:t>
                      </a:r>
                      <a:r>
                        <a:rPr lang="en-IN" sz="1800" kern="1200" dirty="0">
                          <a:solidFill>
                            <a:schemeClr val="dk1"/>
                          </a:solidFill>
                          <a:effectLst/>
                          <a:latin typeface="+mn-lt"/>
                          <a:ea typeface="+mn-ea"/>
                          <a:cs typeface="+mn-cs"/>
                        </a:rPr>
                        <a:t> Dr</a:t>
                      </a:r>
                      <a:endParaRPr lang="en-IN" dirty="0"/>
                    </a:p>
                  </a:txBody>
                  <a:tcPr/>
                </a:tc>
                <a:tc>
                  <a:txBody>
                    <a:bodyPr/>
                    <a:lstStyle/>
                    <a:p>
                      <a:r>
                        <a:rPr lang="en-US" sz="1800" b="0" i="0" kern="1200" dirty="0">
                          <a:solidFill>
                            <a:schemeClr val="dk1"/>
                          </a:solidFill>
                          <a:effectLst/>
                          <a:latin typeface="+mn-lt"/>
                          <a:ea typeface="+mn-ea"/>
                          <a:cs typeface="+mn-cs"/>
                        </a:rPr>
                        <a:t>Bibliometric analysis: spotlight on ML for breast cancer detection, automated diagnostics aiding pathologists.</a:t>
                      </a:r>
                      <a:endParaRPr lang="en-IN" dirty="0"/>
                    </a:p>
                  </a:txBody>
                  <a:tcPr/>
                </a:tc>
                <a:tc>
                  <a:txBody>
                    <a:bodyPr/>
                    <a:lstStyle/>
                    <a:p>
                      <a:r>
                        <a:rPr lang="en-US" sz="1800" b="0" i="0" kern="1200" dirty="0">
                          <a:solidFill>
                            <a:schemeClr val="dk1"/>
                          </a:solidFill>
                          <a:effectLst/>
                          <a:latin typeface="+mn-lt"/>
                          <a:ea typeface="+mn-ea"/>
                          <a:cs typeface="+mn-cs"/>
                        </a:rPr>
                        <a:t>The study emphasizes ML, particularly deep learning, automating with </a:t>
                      </a:r>
                      <a:r>
                        <a:rPr lang="en-US" sz="1800" b="0" i="0" kern="1200" dirty="0" err="1">
                          <a:solidFill>
                            <a:schemeClr val="dk1"/>
                          </a:solidFill>
                          <a:effectLst/>
                          <a:latin typeface="+mn-lt"/>
                          <a:ea typeface="+mn-ea"/>
                          <a:cs typeface="+mn-cs"/>
                        </a:rPr>
                        <a:t>BreaKHis</a:t>
                      </a:r>
                      <a:r>
                        <a:rPr lang="en-US" sz="1800" b="0" i="0" kern="1200" dirty="0">
                          <a:solidFill>
                            <a:schemeClr val="dk1"/>
                          </a:solidFill>
                          <a:effectLst/>
                          <a:latin typeface="+mn-lt"/>
                          <a:ea typeface="+mn-ea"/>
                          <a:cs typeface="+mn-cs"/>
                        </a:rPr>
                        <a:t>. Techniques like transfer learning, CNNs analyzed. Bibliometrics highlight global trends, stressing automated breast cancer diagnosis' importance.</a:t>
                      </a:r>
                      <a:endParaRPr lang="en-IN" dirty="0"/>
                    </a:p>
                  </a:txBody>
                  <a:tcPr/>
                </a:tc>
                <a:extLst>
                  <a:ext uri="{0D108BD9-81ED-4DB2-BD59-A6C34878D82A}">
                    <a16:rowId xmlns:a16="http://schemas.microsoft.com/office/drawing/2014/main" val="1065785993"/>
                  </a:ext>
                </a:extLst>
              </a:tr>
              <a:tr h="1433538">
                <a:tc>
                  <a:txBody>
                    <a:bodyPr/>
                    <a:lstStyle/>
                    <a:p>
                      <a:endParaRPr lang="en-US" dirty="0"/>
                    </a:p>
                    <a:p>
                      <a:r>
                        <a:rPr lang="en-IN"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mn-lt"/>
                          <a:ea typeface="+mn-ea"/>
                          <a:cs typeface="+mn-cs"/>
                        </a:rPr>
                        <a:t>Sushovan</a:t>
                      </a:r>
                      <a:r>
                        <a:rPr lang="en-IN" sz="1800" b="0" kern="1200" dirty="0">
                          <a:solidFill>
                            <a:schemeClr val="dk1"/>
                          </a:solidFill>
                          <a:effectLst/>
                          <a:latin typeface="+mn-lt"/>
                          <a:ea typeface="+mn-ea"/>
                          <a:cs typeface="+mn-cs"/>
                        </a:rPr>
                        <a:t> Chaudhury</a:t>
                      </a:r>
                      <a:r>
                        <a:rPr lang="en-IN" sz="1800" kern="1200" dirty="0">
                          <a:solidFill>
                            <a:schemeClr val="dk1"/>
                          </a:solidFill>
                          <a:effectLst/>
                          <a:latin typeface="+mn-lt"/>
                          <a:ea typeface="+mn-ea"/>
                          <a:cs typeface="+mn-cs"/>
                        </a:rPr>
                        <a:t>,</a:t>
                      </a:r>
                      <a:r>
                        <a:rPr lang="en-IN" sz="1800" kern="1200" baseline="300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Alla</a:t>
                      </a:r>
                      <a:r>
                        <a:rPr lang="en-IN" sz="1800" kern="1200" dirty="0">
                          <a:solidFill>
                            <a:schemeClr val="dk1"/>
                          </a:solidFill>
                          <a:effectLst/>
                          <a:latin typeface="+mn-lt"/>
                          <a:ea typeface="+mn-ea"/>
                          <a:cs typeface="+mn-cs"/>
                        </a:rPr>
                        <a:t> Naveen Krishna,</a:t>
                      </a:r>
                      <a:r>
                        <a:rPr lang="en-IN" sz="1800" kern="1200" baseline="300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Suneet Gupta,</a:t>
                      </a:r>
                      <a:r>
                        <a:rPr lang="en-IN" sz="1800" kern="1200" baseline="30000" dirty="0">
                          <a:solidFill>
                            <a:schemeClr val="dk1"/>
                          </a:solidFill>
                          <a:effectLst/>
                          <a:latin typeface="+mn-lt"/>
                          <a:ea typeface="+mn-ea"/>
                          <a:cs typeface="+mn-cs"/>
                        </a:rPr>
                        <a:t> </a:t>
                      </a:r>
                      <a:r>
                        <a:rPr lang="en-IN" sz="1800" kern="1200" dirty="0">
                          <a:solidFill>
                            <a:schemeClr val="dk1"/>
                          </a:solidFill>
                          <a:effectLst/>
                          <a:latin typeface="+mn-lt"/>
                          <a:ea typeface="+mn-ea"/>
                          <a:cs typeface="+mn-cs"/>
                        </a:rPr>
                        <a:t>K. </a:t>
                      </a:r>
                      <a:r>
                        <a:rPr lang="en-IN" sz="1800" kern="1200" dirty="0" err="1">
                          <a:solidFill>
                            <a:schemeClr val="dk1"/>
                          </a:solidFill>
                          <a:effectLst/>
                          <a:latin typeface="+mn-lt"/>
                          <a:ea typeface="+mn-ea"/>
                          <a:cs typeface="+mn-cs"/>
                        </a:rPr>
                        <a:t>Sakthidasan</a:t>
                      </a:r>
                      <a:r>
                        <a:rPr lang="en-IN" sz="1800" kern="1200" dirty="0">
                          <a:solidFill>
                            <a:schemeClr val="dk1"/>
                          </a:solidFill>
                          <a:effectLst/>
                          <a:latin typeface="+mn-lt"/>
                          <a:ea typeface="+mn-ea"/>
                          <a:cs typeface="+mn-cs"/>
                        </a:rPr>
                        <a:t> Sankaran</a:t>
                      </a:r>
                    </a:p>
                    <a:p>
                      <a:endParaRPr lang="en-IN" dirty="0"/>
                    </a:p>
                  </a:txBody>
                  <a:tcPr/>
                </a:tc>
                <a:tc>
                  <a:txBody>
                    <a:bodyPr/>
                    <a:lstStyle/>
                    <a:p>
                      <a:r>
                        <a:rPr lang="en-IN" sz="1800" b="0" i="0" kern="1200" dirty="0">
                          <a:solidFill>
                            <a:schemeClr val="dk1"/>
                          </a:solidFill>
                          <a:effectLst/>
                          <a:latin typeface="+mn-lt"/>
                          <a:ea typeface="+mn-ea"/>
                          <a:cs typeface="+mn-cs"/>
                        </a:rPr>
                        <a:t>Method uses image processing, ML for breast cancer: mammograms, CLAHE enhancement, classifier.</a:t>
                      </a:r>
                      <a:endParaRPr lang="en-IN" dirty="0"/>
                    </a:p>
                  </a:txBody>
                  <a:tcPr/>
                </a:tc>
                <a:tc>
                  <a:txBody>
                    <a:bodyPr/>
                    <a:lstStyle/>
                    <a:p>
                      <a:r>
                        <a:rPr lang="en-IN" sz="1800" b="0" i="0" kern="1200" dirty="0">
                          <a:solidFill>
                            <a:schemeClr val="dk1"/>
                          </a:solidFill>
                          <a:effectLst/>
                          <a:latin typeface="+mn-lt"/>
                          <a:ea typeface="+mn-ea"/>
                          <a:cs typeface="+mn-cs"/>
                        </a:rPr>
                        <a:t>Research explores mammography techniques: enhancement (adaptive histogram equalization, difference pics, region growth), segmentation, aiding lesion detection. SVM, perceptron, Bayesian classifiers ensure accurate breast cancer diagnosis.</a:t>
                      </a:r>
                    </a:p>
                    <a:p>
                      <a:br>
                        <a:rPr lang="en-IN" sz="1800" b="0" i="0" kern="1200" dirty="0">
                          <a:solidFill>
                            <a:schemeClr val="dk1"/>
                          </a:solidFill>
                          <a:effectLst/>
                          <a:latin typeface="+mn-lt"/>
                          <a:ea typeface="+mn-ea"/>
                          <a:cs typeface="+mn-cs"/>
                        </a:rPr>
                      </a:br>
                      <a:endParaRPr lang="en-IN" dirty="0"/>
                    </a:p>
                  </a:txBody>
                  <a:tcPr/>
                </a:tc>
                <a:extLst>
                  <a:ext uri="{0D108BD9-81ED-4DB2-BD59-A6C34878D82A}">
                    <a16:rowId xmlns:a16="http://schemas.microsoft.com/office/drawing/2014/main" val="370846873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500338" y="333136"/>
            <a:ext cx="5467112"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Literature Review Cont.</a:t>
            </a:r>
            <a:endParaRPr lang="en-US" sz="4374" dirty="0"/>
          </a:p>
        </p:txBody>
      </p:sp>
      <p:sp>
        <p:nvSpPr>
          <p:cNvPr id="5" name="Text 2"/>
          <p:cNvSpPr/>
          <p:nvPr/>
        </p:nvSpPr>
        <p:spPr>
          <a:xfrm>
            <a:off x="2348389" y="4273153"/>
            <a:ext cx="9933503" cy="710803"/>
          </a:xfrm>
          <a:prstGeom prst="rect">
            <a:avLst/>
          </a:prstGeom>
          <a:noFill/>
          <a:ln/>
        </p:spPr>
        <p:txBody>
          <a:bodyPr wrap="square" rtlCol="0" anchor="t"/>
          <a:lstStyle/>
          <a:p>
            <a:pPr marL="0" indent="0">
              <a:lnSpc>
                <a:spcPts val="2799"/>
              </a:lnSpc>
              <a:buNone/>
            </a:pPr>
            <a:endParaRPr lang="en-US" sz="1750" dirty="0"/>
          </a:p>
        </p:txBody>
      </p:sp>
      <p:graphicFrame>
        <p:nvGraphicFramePr>
          <p:cNvPr id="7" name="Table 6">
            <a:extLst>
              <a:ext uri="{FF2B5EF4-FFF2-40B4-BE49-F238E27FC236}">
                <a16:creationId xmlns:a16="http://schemas.microsoft.com/office/drawing/2014/main" id="{4D0213C3-A301-CC14-7F45-6E279B4133FD}"/>
              </a:ext>
            </a:extLst>
          </p:cNvPr>
          <p:cNvGraphicFramePr>
            <a:graphicFrameLocks noGrp="1"/>
          </p:cNvGraphicFramePr>
          <p:nvPr>
            <p:extLst>
              <p:ext uri="{D42A27DB-BD31-4B8C-83A1-F6EECF244321}">
                <p14:modId xmlns:p14="http://schemas.microsoft.com/office/powerpoint/2010/main" val="985575178"/>
              </p:ext>
            </p:extLst>
          </p:nvPr>
        </p:nvGraphicFramePr>
        <p:xfrm>
          <a:off x="625641" y="1097280"/>
          <a:ext cx="13475368" cy="6799186"/>
        </p:xfrm>
        <a:graphic>
          <a:graphicData uri="http://schemas.openxmlformats.org/drawingml/2006/table">
            <a:tbl>
              <a:tblPr firstRow="1" bandRow="1">
                <a:tableStyleId>{5C22544A-7EE6-4342-B048-85BDC9FD1C3A}</a:tableStyleId>
              </a:tblPr>
              <a:tblGrid>
                <a:gridCol w="1183908">
                  <a:extLst>
                    <a:ext uri="{9D8B030D-6E8A-4147-A177-3AD203B41FA5}">
                      <a16:colId xmlns:a16="http://schemas.microsoft.com/office/drawing/2014/main" val="3228003663"/>
                    </a:ext>
                  </a:extLst>
                </a:gridCol>
                <a:gridCol w="2820203">
                  <a:extLst>
                    <a:ext uri="{9D8B030D-6E8A-4147-A177-3AD203B41FA5}">
                      <a16:colId xmlns:a16="http://schemas.microsoft.com/office/drawing/2014/main" val="1434776221"/>
                    </a:ext>
                  </a:extLst>
                </a:gridCol>
                <a:gridCol w="3195587">
                  <a:extLst>
                    <a:ext uri="{9D8B030D-6E8A-4147-A177-3AD203B41FA5}">
                      <a16:colId xmlns:a16="http://schemas.microsoft.com/office/drawing/2014/main" val="1862133170"/>
                    </a:ext>
                  </a:extLst>
                </a:gridCol>
                <a:gridCol w="6275670">
                  <a:extLst>
                    <a:ext uri="{9D8B030D-6E8A-4147-A177-3AD203B41FA5}">
                      <a16:colId xmlns:a16="http://schemas.microsoft.com/office/drawing/2014/main" val="1312934079"/>
                    </a:ext>
                  </a:extLst>
                </a:gridCol>
              </a:tblGrid>
              <a:tr h="628916">
                <a:tc>
                  <a:txBody>
                    <a:bodyPr/>
                    <a:lstStyle/>
                    <a:p>
                      <a:r>
                        <a:rPr lang="en-US" dirty="0"/>
                        <a:t>    SL.NO</a:t>
                      </a:r>
                      <a:endParaRPr lang="en-IN" dirty="0"/>
                    </a:p>
                  </a:txBody>
                  <a:tcPr/>
                </a:tc>
                <a:tc>
                  <a:txBody>
                    <a:bodyPr/>
                    <a:lstStyle/>
                    <a:p>
                      <a:r>
                        <a:rPr lang="en-US" dirty="0"/>
                        <a:t>                  Author</a:t>
                      </a:r>
                      <a:endParaRPr lang="en-IN" dirty="0"/>
                    </a:p>
                  </a:txBody>
                  <a:tcPr/>
                </a:tc>
                <a:tc>
                  <a:txBody>
                    <a:bodyPr/>
                    <a:lstStyle/>
                    <a:p>
                      <a:r>
                        <a:rPr lang="en-US" dirty="0"/>
                        <a:t>                 Methodology</a:t>
                      </a:r>
                      <a:endParaRPr lang="en-IN" dirty="0"/>
                    </a:p>
                  </a:txBody>
                  <a:tcPr/>
                </a:tc>
                <a:tc>
                  <a:txBody>
                    <a:bodyPr/>
                    <a:lstStyle/>
                    <a:p>
                      <a:r>
                        <a:rPr lang="en-US" dirty="0"/>
                        <a:t>                                                 Inference</a:t>
                      </a:r>
                      <a:endParaRPr lang="en-IN" dirty="0"/>
                    </a:p>
                  </a:txBody>
                  <a:tcPr/>
                </a:tc>
                <a:extLst>
                  <a:ext uri="{0D108BD9-81ED-4DB2-BD59-A6C34878D82A}">
                    <a16:rowId xmlns:a16="http://schemas.microsoft.com/office/drawing/2014/main" val="2505330202"/>
                  </a:ext>
                </a:extLst>
              </a:tr>
              <a:tr h="1234054">
                <a:tc>
                  <a:txBody>
                    <a:bodyPr/>
                    <a:lstStyle/>
                    <a:p>
                      <a:endParaRPr lang="en-US" dirty="0"/>
                    </a:p>
                    <a:p>
                      <a:r>
                        <a:rPr lang="en-IN" dirty="0"/>
                        <a:t>      6.</a:t>
                      </a:r>
                    </a:p>
                  </a:txBody>
                  <a:tcPr/>
                </a:tc>
                <a:tc>
                  <a:txBody>
                    <a:bodyPr/>
                    <a:lstStyle/>
                    <a:p>
                      <a:r>
                        <a:rPr lang="en-IN" sz="1800" kern="1200" dirty="0">
                          <a:solidFill>
                            <a:schemeClr val="dk1"/>
                          </a:solidFill>
                          <a:effectLst/>
                          <a:latin typeface="+mn-lt"/>
                          <a:ea typeface="+mn-ea"/>
                          <a:cs typeface="+mn-cs"/>
                        </a:rPr>
                        <a:t>V </a:t>
                      </a:r>
                      <a:r>
                        <a:rPr lang="en-IN" sz="1800" kern="1200" dirty="0" err="1">
                          <a:solidFill>
                            <a:schemeClr val="dk1"/>
                          </a:solidFill>
                          <a:effectLst/>
                          <a:latin typeface="+mn-lt"/>
                          <a:ea typeface="+mn-ea"/>
                          <a:cs typeface="+mn-cs"/>
                        </a:rPr>
                        <a:t>Harvind</a:t>
                      </a:r>
                      <a:r>
                        <a:rPr lang="en-IN" sz="1800" kern="1200" dirty="0">
                          <a:solidFill>
                            <a:schemeClr val="dk1"/>
                          </a:solidFill>
                          <a:effectLst/>
                          <a:latin typeface="+mn-lt"/>
                          <a:ea typeface="+mn-ea"/>
                          <a:cs typeface="+mn-cs"/>
                        </a:rPr>
                        <a:t> Viswanath, Lorena </a:t>
                      </a:r>
                      <a:r>
                        <a:rPr lang="en-IN" sz="1800" kern="1200" dirty="0" err="1">
                          <a:solidFill>
                            <a:schemeClr val="dk1"/>
                          </a:solidFill>
                          <a:effectLst/>
                          <a:latin typeface="+mn-lt"/>
                          <a:ea typeface="+mn-ea"/>
                          <a:cs typeface="+mn-cs"/>
                        </a:rPr>
                        <a:t>Guachi-Guachi</a:t>
                      </a:r>
                      <a:r>
                        <a:rPr lang="en-IN" sz="1800" kern="1200" dirty="0">
                          <a:solidFill>
                            <a:schemeClr val="dk1"/>
                          </a:solidFill>
                          <a:effectLst/>
                          <a:latin typeface="+mn-lt"/>
                          <a:ea typeface="+mn-ea"/>
                          <a:cs typeface="+mn-cs"/>
                        </a:rPr>
                        <a:t> and Saravana Prakash </a:t>
                      </a:r>
                      <a:r>
                        <a:rPr lang="en-IN" sz="1800" kern="1200" dirty="0" err="1">
                          <a:solidFill>
                            <a:schemeClr val="dk1"/>
                          </a:solidFill>
                          <a:effectLst/>
                          <a:latin typeface="+mn-lt"/>
                          <a:ea typeface="+mn-ea"/>
                          <a:cs typeface="+mn-cs"/>
                        </a:rPr>
                        <a:t>Thirumuruganandham</a:t>
                      </a:r>
                      <a:endParaRPr lang="en-IN" dirty="0"/>
                    </a:p>
                  </a:txBody>
                  <a:tcPr/>
                </a:tc>
                <a:tc>
                  <a:txBody>
                    <a:bodyPr/>
                    <a:lstStyle/>
                    <a:p>
                      <a:r>
                        <a:rPr lang="en-US" sz="1800" b="0" i="0" kern="1200" dirty="0">
                          <a:solidFill>
                            <a:schemeClr val="dk1"/>
                          </a:solidFill>
                          <a:effectLst/>
                          <a:latin typeface="+mn-lt"/>
                          <a:ea typeface="+mn-ea"/>
                          <a:cs typeface="+mn-cs"/>
                        </a:rPr>
                        <a:t>Study classifies mammograms: preprocessing, reduction, selection, employing SVM, K-NN, RF classifiers for diagnosis.</a:t>
                      </a:r>
                      <a:endParaRPr lang="en-IN" dirty="0"/>
                    </a:p>
                  </a:txBody>
                  <a:tcPr/>
                </a:tc>
                <a:tc>
                  <a:txBody>
                    <a:bodyPr/>
                    <a:lstStyle/>
                    <a:p>
                      <a:r>
                        <a:rPr lang="en-IN" sz="1800" b="0" i="0" kern="1200" dirty="0">
                          <a:solidFill>
                            <a:schemeClr val="dk1"/>
                          </a:solidFill>
                          <a:effectLst/>
                          <a:latin typeface="+mn-lt"/>
                          <a:ea typeface="+mn-ea"/>
                          <a:cs typeface="+mn-cs"/>
                        </a:rPr>
                        <a:t>An SVM, K-NN, RF-based automated mammogram classifier; RF excels, stressing pre-processing importance. Future goal: fully autonomous system aiding radiologists in interpretation.</a:t>
                      </a:r>
                      <a:endParaRPr lang="en-IN" dirty="0"/>
                    </a:p>
                  </a:txBody>
                  <a:tcPr/>
                </a:tc>
                <a:extLst>
                  <a:ext uri="{0D108BD9-81ED-4DB2-BD59-A6C34878D82A}">
                    <a16:rowId xmlns:a16="http://schemas.microsoft.com/office/drawing/2014/main" val="943994654"/>
                  </a:ext>
                </a:extLst>
              </a:tr>
              <a:tr h="1234054">
                <a:tc>
                  <a:txBody>
                    <a:bodyPr/>
                    <a:lstStyle/>
                    <a:p>
                      <a:r>
                        <a:rPr lang="en-US" dirty="0"/>
                        <a:t> </a:t>
                      </a:r>
                    </a:p>
                    <a:p>
                      <a:r>
                        <a:rPr lang="en-US" dirty="0"/>
                        <a:t>      7.</a:t>
                      </a:r>
                      <a:endParaRPr lang="en-IN" dirty="0"/>
                    </a:p>
                  </a:txBody>
                  <a:tcPr/>
                </a:tc>
                <a:tc>
                  <a:txBody>
                    <a:bodyPr/>
                    <a:lstStyle/>
                    <a:p>
                      <a:r>
                        <a:rPr lang="en-IN" sz="1800" kern="1200" dirty="0">
                          <a:solidFill>
                            <a:schemeClr val="dk1"/>
                          </a:solidFill>
                          <a:effectLst/>
                          <a:latin typeface="+mn-lt"/>
                          <a:ea typeface="+mn-ea"/>
                          <a:cs typeface="+mn-cs"/>
                        </a:rPr>
                        <a:t>Neela A G, S Gayathri, Jayashree K</a:t>
                      </a:r>
                      <a:endParaRPr lang="en-IN" dirty="0"/>
                    </a:p>
                  </a:txBody>
                  <a:tcPr/>
                </a:tc>
                <a:tc>
                  <a:txBody>
                    <a:bodyPr/>
                    <a:lstStyle/>
                    <a:p>
                      <a:r>
                        <a:rPr lang="en-US" sz="1800" b="0" i="0" kern="1200" dirty="0">
                          <a:solidFill>
                            <a:schemeClr val="dk1"/>
                          </a:solidFill>
                          <a:effectLst/>
                          <a:latin typeface="+mn-lt"/>
                          <a:ea typeface="+mn-ea"/>
                          <a:cs typeface="+mn-cs"/>
                        </a:rPr>
                        <a:t>Biomedical ML focuses on supervised, unsupervised learning: neural networks, regression, clustering. </a:t>
                      </a:r>
                      <a:endParaRPr lang="en-IN" dirty="0"/>
                    </a:p>
                  </a:txBody>
                  <a:tcPr/>
                </a:tc>
                <a:tc>
                  <a:txBody>
                    <a:bodyPr/>
                    <a:lstStyle/>
                    <a:p>
                      <a:r>
                        <a:rPr lang="en-IN" dirty="0"/>
                        <a:t>Breast cancer detection explored via data mining, image processing, ML. Algo comparison for benign/malignant classification, emphasizing error estimation, model selection for early prevention.</a:t>
                      </a:r>
                    </a:p>
                  </a:txBody>
                  <a:tcPr/>
                </a:tc>
                <a:extLst>
                  <a:ext uri="{0D108BD9-81ED-4DB2-BD59-A6C34878D82A}">
                    <a16:rowId xmlns:a16="http://schemas.microsoft.com/office/drawing/2014/main" val="2734173530"/>
                  </a:ext>
                </a:extLst>
              </a:tr>
              <a:tr h="1234054">
                <a:tc>
                  <a:txBody>
                    <a:bodyPr/>
                    <a:lstStyle/>
                    <a:p>
                      <a:endParaRPr lang="en-US" dirty="0"/>
                    </a:p>
                    <a:p>
                      <a:r>
                        <a:rPr lang="en-IN" dirty="0"/>
                        <a:t>      8.</a:t>
                      </a:r>
                    </a:p>
                  </a:txBody>
                  <a:tcPr/>
                </a:tc>
                <a:tc>
                  <a:txBody>
                    <a:bodyPr/>
                    <a:lstStyle/>
                    <a:p>
                      <a:r>
                        <a:rPr lang="en-IN" sz="1800" kern="1200" dirty="0">
                          <a:solidFill>
                            <a:schemeClr val="dk1"/>
                          </a:solidFill>
                          <a:effectLst/>
                          <a:latin typeface="+mn-lt"/>
                          <a:ea typeface="+mn-ea"/>
                          <a:cs typeface="+mn-cs"/>
                        </a:rPr>
                        <a:t>Sri Hari </a:t>
                      </a:r>
                      <a:r>
                        <a:rPr lang="en-IN" sz="1800" kern="1200" dirty="0" err="1">
                          <a:solidFill>
                            <a:schemeClr val="dk1"/>
                          </a:solidFill>
                          <a:effectLst/>
                          <a:latin typeface="+mn-lt"/>
                          <a:ea typeface="+mn-ea"/>
                          <a:cs typeface="+mn-cs"/>
                        </a:rPr>
                        <a:t>Nallamala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Pragnyaban</a:t>
                      </a:r>
                      <a:r>
                        <a:rPr lang="en-IN" sz="1800" kern="1200" dirty="0">
                          <a:solidFill>
                            <a:schemeClr val="dk1"/>
                          </a:solidFill>
                          <a:effectLst/>
                          <a:latin typeface="+mn-lt"/>
                          <a:ea typeface="+mn-ea"/>
                          <a:cs typeface="+mn-cs"/>
                        </a:rPr>
                        <a:t> Mishra, Suvarna Vani </a:t>
                      </a:r>
                      <a:r>
                        <a:rPr lang="en-IN" sz="1800" kern="1200" dirty="0" err="1">
                          <a:solidFill>
                            <a:schemeClr val="dk1"/>
                          </a:solidFill>
                          <a:effectLst/>
                          <a:latin typeface="+mn-lt"/>
                          <a:ea typeface="+mn-ea"/>
                          <a:cs typeface="+mn-cs"/>
                        </a:rPr>
                        <a:t>Koneru</a:t>
                      </a:r>
                      <a:endParaRPr lang="en-IN" dirty="0"/>
                    </a:p>
                  </a:txBody>
                  <a:tcPr/>
                </a:tc>
                <a:tc>
                  <a:txBody>
                    <a:bodyPr/>
                    <a:lstStyle/>
                    <a:p>
                      <a:r>
                        <a:rPr lang="en-US" sz="1800" b="0" i="0" kern="1200" dirty="0">
                          <a:solidFill>
                            <a:schemeClr val="dk1"/>
                          </a:solidFill>
                          <a:effectLst/>
                          <a:latin typeface="+mn-lt"/>
                          <a:ea typeface="+mn-ea"/>
                          <a:cs typeface="+mn-cs"/>
                        </a:rPr>
                        <a:t>Logistic Regression predicts with equations, SVM separates classes, KNN versatile, evaluated on interpretability.</a:t>
                      </a:r>
                      <a:endParaRPr lang="en-IN" dirty="0"/>
                    </a:p>
                  </a:txBody>
                  <a:tcPr/>
                </a:tc>
                <a:tc>
                  <a:txBody>
                    <a:bodyPr/>
                    <a:lstStyle/>
                    <a:p>
                      <a:br>
                        <a:rPr lang="en-US" dirty="0"/>
                      </a:br>
                      <a:r>
                        <a:rPr lang="en-US" sz="1800" b="0" i="0" kern="1200" dirty="0">
                          <a:solidFill>
                            <a:schemeClr val="dk1"/>
                          </a:solidFill>
                          <a:effectLst/>
                          <a:latin typeface="+mn-lt"/>
                          <a:ea typeface="+mn-ea"/>
                          <a:cs typeface="+mn-cs"/>
                        </a:rPr>
                        <a:t>An ensemble voting ML approach achieves 98.50% precision in breast cancer analysis, using only 16 features.</a:t>
                      </a:r>
                      <a:endParaRPr lang="en-IN" dirty="0"/>
                    </a:p>
                  </a:txBody>
                  <a:tcPr/>
                </a:tc>
                <a:extLst>
                  <a:ext uri="{0D108BD9-81ED-4DB2-BD59-A6C34878D82A}">
                    <a16:rowId xmlns:a16="http://schemas.microsoft.com/office/drawing/2014/main" val="461519139"/>
                  </a:ext>
                </a:extLst>
              </a:tr>
              <a:tr h="1234054">
                <a:tc>
                  <a:txBody>
                    <a:bodyPr/>
                    <a:lstStyle/>
                    <a:p>
                      <a:endParaRPr lang="en-US" dirty="0"/>
                    </a:p>
                    <a:p>
                      <a:r>
                        <a:rPr lang="en-IN" dirty="0"/>
                        <a:t>      9.</a:t>
                      </a:r>
                    </a:p>
                  </a:txBody>
                  <a:tcPr/>
                </a:tc>
                <a:tc>
                  <a:txBody>
                    <a:bodyPr/>
                    <a:lstStyle/>
                    <a:p>
                      <a:r>
                        <a:rPr lang="en-IN" sz="1800" kern="1200" dirty="0">
                          <a:solidFill>
                            <a:schemeClr val="dk1"/>
                          </a:solidFill>
                          <a:effectLst/>
                          <a:latin typeface="+mn-lt"/>
                          <a:ea typeface="+mn-ea"/>
                          <a:cs typeface="+mn-cs"/>
                        </a:rPr>
                        <a:t>Monika Tiwari, Rashi </a:t>
                      </a:r>
                      <a:r>
                        <a:rPr lang="en-IN" sz="1800" kern="1200" dirty="0" err="1">
                          <a:solidFill>
                            <a:schemeClr val="dk1"/>
                          </a:solidFill>
                          <a:effectLst/>
                          <a:latin typeface="+mn-lt"/>
                          <a:ea typeface="+mn-ea"/>
                          <a:cs typeface="+mn-cs"/>
                        </a:rPr>
                        <a:t>Bharuka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Praditi</a:t>
                      </a:r>
                      <a:r>
                        <a:rPr lang="en-IN" sz="1800" kern="1200" dirty="0">
                          <a:solidFill>
                            <a:schemeClr val="dk1"/>
                          </a:solidFill>
                          <a:effectLst/>
                          <a:latin typeface="+mn-lt"/>
                          <a:ea typeface="+mn-ea"/>
                          <a:cs typeface="+mn-cs"/>
                        </a:rPr>
                        <a:t> Shah, Reena </a:t>
                      </a:r>
                      <a:r>
                        <a:rPr lang="en-IN" sz="1800" kern="1200" dirty="0" err="1">
                          <a:solidFill>
                            <a:schemeClr val="dk1"/>
                          </a:solidFill>
                          <a:effectLst/>
                          <a:latin typeface="+mn-lt"/>
                          <a:ea typeface="+mn-ea"/>
                          <a:cs typeface="+mn-cs"/>
                        </a:rPr>
                        <a:t>Lokare</a:t>
                      </a:r>
                      <a:endParaRPr lang="en-IN" dirty="0"/>
                    </a:p>
                  </a:txBody>
                  <a:tcPr/>
                </a:tc>
                <a:tc>
                  <a:txBody>
                    <a:bodyPr/>
                    <a:lstStyle/>
                    <a:p>
                      <a:r>
                        <a:rPr lang="en-IN" sz="1800" b="0" i="0" kern="1200" dirty="0">
                          <a:solidFill>
                            <a:schemeClr val="dk1"/>
                          </a:solidFill>
                          <a:effectLst/>
                          <a:latin typeface="+mn-lt"/>
                          <a:ea typeface="+mn-ea"/>
                          <a:cs typeface="+mn-cs"/>
                        </a:rPr>
                        <a:t>ML, DL methods diagnose breast cancer, applying Logistic Regression, KNN, SVM, CNN, ANN for accuracy.</a:t>
                      </a:r>
                      <a:endParaRPr lang="en-IN" dirty="0"/>
                    </a:p>
                  </a:txBody>
                  <a:tcPr/>
                </a:tc>
                <a:tc>
                  <a:txBody>
                    <a:bodyPr/>
                    <a:lstStyle/>
                    <a:p>
                      <a:r>
                        <a:rPr lang="en-IN" sz="1800" b="0" i="0" kern="1200" dirty="0">
                          <a:solidFill>
                            <a:schemeClr val="dk1"/>
                          </a:solidFill>
                          <a:effectLst/>
                          <a:latin typeface="+mn-lt"/>
                          <a:ea typeface="+mn-ea"/>
                          <a:cs typeface="+mn-cs"/>
                        </a:rPr>
                        <a:t>Study explores breast cancer prediction: ML (SVM, Random Forest), DL (CNN, ANN) on Wisconsin dataset. SVM, RF reach 96.5%, CNN, ANN surpass with 97.3%, 99.3%, emphasizing DL's superior efficacy.</a:t>
                      </a:r>
                      <a:endParaRPr lang="en-IN" dirty="0"/>
                    </a:p>
                  </a:txBody>
                  <a:tcPr/>
                </a:tc>
                <a:extLst>
                  <a:ext uri="{0D108BD9-81ED-4DB2-BD59-A6C34878D82A}">
                    <a16:rowId xmlns:a16="http://schemas.microsoft.com/office/drawing/2014/main" val="1366254202"/>
                  </a:ext>
                </a:extLst>
              </a:tr>
              <a:tr h="1234054">
                <a:tc>
                  <a:txBody>
                    <a:bodyPr/>
                    <a:lstStyle/>
                    <a:p>
                      <a:endParaRPr lang="en-US" dirty="0"/>
                    </a:p>
                    <a:p>
                      <a:r>
                        <a:rPr lang="en-IN" dirty="0"/>
                        <a:t>     10.</a:t>
                      </a:r>
                    </a:p>
                  </a:txBody>
                  <a:tcPr/>
                </a:tc>
                <a:tc>
                  <a:txBody>
                    <a:bodyPr/>
                    <a:lstStyle/>
                    <a:p>
                      <a:r>
                        <a:rPr lang="en-IN" sz="1800" kern="1200" dirty="0" err="1">
                          <a:solidFill>
                            <a:schemeClr val="dk1"/>
                          </a:solidFill>
                          <a:effectLst/>
                          <a:latin typeface="+mn-lt"/>
                          <a:ea typeface="+mn-ea"/>
                          <a:cs typeface="+mn-cs"/>
                        </a:rPr>
                        <a:t>Pradeeba.R</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Mrs.C.Clement</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Sherlin</a:t>
                      </a:r>
                      <a:endParaRPr lang="en-IN" dirty="0"/>
                    </a:p>
                  </a:txBody>
                  <a:tcPr/>
                </a:tc>
                <a:tc>
                  <a:txBody>
                    <a:bodyPr/>
                    <a:lstStyle/>
                    <a:p>
                      <a:r>
                        <a:rPr lang="en-IN" sz="1800" b="0" i="0" kern="1200" dirty="0">
                          <a:solidFill>
                            <a:schemeClr val="dk1"/>
                          </a:solidFill>
                          <a:effectLst/>
                          <a:latin typeface="+mn-lt"/>
                          <a:ea typeface="+mn-ea"/>
                          <a:cs typeface="+mn-cs"/>
                        </a:rPr>
                        <a:t>Efficient cancer detection via FCM segmentation in mammograms proposed.</a:t>
                      </a:r>
                      <a:endParaRPr lang="en-IN" dirty="0"/>
                    </a:p>
                  </a:txBody>
                  <a:tcPr/>
                </a:tc>
                <a:tc>
                  <a:txBody>
                    <a:bodyPr/>
                    <a:lstStyle/>
                    <a:p>
                      <a:r>
                        <a:rPr lang="en-US" sz="1800" b="0" i="0" kern="1200" dirty="0">
                          <a:solidFill>
                            <a:schemeClr val="dk1"/>
                          </a:solidFill>
                          <a:effectLst/>
                          <a:latin typeface="+mn-lt"/>
                          <a:ea typeface="+mn-ea"/>
                          <a:cs typeface="+mn-cs"/>
                        </a:rPr>
                        <a:t>Study assesses ML in breast cancer detection from digitized fine needle aspirate images. Deep learning promising but hindered by limited data, conversion challenges for CNN. Recommendations: future enhancements with expanded data.</a:t>
                      </a:r>
                      <a:endParaRPr lang="en-IN" dirty="0"/>
                    </a:p>
                  </a:txBody>
                  <a:tcPr/>
                </a:tc>
                <a:extLst>
                  <a:ext uri="{0D108BD9-81ED-4DB2-BD59-A6C34878D82A}">
                    <a16:rowId xmlns:a16="http://schemas.microsoft.com/office/drawing/2014/main" val="385961932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490713" y="333136"/>
            <a:ext cx="5020389" cy="694373"/>
          </a:xfrm>
          <a:prstGeom prst="rect">
            <a:avLst/>
          </a:prstGeom>
          <a:noFill/>
          <a:ln/>
        </p:spPr>
        <p:txBody>
          <a:bodyPr wrap="none" rtlCol="0" anchor="t"/>
          <a:lstStyle/>
          <a:p>
            <a:pPr marL="0" indent="0">
              <a:lnSpc>
                <a:spcPts val="5468"/>
              </a:lnSpc>
              <a:buNone/>
            </a:pPr>
            <a:r>
              <a:rPr lang="en-US" sz="4374" b="1" kern="0" spc="-87" dirty="0">
                <a:solidFill>
                  <a:srgbClr val="FF75D3"/>
                </a:solidFill>
                <a:latin typeface="adonis-web" pitchFamily="34" charset="0"/>
                <a:ea typeface="adonis-web" pitchFamily="34" charset="-122"/>
                <a:cs typeface="adonis-web" pitchFamily="34" charset="-120"/>
              </a:rPr>
              <a:t>Architecture Diagram</a:t>
            </a:r>
            <a:endParaRPr lang="en-US" sz="4374" dirty="0"/>
          </a:p>
        </p:txBody>
      </p:sp>
      <p:sp>
        <p:nvSpPr>
          <p:cNvPr id="5" name="Text 2"/>
          <p:cNvSpPr/>
          <p:nvPr/>
        </p:nvSpPr>
        <p:spPr>
          <a:xfrm>
            <a:off x="2348389" y="4273153"/>
            <a:ext cx="9933503" cy="710803"/>
          </a:xfrm>
          <a:prstGeom prst="rect">
            <a:avLst/>
          </a:prstGeom>
          <a:noFill/>
          <a:ln/>
        </p:spPr>
        <p:txBody>
          <a:bodyPr wrap="square" rtlCol="0" anchor="t"/>
          <a:lstStyle/>
          <a:p>
            <a:pPr marL="0" indent="0">
              <a:lnSpc>
                <a:spcPts val="2799"/>
              </a:lnSpc>
              <a:buNone/>
            </a:pPr>
            <a:endParaRPr lang="en-US" sz="1750" dirty="0"/>
          </a:p>
        </p:txBody>
      </p:sp>
      <p:pic>
        <p:nvPicPr>
          <p:cNvPr id="7" name="Picture 6">
            <a:extLst>
              <a:ext uri="{FF2B5EF4-FFF2-40B4-BE49-F238E27FC236}">
                <a16:creationId xmlns:a16="http://schemas.microsoft.com/office/drawing/2014/main" id="{99FAF42D-CCC4-6812-5337-FD5BEA76E0E7}"/>
              </a:ext>
            </a:extLst>
          </p:cNvPr>
          <p:cNvPicPr>
            <a:picLocks noChangeAspect="1"/>
          </p:cNvPicPr>
          <p:nvPr/>
        </p:nvPicPr>
        <p:blipFill>
          <a:blip r:embed="rId4"/>
          <a:stretch>
            <a:fillRect/>
          </a:stretch>
        </p:blipFill>
        <p:spPr>
          <a:xfrm>
            <a:off x="490713" y="1059606"/>
            <a:ext cx="13687300" cy="6836857"/>
          </a:xfrm>
          <a:prstGeom prst="rect">
            <a:avLst/>
          </a:prstGeom>
        </p:spPr>
      </p:pic>
      <p:pic>
        <p:nvPicPr>
          <p:cNvPr id="8" name="Picture 7">
            <a:extLst>
              <a:ext uri="{FF2B5EF4-FFF2-40B4-BE49-F238E27FC236}">
                <a16:creationId xmlns:a16="http://schemas.microsoft.com/office/drawing/2014/main" id="{CE1C1697-4ACF-C829-DFE5-3DA6379E833C}"/>
              </a:ext>
            </a:extLst>
          </p:cNvPr>
          <p:cNvPicPr>
            <a:picLocks noChangeAspect="1"/>
          </p:cNvPicPr>
          <p:nvPr/>
        </p:nvPicPr>
        <p:blipFill>
          <a:blip r:embed="rId5"/>
          <a:stretch>
            <a:fillRect/>
          </a:stretch>
        </p:blipFill>
        <p:spPr>
          <a:xfrm>
            <a:off x="490714" y="1135780"/>
            <a:ext cx="13687300" cy="6760683"/>
          </a:xfrm>
          <a:prstGeom prst="rect">
            <a:avLst/>
          </a:prstGeom>
        </p:spPr>
      </p:pic>
      <p:pic>
        <p:nvPicPr>
          <p:cNvPr id="10" name="Picture 9">
            <a:extLst>
              <a:ext uri="{FF2B5EF4-FFF2-40B4-BE49-F238E27FC236}">
                <a16:creationId xmlns:a16="http://schemas.microsoft.com/office/drawing/2014/main" id="{EFC39667-AE67-437C-47C8-01337329D747}"/>
              </a:ext>
            </a:extLst>
          </p:cNvPr>
          <p:cNvPicPr>
            <a:picLocks noChangeAspect="1"/>
          </p:cNvPicPr>
          <p:nvPr/>
        </p:nvPicPr>
        <p:blipFill>
          <a:blip r:embed="rId6"/>
          <a:stretch>
            <a:fillRect/>
          </a:stretch>
        </p:blipFill>
        <p:spPr>
          <a:xfrm>
            <a:off x="1328980" y="2120057"/>
            <a:ext cx="1261474" cy="1261474"/>
          </a:xfrm>
          <a:prstGeom prst="rect">
            <a:avLst/>
          </a:prstGeom>
        </p:spPr>
      </p:pic>
      <p:pic>
        <p:nvPicPr>
          <p:cNvPr id="14" name="Picture 13">
            <a:extLst>
              <a:ext uri="{FF2B5EF4-FFF2-40B4-BE49-F238E27FC236}">
                <a16:creationId xmlns:a16="http://schemas.microsoft.com/office/drawing/2014/main" id="{C2549818-C60E-5280-D371-D9C6FB3EB953}"/>
              </a:ext>
            </a:extLst>
          </p:cNvPr>
          <p:cNvPicPr>
            <a:picLocks noChangeAspect="1"/>
          </p:cNvPicPr>
          <p:nvPr/>
        </p:nvPicPr>
        <p:blipFill>
          <a:blip r:embed="rId7"/>
          <a:stretch>
            <a:fillRect/>
          </a:stretch>
        </p:blipFill>
        <p:spPr>
          <a:xfrm>
            <a:off x="1159314" y="4365808"/>
            <a:ext cx="1473375" cy="1403346"/>
          </a:xfrm>
          <a:prstGeom prst="rect">
            <a:avLst/>
          </a:prstGeom>
        </p:spPr>
      </p:pic>
      <p:pic>
        <p:nvPicPr>
          <p:cNvPr id="16" name="Picture 15">
            <a:extLst>
              <a:ext uri="{FF2B5EF4-FFF2-40B4-BE49-F238E27FC236}">
                <a16:creationId xmlns:a16="http://schemas.microsoft.com/office/drawing/2014/main" id="{9CDC189C-97B2-0F1D-D403-64B5DDE99B7E}"/>
              </a:ext>
            </a:extLst>
          </p:cNvPr>
          <p:cNvPicPr>
            <a:picLocks noChangeAspect="1"/>
          </p:cNvPicPr>
          <p:nvPr/>
        </p:nvPicPr>
        <p:blipFill>
          <a:blip r:embed="rId8"/>
          <a:stretch>
            <a:fillRect/>
          </a:stretch>
        </p:blipFill>
        <p:spPr>
          <a:xfrm>
            <a:off x="5337810" y="2107187"/>
            <a:ext cx="1977390" cy="1418586"/>
          </a:xfrm>
          <a:prstGeom prst="rect">
            <a:avLst/>
          </a:prstGeom>
        </p:spPr>
      </p:pic>
      <p:pic>
        <p:nvPicPr>
          <p:cNvPr id="18" name="Picture 17">
            <a:extLst>
              <a:ext uri="{FF2B5EF4-FFF2-40B4-BE49-F238E27FC236}">
                <a16:creationId xmlns:a16="http://schemas.microsoft.com/office/drawing/2014/main" id="{7FA67221-0D94-8EFC-830A-B864554C5411}"/>
              </a:ext>
            </a:extLst>
          </p:cNvPr>
          <p:cNvPicPr>
            <a:picLocks noChangeAspect="1"/>
          </p:cNvPicPr>
          <p:nvPr/>
        </p:nvPicPr>
        <p:blipFill>
          <a:blip r:embed="rId9"/>
          <a:stretch>
            <a:fillRect/>
          </a:stretch>
        </p:blipFill>
        <p:spPr>
          <a:xfrm>
            <a:off x="8399697" y="2011333"/>
            <a:ext cx="2265095" cy="1534659"/>
          </a:xfrm>
          <a:prstGeom prst="rect">
            <a:avLst/>
          </a:prstGeom>
        </p:spPr>
      </p:pic>
      <p:pic>
        <p:nvPicPr>
          <p:cNvPr id="20" name="Picture 19">
            <a:extLst>
              <a:ext uri="{FF2B5EF4-FFF2-40B4-BE49-F238E27FC236}">
                <a16:creationId xmlns:a16="http://schemas.microsoft.com/office/drawing/2014/main" id="{CEEF851D-8592-A4A3-AA10-793B3B53009E}"/>
              </a:ext>
            </a:extLst>
          </p:cNvPr>
          <p:cNvPicPr>
            <a:picLocks noChangeAspect="1"/>
          </p:cNvPicPr>
          <p:nvPr/>
        </p:nvPicPr>
        <p:blipFill>
          <a:blip r:embed="rId10"/>
          <a:stretch>
            <a:fillRect/>
          </a:stretch>
        </p:blipFill>
        <p:spPr>
          <a:xfrm>
            <a:off x="11505574" y="2107187"/>
            <a:ext cx="2143125" cy="1560884"/>
          </a:xfrm>
          <a:prstGeom prst="rect">
            <a:avLst/>
          </a:prstGeom>
        </p:spPr>
      </p:pic>
      <p:pic>
        <p:nvPicPr>
          <p:cNvPr id="22" name="Picture 21">
            <a:extLst>
              <a:ext uri="{FF2B5EF4-FFF2-40B4-BE49-F238E27FC236}">
                <a16:creationId xmlns:a16="http://schemas.microsoft.com/office/drawing/2014/main" id="{EEE60F5D-AF05-66CA-B1FC-60E4111F4FE9}"/>
              </a:ext>
            </a:extLst>
          </p:cNvPr>
          <p:cNvPicPr>
            <a:picLocks noChangeAspect="1"/>
          </p:cNvPicPr>
          <p:nvPr/>
        </p:nvPicPr>
        <p:blipFill>
          <a:blip r:embed="rId11"/>
          <a:stretch>
            <a:fillRect/>
          </a:stretch>
        </p:blipFill>
        <p:spPr>
          <a:xfrm>
            <a:off x="11854255" y="4946731"/>
            <a:ext cx="1307661" cy="1356826"/>
          </a:xfrm>
          <a:prstGeom prst="rect">
            <a:avLst/>
          </a:prstGeom>
        </p:spPr>
      </p:pic>
      <p:pic>
        <p:nvPicPr>
          <p:cNvPr id="24" name="Picture 23">
            <a:extLst>
              <a:ext uri="{FF2B5EF4-FFF2-40B4-BE49-F238E27FC236}">
                <a16:creationId xmlns:a16="http://schemas.microsoft.com/office/drawing/2014/main" id="{6DCB86F6-0C57-1865-ECE8-E8E71207E221}"/>
              </a:ext>
            </a:extLst>
          </p:cNvPr>
          <p:cNvPicPr>
            <a:picLocks noChangeAspect="1"/>
          </p:cNvPicPr>
          <p:nvPr/>
        </p:nvPicPr>
        <p:blipFill>
          <a:blip r:embed="rId12"/>
          <a:stretch>
            <a:fillRect/>
          </a:stretch>
        </p:blipFill>
        <p:spPr>
          <a:xfrm>
            <a:off x="8259679" y="4999545"/>
            <a:ext cx="1307661" cy="1410579"/>
          </a:xfrm>
          <a:prstGeom prst="rect">
            <a:avLst/>
          </a:prstGeom>
        </p:spPr>
      </p:pic>
      <p:pic>
        <p:nvPicPr>
          <p:cNvPr id="9" name="Picture 8">
            <a:extLst>
              <a:ext uri="{FF2B5EF4-FFF2-40B4-BE49-F238E27FC236}">
                <a16:creationId xmlns:a16="http://schemas.microsoft.com/office/drawing/2014/main" id="{0DBEBE85-FF9D-C4A3-65E8-9B1434D51C66}"/>
              </a:ext>
            </a:extLst>
          </p:cNvPr>
          <p:cNvPicPr>
            <a:picLocks noChangeAspect="1"/>
          </p:cNvPicPr>
          <p:nvPr/>
        </p:nvPicPr>
        <p:blipFill>
          <a:blip r:embed="rId13"/>
          <a:stretch>
            <a:fillRect/>
          </a:stretch>
        </p:blipFill>
        <p:spPr>
          <a:xfrm>
            <a:off x="6758853" y="5755543"/>
            <a:ext cx="728386" cy="364193"/>
          </a:xfrm>
          <a:prstGeom prst="rect">
            <a:avLst/>
          </a:prstGeom>
        </p:spPr>
      </p:pic>
      <p:pic>
        <p:nvPicPr>
          <p:cNvPr id="12" name="Picture 11">
            <a:extLst>
              <a:ext uri="{FF2B5EF4-FFF2-40B4-BE49-F238E27FC236}">
                <a16:creationId xmlns:a16="http://schemas.microsoft.com/office/drawing/2014/main" id="{3755A8E7-C794-6946-0B86-DE64868A2DE6}"/>
              </a:ext>
            </a:extLst>
          </p:cNvPr>
          <p:cNvPicPr>
            <a:picLocks noChangeAspect="1"/>
          </p:cNvPicPr>
          <p:nvPr/>
        </p:nvPicPr>
        <p:blipFill>
          <a:blip r:embed="rId14"/>
          <a:stretch>
            <a:fillRect/>
          </a:stretch>
        </p:blipFill>
        <p:spPr>
          <a:xfrm>
            <a:off x="4816793" y="4991168"/>
            <a:ext cx="1942060" cy="1942060"/>
          </a:xfrm>
          <a:prstGeom prst="rect">
            <a:avLst/>
          </a:prstGeom>
        </p:spPr>
      </p:pic>
      <p:sp>
        <p:nvSpPr>
          <p:cNvPr id="13" name="TextBox 12">
            <a:extLst>
              <a:ext uri="{FF2B5EF4-FFF2-40B4-BE49-F238E27FC236}">
                <a16:creationId xmlns:a16="http://schemas.microsoft.com/office/drawing/2014/main" id="{786F5B72-A8F3-7735-DF23-451388B5F244}"/>
              </a:ext>
            </a:extLst>
          </p:cNvPr>
          <p:cNvSpPr txBox="1"/>
          <p:nvPr/>
        </p:nvSpPr>
        <p:spPr>
          <a:xfrm>
            <a:off x="5014761" y="6824312"/>
            <a:ext cx="1744091" cy="369332"/>
          </a:xfrm>
          <a:prstGeom prst="rect">
            <a:avLst/>
          </a:prstGeom>
          <a:noFill/>
        </p:spPr>
        <p:txBody>
          <a:bodyPr wrap="square" rtlCol="0">
            <a:spAutoFit/>
          </a:bodyPr>
          <a:lstStyle/>
          <a:p>
            <a:r>
              <a:rPr lang="en-IN" dirty="0"/>
              <a:t>  FINAL RESULT</a:t>
            </a:r>
          </a:p>
        </p:txBody>
      </p:sp>
      <p:pic>
        <p:nvPicPr>
          <p:cNvPr id="11" name="Picture 10">
            <a:extLst>
              <a:ext uri="{FF2B5EF4-FFF2-40B4-BE49-F238E27FC236}">
                <a16:creationId xmlns:a16="http://schemas.microsoft.com/office/drawing/2014/main" id="{C5381796-B711-638F-A7C9-7014D2CEE31F}"/>
              </a:ext>
            </a:extLst>
          </p:cNvPr>
          <p:cNvPicPr>
            <a:picLocks noChangeAspect="1"/>
          </p:cNvPicPr>
          <p:nvPr/>
        </p:nvPicPr>
        <p:blipFill>
          <a:blip r:embed="rId15"/>
          <a:stretch>
            <a:fillRect/>
          </a:stretch>
        </p:blipFill>
        <p:spPr>
          <a:xfrm>
            <a:off x="452386" y="1135780"/>
            <a:ext cx="13790273" cy="667993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1909</Words>
  <Application>Microsoft Office PowerPoint</Application>
  <PresentationFormat>Custom</PresentationFormat>
  <Paragraphs>187</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vt:lpstr>
      <vt:lpstr>adonis-web</vt: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4nm20cs148 Ryan Dsouza</cp:lastModifiedBy>
  <cp:revision>20</cp:revision>
  <dcterms:created xsi:type="dcterms:W3CDTF">2023-11-15T18:38:44Z</dcterms:created>
  <dcterms:modified xsi:type="dcterms:W3CDTF">2024-04-11T16:54:45Z</dcterms:modified>
</cp:coreProperties>
</file>