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11" roundtripDataSignature="AMtx7mjEO5W7NGxhE40bmr9zA0IAV3sKW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customschemas.google.com/relationships/presentationmetadata" Target="metadata"/><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712b65c2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3712b65c230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9" name="Google Shape;19;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1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1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1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1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1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1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1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
          <p:cNvSpPr txBox="1"/>
          <p:nvPr>
            <p:ph type="ctrTitle"/>
          </p:nvPr>
        </p:nvSpPr>
        <p:spPr>
          <a:xfrm>
            <a:off x="1518953" y="0"/>
            <a:ext cx="5866800" cy="12438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Clr>
                <a:schemeClr val="dk1"/>
              </a:buClr>
              <a:buSzPts val="1100"/>
              <a:buFont typeface="Arial"/>
              <a:buNone/>
            </a:pPr>
            <a:r>
              <a:rPr lang="pt-BR"/>
              <a:t>PC.5</a:t>
            </a:r>
            <a:endParaRPr/>
          </a:p>
        </p:txBody>
      </p:sp>
      <p:sp>
        <p:nvSpPr>
          <p:cNvPr id="55" name="Google Shape;55;p1"/>
          <p:cNvSpPr txBox="1"/>
          <p:nvPr>
            <p:ph idx="1" type="subTitle"/>
          </p:nvPr>
        </p:nvSpPr>
        <p:spPr>
          <a:xfrm>
            <a:off x="711750" y="1330300"/>
            <a:ext cx="7819200" cy="32043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2800"/>
              <a:buNone/>
            </a:pPr>
            <a:r>
              <a:rPr lang="pt-BR" sz="1300">
                <a:solidFill>
                  <a:schemeClr val="dk1"/>
                </a:solidFill>
              </a:rPr>
              <a:t>Utilizando um exemplo computacional simples, tal como a criação de um mapa semântico para uma imagem RGB, ilustre como uma rede do tipo SOM pode ser utilizada para avaliar os rótulos definidos por um especialista de domínio para uma determinada tarefa de classificação de padrões. Na sua resposta, suponha que houve um engano por parte do especialista na hora de gerar alguns dos rótulos para os exemplos que seriam utilizados para um treinamento supervisionado. Na sua resposta:</a:t>
            </a:r>
            <a:endParaRPr sz="1300">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sz="1300">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pt-BR" sz="1300">
                <a:solidFill>
                  <a:schemeClr val="dk1"/>
                </a:solidFill>
              </a:rPr>
              <a:t>• Descreva claramente o problema tratado. Explicando a natureza dos dados. </a:t>
            </a:r>
            <a:endParaRPr sz="1300">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sz="1300">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pt-BR" sz="1300">
                <a:solidFill>
                  <a:schemeClr val="dk1"/>
                </a:solidFill>
              </a:rPr>
              <a:t>• Mostre a operação da rede SOM, treinada por você, para validar as os rótulos definidos pelo especialista. </a:t>
            </a:r>
            <a:endParaRPr sz="1300">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sz="1300">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pt-BR" sz="1300">
                <a:solidFill>
                  <a:schemeClr val="dk1"/>
                </a:solidFill>
              </a:rPr>
              <a:t>• Mostre como é feita a detecção dos enganos cometidos pelo especialista. </a:t>
            </a:r>
            <a:endParaRPr sz="1300">
              <a:solidFill>
                <a:schemeClr val="dk1"/>
              </a:solidFill>
            </a:endParaRPr>
          </a:p>
          <a:p>
            <a:pPr indent="0" lvl="0" marL="0" rtl="0" algn="just">
              <a:lnSpc>
                <a:spcPct val="100000"/>
              </a:lnSpc>
              <a:spcBef>
                <a:spcPts val="0"/>
              </a:spcBef>
              <a:spcAft>
                <a:spcPts val="0"/>
              </a:spcAft>
              <a:buClr>
                <a:schemeClr val="dk1"/>
              </a:buClr>
              <a:buSzPts val="1100"/>
              <a:buFont typeface="Arial"/>
              <a:buNone/>
            </a:pPr>
            <a:r>
              <a:t/>
            </a:r>
            <a:endParaRPr sz="1300">
              <a:solidFill>
                <a:schemeClr val="dk1"/>
              </a:solidFill>
            </a:endParaRPr>
          </a:p>
          <a:p>
            <a:pPr indent="0" lvl="0" marL="0" rtl="0" algn="just">
              <a:lnSpc>
                <a:spcPct val="100000"/>
              </a:lnSpc>
              <a:spcBef>
                <a:spcPts val="0"/>
              </a:spcBef>
              <a:spcAft>
                <a:spcPts val="0"/>
              </a:spcAft>
              <a:buClr>
                <a:schemeClr val="dk1"/>
              </a:buClr>
              <a:buSzPts val="1100"/>
              <a:buFont typeface="Arial"/>
              <a:buNone/>
            </a:pPr>
            <a:r>
              <a:rPr lang="pt-BR" sz="1300">
                <a:solidFill>
                  <a:schemeClr val="dk1"/>
                </a:solidFill>
              </a:rPr>
              <a:t>• Forneça o código (Jupyter Notebook) executável e os dados que você utilizou para treinar a rede e para aplicar à resolução do problema</a:t>
            </a:r>
            <a:endParaRPr sz="1300">
              <a:solidFill>
                <a:schemeClr val="dk1"/>
              </a:solidFill>
            </a:endParaRPr>
          </a:p>
          <a:p>
            <a:pPr indent="0" lvl="0" marL="0" rtl="0" algn="just">
              <a:lnSpc>
                <a:spcPct val="100000"/>
              </a:lnSpc>
              <a:spcBef>
                <a:spcPts val="0"/>
              </a:spcBef>
              <a:spcAft>
                <a:spcPts val="0"/>
              </a:spcAft>
              <a:buSzPts val="2800"/>
              <a:buNone/>
            </a:pPr>
            <a:r>
              <a:t/>
            </a:r>
            <a:endParaRPr sz="1300">
              <a:solidFill>
                <a:schemeClr val="dk1"/>
              </a:solidFill>
            </a:endParaRPr>
          </a:p>
          <a:p>
            <a:pPr indent="0" lvl="0" marL="0" rtl="0" algn="ctr">
              <a:lnSpc>
                <a:spcPct val="100000"/>
              </a:lnSpc>
              <a:spcBef>
                <a:spcPts val="0"/>
              </a:spcBef>
              <a:spcAft>
                <a:spcPts val="0"/>
              </a:spcAft>
              <a:buSzPts val="2800"/>
              <a:buNone/>
            </a:pPr>
            <a:r>
              <a:t/>
            </a:r>
            <a:endParaRPr sz="13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2"/>
          <p:cNvSpPr txBox="1"/>
          <p:nvPr>
            <p:ph type="ctrTitle"/>
          </p:nvPr>
        </p:nvSpPr>
        <p:spPr>
          <a:xfrm>
            <a:off x="238650" y="116900"/>
            <a:ext cx="4013400" cy="495900"/>
          </a:xfrm>
          <a:prstGeom prst="rect">
            <a:avLst/>
          </a:prstGeom>
          <a:noFill/>
          <a:ln>
            <a:noFill/>
          </a:ln>
        </p:spPr>
        <p:txBody>
          <a:bodyPr anchorCtr="0" anchor="b"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pt-BR" sz="1600"/>
              <a:t>Rede SOM</a:t>
            </a:r>
            <a:endParaRPr sz="5700"/>
          </a:p>
        </p:txBody>
      </p:sp>
      <p:sp>
        <p:nvSpPr>
          <p:cNvPr id="61" name="Google Shape;61;p2"/>
          <p:cNvSpPr txBox="1"/>
          <p:nvPr>
            <p:ph idx="1" type="subTitle"/>
          </p:nvPr>
        </p:nvSpPr>
        <p:spPr>
          <a:xfrm>
            <a:off x="238650" y="737250"/>
            <a:ext cx="8163300" cy="3916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t/>
            </a:r>
            <a:endParaRPr b="1" sz="1600">
              <a:solidFill>
                <a:schemeClr val="dk1"/>
              </a:solidFill>
            </a:endParaRPr>
          </a:p>
          <a:p>
            <a:pPr indent="-298450" lvl="0" marL="457200" rtl="0" algn="l">
              <a:lnSpc>
                <a:spcPct val="115000"/>
              </a:lnSpc>
              <a:spcBef>
                <a:spcPts val="0"/>
              </a:spcBef>
              <a:spcAft>
                <a:spcPts val="0"/>
              </a:spcAft>
              <a:buClr>
                <a:schemeClr val="dk1"/>
              </a:buClr>
              <a:buSzPts val="1100"/>
              <a:buChar char="●"/>
            </a:pPr>
            <a:r>
              <a:rPr b="1" lang="pt-BR" sz="1100">
                <a:solidFill>
                  <a:schemeClr val="dk1"/>
                </a:solidFill>
              </a:rPr>
              <a:t>Aprendizagem competitiva (cada neurônio compete com os demais pelo "direito" à atualização).</a:t>
            </a:r>
            <a:endParaRPr b="1" sz="1100">
              <a:solidFill>
                <a:schemeClr val="dk1"/>
              </a:solidFill>
            </a:endParaRPr>
          </a:p>
          <a:p>
            <a:pPr indent="0" lvl="0" marL="457200" rtl="0" algn="l">
              <a:lnSpc>
                <a:spcPct val="115000"/>
              </a:lnSpc>
              <a:spcBef>
                <a:spcPts val="0"/>
              </a:spcBef>
              <a:spcAft>
                <a:spcPts val="0"/>
              </a:spcAft>
              <a:buSzPts val="2800"/>
              <a:buNone/>
            </a:pPr>
            <a:r>
              <a:t/>
            </a: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pt-BR" sz="1100">
                <a:solidFill>
                  <a:schemeClr val="dk1"/>
                </a:solidFill>
              </a:rPr>
              <a:t>Ótima para reconhecimento de padrões (para essas redes não há a necessidade de que as classes ou padrões sejam conhecidos a priori)</a:t>
            </a:r>
            <a:endParaRPr b="1" sz="1100">
              <a:solidFill>
                <a:schemeClr val="dk1"/>
              </a:solidFill>
            </a:endParaRPr>
          </a:p>
          <a:p>
            <a:pPr indent="0" lvl="0" marL="457200" rtl="0" algn="l">
              <a:lnSpc>
                <a:spcPct val="115000"/>
              </a:lnSpc>
              <a:spcBef>
                <a:spcPts val="0"/>
              </a:spcBef>
              <a:spcAft>
                <a:spcPts val="0"/>
              </a:spcAft>
              <a:buSzPts val="2800"/>
              <a:buNone/>
            </a:pPr>
            <a:r>
              <a:t/>
            </a: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pt-BR" sz="1100">
                <a:solidFill>
                  <a:schemeClr val="dk1"/>
                </a:solidFill>
              </a:rPr>
              <a:t>Dados precisam de similaridade para treinamento, caso contrário, não será possível para a rede encontrar os padrões nas características dos dados.</a:t>
            </a:r>
            <a:endParaRPr b="1" sz="1100">
              <a:solidFill>
                <a:schemeClr val="dk1"/>
              </a:solidFill>
            </a:endParaRPr>
          </a:p>
          <a:p>
            <a:pPr indent="0" lvl="0" marL="457200" rtl="0" algn="l">
              <a:lnSpc>
                <a:spcPct val="115000"/>
              </a:lnSpc>
              <a:spcBef>
                <a:spcPts val="0"/>
              </a:spcBef>
              <a:spcAft>
                <a:spcPts val="0"/>
              </a:spcAft>
              <a:buSzPts val="2800"/>
              <a:buNone/>
            </a:pPr>
            <a:r>
              <a:t/>
            </a: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pt-BR" sz="1100">
                <a:solidFill>
                  <a:schemeClr val="dk1"/>
                </a:solidFill>
              </a:rPr>
              <a:t>Funciona melhor com pesos e entradas normalizados (o importante nesse caso não são as magnitudes dos vetores de entradas mas sim suas orientações/direções.). </a:t>
            </a:r>
            <a:endParaRPr b="1" sz="1100">
              <a:solidFill>
                <a:schemeClr val="dk1"/>
              </a:solidFill>
            </a:endParaRPr>
          </a:p>
          <a:p>
            <a:pPr indent="0" lvl="0" marL="457200" rtl="0" algn="l">
              <a:lnSpc>
                <a:spcPct val="115000"/>
              </a:lnSpc>
              <a:spcBef>
                <a:spcPts val="0"/>
              </a:spcBef>
              <a:spcAft>
                <a:spcPts val="0"/>
              </a:spcAft>
              <a:buSzPts val="2800"/>
              <a:buNone/>
            </a:pPr>
            <a:r>
              <a:t/>
            </a:r>
            <a:endParaRPr b="1"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pt-BR" sz="1100">
                <a:solidFill>
                  <a:schemeClr val="dk1"/>
                </a:solidFill>
              </a:rPr>
              <a:t>2 grandes fases:</a:t>
            </a:r>
            <a:endParaRPr b="1" sz="1100">
              <a:solidFill>
                <a:schemeClr val="dk1"/>
              </a:solidFill>
            </a:endParaRPr>
          </a:p>
          <a:p>
            <a:pPr indent="0" lvl="0" marL="457200" rtl="0" algn="l">
              <a:lnSpc>
                <a:spcPct val="115000"/>
              </a:lnSpc>
              <a:spcBef>
                <a:spcPts val="0"/>
              </a:spcBef>
              <a:spcAft>
                <a:spcPts val="0"/>
              </a:spcAft>
              <a:buSzPts val="2800"/>
              <a:buNone/>
            </a:pPr>
            <a:br>
              <a:rPr b="1" lang="pt-BR" sz="1100">
                <a:solidFill>
                  <a:schemeClr val="dk1"/>
                </a:solidFill>
              </a:rPr>
            </a:br>
            <a:r>
              <a:rPr b="1" lang="pt-BR" sz="1100" u="sng">
                <a:solidFill>
                  <a:schemeClr val="dk1"/>
                </a:solidFill>
              </a:rPr>
              <a:t>Ordenação</a:t>
            </a:r>
            <a:r>
              <a:rPr b="1" lang="pt-BR" sz="1100">
                <a:solidFill>
                  <a:schemeClr val="dk1"/>
                </a:solidFill>
              </a:rPr>
              <a:t>:  Nessa fase a rede aprende primeiro as características mais explícitas no conjunto de dados e efetua um ajuste topológico mais grosseiro (σ(t) maior). </a:t>
            </a:r>
            <a:endParaRPr b="1" sz="1100">
              <a:solidFill>
                <a:schemeClr val="dk1"/>
              </a:solidFill>
            </a:endParaRPr>
          </a:p>
          <a:p>
            <a:pPr indent="0" lvl="0" marL="457200" rtl="0" algn="l">
              <a:lnSpc>
                <a:spcPct val="115000"/>
              </a:lnSpc>
              <a:spcBef>
                <a:spcPts val="0"/>
              </a:spcBef>
              <a:spcAft>
                <a:spcPts val="0"/>
              </a:spcAft>
              <a:buSzPts val="2800"/>
              <a:buNone/>
            </a:pPr>
            <a:r>
              <a:t/>
            </a:r>
            <a:endParaRPr b="1" sz="1100">
              <a:solidFill>
                <a:schemeClr val="dk1"/>
              </a:solidFill>
            </a:endParaRPr>
          </a:p>
          <a:p>
            <a:pPr indent="0" lvl="0" marL="457200" rtl="0" algn="l">
              <a:lnSpc>
                <a:spcPct val="115000"/>
              </a:lnSpc>
              <a:spcBef>
                <a:spcPts val="0"/>
              </a:spcBef>
              <a:spcAft>
                <a:spcPts val="0"/>
              </a:spcAft>
              <a:buSzPts val="2800"/>
              <a:buNone/>
            </a:pPr>
            <a:r>
              <a:rPr b="1" lang="pt-BR" sz="1100" u="sng">
                <a:solidFill>
                  <a:schemeClr val="dk1"/>
                </a:solidFill>
              </a:rPr>
              <a:t>Convergência</a:t>
            </a:r>
            <a:r>
              <a:rPr b="1" lang="pt-BR" sz="1100">
                <a:solidFill>
                  <a:schemeClr val="dk1"/>
                </a:solidFill>
              </a:rPr>
              <a:t>: os ajustes são aplicados predominantemente ao neurônio vencedor e aos neurônios adjacentes (σ(t) menor).</a:t>
            </a:r>
            <a:endParaRPr b="1"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type="ctrTitle"/>
          </p:nvPr>
        </p:nvSpPr>
        <p:spPr>
          <a:xfrm>
            <a:off x="238650" y="116900"/>
            <a:ext cx="4013400" cy="495900"/>
          </a:xfrm>
          <a:prstGeom prst="rect">
            <a:avLst/>
          </a:prstGeom>
          <a:noFill/>
          <a:ln>
            <a:noFill/>
          </a:ln>
        </p:spPr>
        <p:txBody>
          <a:bodyPr anchorCtr="0" anchor="b"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pt-BR" sz="1600"/>
              <a:t>Problema hipotético tratado:</a:t>
            </a:r>
            <a:endParaRPr sz="5700"/>
          </a:p>
        </p:txBody>
      </p:sp>
      <p:sp>
        <p:nvSpPr>
          <p:cNvPr id="67" name="Google Shape;67;p3"/>
          <p:cNvSpPr txBox="1"/>
          <p:nvPr>
            <p:ph idx="1" type="subTitle"/>
          </p:nvPr>
        </p:nvSpPr>
        <p:spPr>
          <a:xfrm>
            <a:off x="238650" y="737250"/>
            <a:ext cx="8163300" cy="39168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pt-BR" sz="1200">
                <a:solidFill>
                  <a:schemeClr val="dk1"/>
                </a:solidFill>
              </a:rPr>
              <a:t>O especialista afirmou que solo exposto não existe perto de corpos d’água. </a:t>
            </a:r>
            <a:endParaRPr b="1"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pt-BR" sz="1600">
                <a:solidFill>
                  <a:srgbClr val="000000"/>
                </a:solidFill>
              </a:rPr>
              <a:t>Natureza dos dados:</a:t>
            </a:r>
            <a:endParaRPr sz="5700">
              <a:solidFill>
                <a:srgbClr val="000000"/>
              </a:solidFill>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pt-BR" sz="1100">
                <a:solidFill>
                  <a:schemeClr val="dk1"/>
                </a:solidFill>
              </a:rPr>
              <a:t>Neste experimento, foram utilizadas imagens multiespectrais representadas no espaço de cor </a:t>
            </a:r>
            <a:r>
              <a:rPr b="1" lang="pt-BR" sz="1100">
                <a:solidFill>
                  <a:schemeClr val="dk1"/>
                </a:solidFill>
              </a:rPr>
              <a:t>RGB</a:t>
            </a:r>
            <a:r>
              <a:rPr lang="pt-BR" sz="1100">
                <a:solidFill>
                  <a:schemeClr val="dk1"/>
                </a:solidFill>
              </a:rPr>
              <a:t>, oriunda de sensoriamento remoto, que retrata uma região agrícola com presença de vegetação, corpos d’água (rios e lagos) e áreas de solo exposto.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pt-BR" sz="1600">
                <a:solidFill>
                  <a:schemeClr val="dk1"/>
                </a:solidFill>
              </a:rPr>
              <a:t>Definições:</a:t>
            </a:r>
            <a:endParaRPr b="1" sz="16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1600">
              <a:solidFill>
                <a:schemeClr val="dk1"/>
              </a:solidFill>
            </a:endParaRPr>
          </a:p>
          <a:p>
            <a:pPr indent="-298450" lvl="0" marL="457200" rtl="0" algn="l">
              <a:lnSpc>
                <a:spcPct val="115000"/>
              </a:lnSpc>
              <a:spcBef>
                <a:spcPts val="0"/>
              </a:spcBef>
              <a:spcAft>
                <a:spcPts val="0"/>
              </a:spcAft>
              <a:buClr>
                <a:schemeClr val="dk1"/>
              </a:buClr>
              <a:buSzPts val="1100"/>
              <a:buChar char="●"/>
            </a:pPr>
            <a:r>
              <a:rPr b="1" lang="pt-BR" sz="1100">
                <a:solidFill>
                  <a:schemeClr val="dk1"/>
                </a:solidFill>
              </a:rPr>
              <a:t>Solo exposto:</a:t>
            </a:r>
            <a:r>
              <a:rPr lang="pt-BR" sz="1100">
                <a:solidFill>
                  <a:schemeClr val="dk1"/>
                </a:solidFill>
              </a:rPr>
              <a:t> solo que está sem cobertura vegetal significativa, como grama, árvores ou arbustos.</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pt-BR" sz="1100">
                <a:solidFill>
                  <a:schemeClr val="dk1"/>
                </a:solidFill>
              </a:rPr>
              <a:t>Corpos d’água:</a:t>
            </a:r>
            <a:r>
              <a:rPr lang="pt-BR" sz="1100">
                <a:solidFill>
                  <a:schemeClr val="dk1"/>
                </a:solidFill>
              </a:rPr>
              <a:t> acúmulos naturais ou artificiais de água que ocupam depressões na superfície terrestre (corpos d’água costumam ter baixa reflectância no espectro visível e infravermelho, aparecendo escuros nas imagens).</a:t>
            </a:r>
            <a:endParaRPr sz="11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ctrTitle"/>
          </p:nvPr>
        </p:nvSpPr>
        <p:spPr>
          <a:xfrm>
            <a:off x="238650" y="116900"/>
            <a:ext cx="6303300" cy="495900"/>
          </a:xfrm>
          <a:prstGeom prst="rect">
            <a:avLst/>
          </a:prstGeom>
          <a:noFill/>
          <a:ln>
            <a:noFill/>
          </a:ln>
        </p:spPr>
        <p:txBody>
          <a:bodyPr anchorCtr="0" anchor="b" bIns="91425" lIns="91425" spcFirstLastPara="1" rIns="91425" wrap="square" tIns="91425">
            <a:normAutofit/>
          </a:bodyPr>
          <a:lstStyle/>
          <a:p>
            <a:pPr indent="0" lvl="0" marL="0" rtl="0" algn="l">
              <a:lnSpc>
                <a:spcPct val="115000"/>
              </a:lnSpc>
              <a:spcBef>
                <a:spcPts val="0"/>
              </a:spcBef>
              <a:spcAft>
                <a:spcPts val="0"/>
              </a:spcAft>
              <a:buSzPts val="5200"/>
              <a:buNone/>
            </a:pPr>
            <a:r>
              <a:rPr b="1" lang="pt-BR" sz="1600"/>
              <a:t>Imagens utilizadas na rede SOM - Sentinel 2</a:t>
            </a:r>
            <a:endParaRPr sz="5700"/>
          </a:p>
        </p:txBody>
      </p:sp>
      <p:pic>
        <p:nvPicPr>
          <p:cNvPr id="73" name="Google Shape;73;p4"/>
          <p:cNvPicPr preferRelativeResize="0"/>
          <p:nvPr/>
        </p:nvPicPr>
        <p:blipFill rotWithShape="1">
          <a:blip r:embed="rId3">
            <a:alphaModFix/>
          </a:blip>
          <a:srcRect b="0" l="0" r="0" t="0"/>
          <a:stretch/>
        </p:blipFill>
        <p:spPr>
          <a:xfrm>
            <a:off x="338125" y="1036400"/>
            <a:ext cx="3371850" cy="2514600"/>
          </a:xfrm>
          <a:prstGeom prst="rect">
            <a:avLst/>
          </a:prstGeom>
          <a:noFill/>
          <a:ln>
            <a:noFill/>
          </a:ln>
        </p:spPr>
      </p:pic>
      <p:pic>
        <p:nvPicPr>
          <p:cNvPr id="74" name="Google Shape;74;p4"/>
          <p:cNvPicPr preferRelativeResize="0"/>
          <p:nvPr/>
        </p:nvPicPr>
        <p:blipFill rotWithShape="1">
          <a:blip r:embed="rId4">
            <a:alphaModFix/>
          </a:blip>
          <a:srcRect b="0" l="0" r="0" t="0"/>
          <a:stretch/>
        </p:blipFill>
        <p:spPr>
          <a:xfrm>
            <a:off x="4343400" y="1036400"/>
            <a:ext cx="3456675" cy="2514600"/>
          </a:xfrm>
          <a:prstGeom prst="rect">
            <a:avLst/>
          </a:prstGeom>
          <a:noFill/>
          <a:ln>
            <a:noFill/>
          </a:ln>
        </p:spPr>
      </p:pic>
      <p:sp>
        <p:nvSpPr>
          <p:cNvPr id="75" name="Google Shape;75;p4"/>
          <p:cNvSpPr txBox="1"/>
          <p:nvPr/>
        </p:nvSpPr>
        <p:spPr>
          <a:xfrm>
            <a:off x="145975" y="3753350"/>
            <a:ext cx="6542100" cy="743400"/>
          </a:xfrm>
          <a:prstGeom prst="rect">
            <a:avLst/>
          </a:prstGeom>
          <a:noFill/>
          <a:ln>
            <a:noFill/>
          </a:ln>
        </p:spPr>
        <p:txBody>
          <a:bodyPr anchorCtr="0" anchor="t" bIns="91425" lIns="91425" spcFirstLastPara="1" rIns="91425" wrap="square" tIns="91425">
            <a:spAutoFit/>
          </a:bodyPr>
          <a:lstStyle/>
          <a:p>
            <a:pPr indent="-298450" lvl="0" marL="457200" marR="0" rtl="0" algn="l">
              <a:lnSpc>
                <a:spcPct val="115000"/>
              </a:lnSpc>
              <a:spcBef>
                <a:spcPts val="0"/>
              </a:spcBef>
              <a:spcAft>
                <a:spcPts val="0"/>
              </a:spcAft>
              <a:buClr>
                <a:schemeClr val="dk1"/>
              </a:buClr>
              <a:buSzPts val="1100"/>
              <a:buFont typeface="Arial"/>
              <a:buChar char="●"/>
            </a:pPr>
            <a:r>
              <a:rPr b="1" i="0" lang="pt-BR" sz="1100" u="none" cap="none" strike="noStrike">
                <a:solidFill>
                  <a:schemeClr val="dk1"/>
                </a:solidFill>
                <a:latin typeface="Arial"/>
                <a:ea typeface="Arial"/>
                <a:cs typeface="Arial"/>
                <a:sym typeface="Arial"/>
              </a:rPr>
              <a:t>solo exposto</a:t>
            </a:r>
            <a:endParaRPr b="0"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pt-BR" sz="1100" u="none" cap="none" strike="noStrike">
                <a:solidFill>
                  <a:schemeClr val="dk1"/>
                </a:solidFill>
                <a:latin typeface="Arial"/>
                <a:ea typeface="Arial"/>
                <a:cs typeface="Arial"/>
                <a:sym typeface="Arial"/>
              </a:rPr>
              <a:t>corpos d’água</a:t>
            </a:r>
            <a:endParaRPr b="1" i="0" sz="1100" u="none" cap="none" strike="noStrike">
              <a:solidFill>
                <a:schemeClr val="dk1"/>
              </a:solidFill>
              <a:latin typeface="Arial"/>
              <a:ea typeface="Arial"/>
              <a:cs typeface="Arial"/>
              <a:sym typeface="Arial"/>
            </a:endParaRPr>
          </a:p>
          <a:p>
            <a:pPr indent="-298450" lvl="0" marL="457200" marR="0" rtl="0" algn="l">
              <a:lnSpc>
                <a:spcPct val="115000"/>
              </a:lnSpc>
              <a:spcBef>
                <a:spcPts val="0"/>
              </a:spcBef>
              <a:spcAft>
                <a:spcPts val="0"/>
              </a:spcAft>
              <a:buClr>
                <a:schemeClr val="dk1"/>
              </a:buClr>
              <a:buSzPts val="1100"/>
              <a:buFont typeface="Arial"/>
              <a:buChar char="●"/>
            </a:pPr>
            <a:r>
              <a:rPr b="1" i="0" lang="pt-BR" sz="1100" u="none" cap="none" strike="noStrike">
                <a:solidFill>
                  <a:schemeClr val="dk1"/>
                </a:solidFill>
                <a:latin typeface="Arial"/>
                <a:ea typeface="Arial"/>
                <a:cs typeface="Arial"/>
                <a:sym typeface="Arial"/>
              </a:rPr>
              <a:t>vegetação</a:t>
            </a:r>
            <a:endParaRPr b="1" i="0" sz="11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3712b65c230_0_0"/>
          <p:cNvSpPr txBox="1"/>
          <p:nvPr>
            <p:ph type="ctrTitle"/>
          </p:nvPr>
        </p:nvSpPr>
        <p:spPr>
          <a:xfrm>
            <a:off x="238650" y="116900"/>
            <a:ext cx="5414400" cy="495900"/>
          </a:xfrm>
          <a:prstGeom prst="rect">
            <a:avLst/>
          </a:prstGeom>
          <a:noFill/>
          <a:ln>
            <a:noFill/>
          </a:ln>
        </p:spPr>
        <p:txBody>
          <a:bodyPr anchorCtr="0" anchor="b"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8750"/>
              <a:buFont typeface="Arial"/>
              <a:buNone/>
            </a:pPr>
            <a:r>
              <a:rPr b="1" lang="pt-BR" sz="1600"/>
              <a:t>Hiperparâmetros de treinamento utilizados</a:t>
            </a:r>
            <a:endParaRPr sz="5700"/>
          </a:p>
        </p:txBody>
      </p:sp>
      <p:pic>
        <p:nvPicPr>
          <p:cNvPr id="81" name="Google Shape;81;g3712b65c230_0_0"/>
          <p:cNvPicPr preferRelativeResize="0"/>
          <p:nvPr/>
        </p:nvPicPr>
        <p:blipFill>
          <a:blip r:embed="rId3">
            <a:alphaModFix/>
          </a:blip>
          <a:stretch>
            <a:fillRect/>
          </a:stretch>
        </p:blipFill>
        <p:spPr>
          <a:xfrm>
            <a:off x="373325" y="1068575"/>
            <a:ext cx="8213751" cy="1988425"/>
          </a:xfrm>
          <a:prstGeom prst="rect">
            <a:avLst/>
          </a:prstGeom>
          <a:noFill/>
          <a:ln>
            <a:noFill/>
          </a:ln>
        </p:spPr>
      </p:pic>
      <p:pic>
        <p:nvPicPr>
          <p:cNvPr id="82" name="Google Shape;82;g3712b65c230_0_0"/>
          <p:cNvPicPr preferRelativeResize="0"/>
          <p:nvPr/>
        </p:nvPicPr>
        <p:blipFill>
          <a:blip r:embed="rId4">
            <a:alphaModFix/>
          </a:blip>
          <a:stretch>
            <a:fillRect/>
          </a:stretch>
        </p:blipFill>
        <p:spPr>
          <a:xfrm>
            <a:off x="373325" y="3239550"/>
            <a:ext cx="8213751" cy="923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