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1" r:id="rId13"/>
    <p:sldId id="272" r:id="rId14"/>
    <p:sldId id="274" r:id="rId15"/>
    <p:sldId id="275" r:id="rId16"/>
    <p:sldId id="277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02" y="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061BA-64B2-4E2D-9E33-96B3221CA16E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14C8C-12C2-43BB-84DD-656789D1B1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208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5B14A8-04A6-478B-97E5-1A78ED34B57B}" type="slidenum">
              <a:rPr lang="id-ID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id-ID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0F0363CA-97B1-418D-823F-16A9F8AD9F5C}" type="slidenum">
              <a:rPr lang="en-US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3"/>
            <a:ext cx="5478363" cy="410633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EEB64F70-B665-4D15-85C8-B421EAD20CF6}" type="slidenum">
              <a:rPr lang="en-US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3"/>
            <a:ext cx="5478363" cy="410633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7CEEBA80-D770-42A1-8B6E-81DBBDE1A775}" type="slidenum">
              <a:rPr lang="en-US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3"/>
            <a:ext cx="5478363" cy="410633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BFB77114-0B4E-42BD-B6EF-D313310281DB}" type="slidenum">
              <a:rPr lang="en-US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US" smtClean="0">
              <a:latin typeface="Calibri" pitchFamily="32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07A283BC-FB8A-46B6-B33E-7EB39DD331DA}" type="slidenum">
              <a:rPr lang="en-US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US" smtClean="0">
              <a:latin typeface="Calibri" pitchFamily="32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D3CED09A-9372-4E6D-86B2-49F9818C2514}" type="slidenum">
              <a:rPr lang="en-US" smtClean="0">
                <a:solidFill>
                  <a:srgbClr val="000000"/>
                </a:solidFill>
              </a:rPr>
              <a:pPr eaLnBrk="1" hangingPunct="1"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US" smtClean="0">
              <a:latin typeface="Calibri" pitchFamily="32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2828" cy="411086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2828" cy="411086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2828" cy="411086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AC466-C405-4695-B26C-6FAF0B9198A8}" type="slidenum">
              <a:rPr lang="id-ID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id-ID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A78AFE-1D24-4C78-AB11-BB1B43C2AD52}" type="slidenum">
              <a:rPr lang="id-ID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id-ID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BBE65ACB-A180-4482-861D-31A41872031B}" type="slidenum">
              <a:rPr lang="en-US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79852" cy="410784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55F157ED-05F1-43A8-81BF-EAB1B2004AA5}" type="slidenum">
              <a:rPr lang="en-US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79852" cy="410784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703E4BA0-8CD0-4C18-9481-194EF00985AB}" type="slidenum">
              <a:rPr lang="en-US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79852" cy="410784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D712ADA4-6C57-4B23-8EB9-DBBFB9DF3143}" type="slidenum">
              <a:rPr lang="en-US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US" smtClean="0">
              <a:latin typeface="Calibri" pitchFamily="32" charset="0"/>
              <a:ea typeface="SimSun" charset="-122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5131" tIns="44268" rIns="85131" bIns="44268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692B0E-EB1A-42BC-844F-CB93D37A1318}" type="slidenum">
              <a:rPr lang="en-US" sz="11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0D1A2037-FCC4-421C-BAEA-E3481049A82F}" type="slidenum">
              <a:rPr lang="en-US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US" smtClean="0">
              <a:latin typeface="Calibri" pitchFamily="32" charset="0"/>
              <a:ea typeface="SimSun" charset="-122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5131" tIns="44268" rIns="85131" bIns="44268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AEF47C-D672-4F45-8A7F-8D191EF23934}" type="slidenum">
              <a:rPr lang="en-US" sz="11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fld id="{8F7B6AAA-B850-4A30-B2AF-DFB857F2B5F9}" type="slidenum">
              <a:rPr lang="en-US" smtClean="0">
                <a:solidFill>
                  <a:srgbClr val="000000"/>
                </a:solidFill>
              </a:rPr>
              <a:pPr eaLnBrk="1" hangingPunct="1"/>
              <a:t>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US" smtClean="0">
              <a:latin typeface="Calibri" pitchFamily="32" charset="0"/>
              <a:ea typeface="SimSun" charset="-122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5131" tIns="44268" rIns="85131" bIns="44268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16D095-4751-43BE-BBF2-1B439EA51BC5}" type="slidenum">
              <a:rPr lang="en-US" sz="11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FC17-D14A-4275-A978-8725760B5EFE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763-71E1-410A-A674-7028F44A5F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015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FC17-D14A-4275-A978-8725760B5EFE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763-71E1-410A-A674-7028F44A5F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2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FC17-D14A-4275-A978-8725760B5EFE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763-71E1-410A-A674-7028F44A5F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707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FC17-D14A-4275-A978-8725760B5EFE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763-71E1-410A-A674-7028F44A5F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538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FC17-D14A-4275-A978-8725760B5EFE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763-71E1-410A-A674-7028F44A5F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637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FC17-D14A-4275-A978-8725760B5EFE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763-71E1-410A-A674-7028F44A5F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23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FC17-D14A-4275-A978-8725760B5EFE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763-71E1-410A-A674-7028F44A5F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48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FC17-D14A-4275-A978-8725760B5EFE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763-71E1-410A-A674-7028F44A5F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084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FC17-D14A-4275-A978-8725760B5EFE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763-71E1-410A-A674-7028F44A5F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90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FC17-D14A-4275-A978-8725760B5EFE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763-71E1-410A-A674-7028F44A5F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96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FC17-D14A-4275-A978-8725760B5EFE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1763-71E1-410A-A674-7028F44A5F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672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FC17-D14A-4275-A978-8725760B5EFE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E1763-71E1-410A-A674-7028F44A5F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980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77875"/>
          </a:xfrm>
        </p:spPr>
        <p:txBody>
          <a:bodyPr/>
          <a:lstStyle/>
          <a:p>
            <a:pPr algn="l" eaLnBrk="1" hangingPunct="1"/>
            <a:r>
              <a:rPr lang="id-ID" sz="2400" dirty="0" smtClean="0">
                <a:latin typeface="Arial" charset="0"/>
                <a:cs typeface="Arial" charset="0"/>
              </a:rPr>
              <a:t>Latihan Soal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49738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>
                <a:latin typeface="Arial" charset="0"/>
                <a:cs typeface="Arial" charset="0"/>
              </a:rPr>
              <a:t>1. </a:t>
            </a:r>
            <a:r>
              <a:rPr lang="id-ID" sz="2400" dirty="0" smtClean="0"/>
              <a:t>Dalam membagun aplikasi tidak lepas dari SDLC(System Development Life Cycle), yang tidak masuk dalam kategori tahapan SDLC adalah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/>
              <a:t>a. Analisa kebutuhan system 		d. Testing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/>
              <a:t>b. Design System 			</a:t>
            </a:r>
            <a:r>
              <a:rPr lang="id-ID" sz="2400" b="1" dirty="0" smtClean="0"/>
              <a:t>e. Management dan kontrol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/>
              <a:t>c. Implementasi System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d-ID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>
                <a:latin typeface="Arial" charset="0"/>
                <a:cs typeface="Arial" charset="0"/>
              </a:rPr>
              <a:t>2. </a:t>
            </a:r>
            <a:r>
              <a:rPr lang="id-ID" sz="2400" dirty="0" smtClean="0"/>
              <a:t>Mendefinisikan tujuan proyek, menganalisa kebutuhan informasi untuk user adalah termasuk fase(SDLC)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b="1" dirty="0" smtClean="0"/>
              <a:t>a. Analisa kebutuhan system </a:t>
            </a:r>
            <a:r>
              <a:rPr lang="id-ID" sz="2400" dirty="0" smtClean="0"/>
              <a:t>	 d. Testing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/>
              <a:t>b. Design System 			 e. Maintanance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/>
              <a:t>c. Implementasi System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d-ID" sz="2400" dirty="0" smtClean="0"/>
          </a:p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45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d-ID" sz="3600" smtClean="0"/>
              <a:t>Latihan Soal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9788"/>
          </a:xfrm>
        </p:spPr>
        <p:txBody>
          <a:bodyPr/>
          <a:lstStyle/>
          <a:p>
            <a:pPr marL="0" indent="0">
              <a:spcBef>
                <a:spcPts val="600"/>
              </a:spcBef>
              <a:buFont typeface="Times New Roman" pitchFamily="18" charset="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id-ID" sz="2400" dirty="0" smtClean="0"/>
              <a:t>1. Dibawah ini adalah </a:t>
            </a:r>
            <a:r>
              <a:rPr lang="en-US" sz="2400" dirty="0" smtClean="0"/>
              <a:t>b</a:t>
            </a:r>
            <a:r>
              <a:rPr lang="id-ID" sz="2400" dirty="0" smtClean="0"/>
              <a:t>eberapa bahasa pemrograman yang berorientasi obyek, kecuali :</a:t>
            </a:r>
          </a:p>
          <a:p>
            <a:pPr marL="0" indent="0">
              <a:spcBef>
                <a:spcPts val="600"/>
              </a:spcBef>
              <a:buFont typeface="Times New Roman" pitchFamily="18" charset="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id-ID" sz="2400" b="1" dirty="0" smtClean="0"/>
              <a:t>	a. Basic	</a:t>
            </a:r>
            <a:r>
              <a:rPr lang="id-ID" sz="2400" dirty="0" smtClean="0"/>
              <a:t>	c. Java</a:t>
            </a:r>
          </a:p>
          <a:p>
            <a:pPr marL="0" indent="0">
              <a:spcBef>
                <a:spcPts val="600"/>
              </a:spcBef>
              <a:buFont typeface="Times New Roman" pitchFamily="18" charset="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id-ID" sz="2400" dirty="0" smtClean="0"/>
              <a:t>	b. C++			d. Smalltalk	e. VB dot net</a:t>
            </a:r>
          </a:p>
          <a:p>
            <a:pPr marL="0" indent="0">
              <a:spcBef>
                <a:spcPts val="600"/>
              </a:spcBef>
              <a:buFont typeface="Times New Roman" pitchFamily="18" charset="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id-ID" sz="2400" dirty="0" smtClean="0"/>
          </a:p>
          <a:p>
            <a:pPr marL="0" indent="0">
              <a:spcBef>
                <a:spcPts val="600"/>
              </a:spcBef>
              <a:buFont typeface="Times New Roman" pitchFamily="18" charset="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id-ID" sz="2400" dirty="0" smtClean="0"/>
              <a:t>2. Bahasa pemrograman </a:t>
            </a:r>
            <a:r>
              <a:rPr lang="en-US" sz="2400" dirty="0" err="1" smtClean="0"/>
              <a:t>berorientasi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Sun Microsystems</a:t>
            </a:r>
            <a:r>
              <a:rPr lang="id-ID" sz="2400" dirty="0" smtClean="0"/>
              <a:t> sejak 1991 adalah :</a:t>
            </a:r>
          </a:p>
          <a:p>
            <a:pPr marL="0" indent="0">
              <a:spcBef>
                <a:spcPts val="600"/>
              </a:spcBef>
              <a:buFont typeface="Times New Roman" pitchFamily="18" charset="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id-ID" sz="2400" dirty="0" smtClean="0"/>
              <a:t>	a. Pascal		</a:t>
            </a:r>
            <a:r>
              <a:rPr lang="id-ID" sz="2400" b="1" dirty="0" smtClean="0"/>
              <a:t>c. Java</a:t>
            </a:r>
          </a:p>
          <a:p>
            <a:pPr marL="0" indent="0">
              <a:spcBef>
                <a:spcPts val="600"/>
              </a:spcBef>
              <a:buFont typeface="Times New Roman" pitchFamily="18" charset="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id-ID" sz="2400" dirty="0" smtClean="0"/>
              <a:t>	b. C++			d. Smalltalk	e. VB dot net</a:t>
            </a:r>
          </a:p>
          <a:p>
            <a:pPr marL="0" indent="0">
              <a:spcBef>
                <a:spcPts val="6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106959824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914400"/>
            <a:ext cx="8229600" cy="5211763"/>
          </a:xfrm>
        </p:spPr>
        <p:txBody>
          <a:bodyPr anchor="t"/>
          <a:lstStyle/>
          <a:p>
            <a:pPr marL="609600" indent="-600075" algn="l">
              <a:spcBef>
                <a:spcPts val="600"/>
              </a:spcBef>
              <a:buClr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endParaRPr lang="id-ID" sz="2400" dirty="0" smtClean="0"/>
          </a:p>
          <a:p>
            <a:pPr marL="609600" indent="-600075" algn="l">
              <a:spcBef>
                <a:spcPts val="600"/>
              </a:spcBef>
              <a:buClrTx/>
              <a:buSz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r>
              <a:rPr lang="id-ID" sz="2400" dirty="0" smtClean="0"/>
              <a:t>3. Bahasa pemrograman yang dikembangkan oleh Xerox PARC-Amerika serikat adalah :</a:t>
            </a:r>
          </a:p>
          <a:p>
            <a:pPr marL="609600" indent="-600075" algn="l">
              <a:spcBef>
                <a:spcPts val="600"/>
              </a:spcBef>
              <a:buClrTx/>
              <a:buSz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r>
              <a:rPr lang="id-ID" sz="2400" dirty="0" smtClean="0"/>
              <a:t>	a. Pascal		c. Java</a:t>
            </a:r>
          </a:p>
          <a:p>
            <a:pPr marL="609600" indent="-600075" algn="l">
              <a:spcBef>
                <a:spcPts val="600"/>
              </a:spcBef>
              <a:buClrTx/>
              <a:buSz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r>
              <a:rPr lang="id-ID" sz="2400" dirty="0" smtClean="0"/>
              <a:t>	b. C++			</a:t>
            </a:r>
            <a:r>
              <a:rPr lang="id-ID" sz="2400" b="1" dirty="0" smtClean="0"/>
              <a:t>d. Smalltalk	</a:t>
            </a:r>
            <a:r>
              <a:rPr lang="id-ID" sz="2400" dirty="0" smtClean="0"/>
              <a:t>e. VB dot net</a:t>
            </a:r>
          </a:p>
          <a:p>
            <a:pPr marL="609600" indent="-600075" algn="l">
              <a:spcBef>
                <a:spcPts val="600"/>
              </a:spcBef>
              <a:buClrTx/>
              <a:buSz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endParaRPr lang="id-ID" sz="2400" dirty="0" smtClean="0"/>
          </a:p>
          <a:p>
            <a:pPr marL="609600" indent="-600075" algn="l">
              <a:spcBef>
                <a:spcPts val="600"/>
              </a:spcBef>
              <a:buClrTx/>
              <a:buSz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r>
              <a:rPr lang="id-ID" sz="2400" dirty="0" smtClean="0"/>
              <a:t>4. Suatu fungsi yang hanya dapat diakses oleh kelas-kelas turunan disebut dengan :</a:t>
            </a:r>
          </a:p>
          <a:p>
            <a:pPr marL="609600" indent="-600075" algn="l">
              <a:spcBef>
                <a:spcPts val="600"/>
              </a:spcBef>
              <a:buClrTx/>
              <a:buSz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r>
              <a:rPr lang="id-ID" sz="2400" dirty="0" smtClean="0"/>
              <a:t>	a. Public		</a:t>
            </a:r>
            <a:r>
              <a:rPr lang="id-ID" sz="2400" b="1" dirty="0" smtClean="0"/>
              <a:t>c. Protected</a:t>
            </a:r>
          </a:p>
          <a:p>
            <a:pPr marL="609600" indent="-600075" algn="l">
              <a:spcBef>
                <a:spcPts val="600"/>
              </a:spcBef>
              <a:buClrTx/>
              <a:buSz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r>
              <a:rPr lang="id-ID" sz="2400" dirty="0" smtClean="0"/>
              <a:t>	b. Private		d. Overloading	e. Polymorphism</a:t>
            </a:r>
          </a:p>
          <a:p>
            <a:pPr marL="609600" indent="-600075" algn="l">
              <a:spcBef>
                <a:spcPts val="600"/>
              </a:spcBef>
              <a:buClr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endParaRPr lang="id-ID" sz="2400" dirty="0" smtClean="0"/>
          </a:p>
          <a:p>
            <a:pPr marL="609600" indent="-600075" algn="l">
              <a:spcBef>
                <a:spcPts val="600"/>
              </a:spcBef>
              <a:buClr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059599144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914400"/>
            <a:ext cx="8229600" cy="5532438"/>
          </a:xfrm>
        </p:spPr>
        <p:txBody>
          <a:bodyPr anchor="t"/>
          <a:lstStyle/>
          <a:p>
            <a:pPr marL="609600" indent="-600075" algn="l">
              <a:spcBef>
                <a:spcPts val="600"/>
              </a:spcBef>
              <a:buClr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endParaRPr lang="id-ID" sz="2400" dirty="0" smtClean="0"/>
          </a:p>
          <a:p>
            <a:pPr marL="609600" indent="-600075" algn="l">
              <a:spcBef>
                <a:spcPts val="600"/>
              </a:spcBef>
              <a:buClrTx/>
              <a:buSz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endParaRPr lang="id-ID" sz="2400" dirty="0" smtClean="0"/>
          </a:p>
          <a:p>
            <a:pPr marL="609600" indent="-600075" algn="l">
              <a:spcBef>
                <a:spcPts val="600"/>
              </a:spcBef>
              <a:buClrTx/>
              <a:buSz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r>
              <a:rPr lang="id-ID" sz="2400" dirty="0" smtClean="0"/>
              <a:t>5. Fungsi yang dapat dibaca dan diakses oleh siapapun disebut dengan :</a:t>
            </a:r>
          </a:p>
          <a:p>
            <a:pPr marL="609600" indent="-600075" algn="l">
              <a:spcBef>
                <a:spcPts val="600"/>
              </a:spcBef>
              <a:buClrTx/>
              <a:buSz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r>
              <a:rPr lang="id-ID" sz="2400" dirty="0" smtClean="0"/>
              <a:t>	</a:t>
            </a:r>
            <a:r>
              <a:rPr lang="id-ID" sz="2400" b="1" dirty="0" smtClean="0"/>
              <a:t>a. Public</a:t>
            </a:r>
            <a:r>
              <a:rPr lang="id-ID" sz="2400" dirty="0" smtClean="0"/>
              <a:t>			c. Protected</a:t>
            </a:r>
          </a:p>
          <a:p>
            <a:pPr marL="609600" indent="-600075" algn="l">
              <a:spcBef>
                <a:spcPts val="600"/>
              </a:spcBef>
              <a:buClrTx/>
              <a:buSz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r>
              <a:rPr lang="id-ID" sz="2400" dirty="0" smtClean="0"/>
              <a:t>       b. Private		      d. Overloading	e. Polymorphism	</a:t>
            </a:r>
          </a:p>
          <a:p>
            <a:pPr marL="609600" indent="-600075" algn="l">
              <a:spcBef>
                <a:spcPts val="600"/>
              </a:spcBef>
              <a:buClr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endParaRPr lang="id-ID" sz="2400" dirty="0" smtClean="0"/>
          </a:p>
          <a:p>
            <a:pPr marL="609600" indent="-600075" algn="l">
              <a:spcBef>
                <a:spcPts val="600"/>
              </a:spcBef>
              <a:buClrTx/>
              <a:buFontTx/>
              <a:buNone/>
              <a:tabLst>
                <a:tab pos="609600" algn="l"/>
                <a:tab pos="714375" algn="l"/>
                <a:tab pos="1163638" algn="l"/>
                <a:tab pos="1612900" algn="l"/>
                <a:tab pos="2062163" algn="l"/>
                <a:tab pos="2511425" algn="l"/>
                <a:tab pos="2960688" algn="l"/>
                <a:tab pos="3409950" algn="l"/>
                <a:tab pos="3859213" algn="l"/>
                <a:tab pos="4308475" algn="l"/>
                <a:tab pos="4757738" algn="l"/>
                <a:tab pos="5207000" algn="l"/>
                <a:tab pos="5656263" algn="l"/>
                <a:tab pos="6105525" algn="l"/>
                <a:tab pos="6554788" algn="l"/>
                <a:tab pos="7004050" algn="l"/>
                <a:tab pos="7453313" algn="l"/>
                <a:tab pos="7902575" algn="l"/>
                <a:tab pos="8351838" algn="l"/>
                <a:tab pos="8801100" algn="l"/>
                <a:tab pos="9250363" algn="l"/>
              </a:tabLst>
              <a:defRPr/>
            </a:pP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80285713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id-ID" sz="4400">
                <a:solidFill>
                  <a:srgbClr val="000000"/>
                </a:solidFill>
              </a:rPr>
              <a:t>Latihan soal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11163" y="12604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636588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323513" algn="l"/>
                <a:tab pos="10772775" algn="l"/>
                <a:tab pos="10774363" algn="l"/>
                <a:tab pos="10775950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0" algn="l"/>
                <a:tab pos="636588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323513" algn="l"/>
                <a:tab pos="10772775" algn="l"/>
                <a:tab pos="10774363" algn="l"/>
                <a:tab pos="10775950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0" algn="l"/>
                <a:tab pos="636588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323513" algn="l"/>
                <a:tab pos="10772775" algn="l"/>
                <a:tab pos="10774363" algn="l"/>
                <a:tab pos="10775950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0" algn="l"/>
                <a:tab pos="636588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323513" algn="l"/>
                <a:tab pos="10772775" algn="l"/>
                <a:tab pos="10774363" algn="l"/>
                <a:tab pos="10775950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0" algn="l"/>
                <a:tab pos="636588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323513" algn="l"/>
                <a:tab pos="10772775" algn="l"/>
                <a:tab pos="10774363" algn="l"/>
                <a:tab pos="10775950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636588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323513" algn="l"/>
                <a:tab pos="10772775" algn="l"/>
                <a:tab pos="10774363" algn="l"/>
                <a:tab pos="10775950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636588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323513" algn="l"/>
                <a:tab pos="10772775" algn="l"/>
                <a:tab pos="10774363" algn="l"/>
                <a:tab pos="10775950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636588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323513" algn="l"/>
                <a:tab pos="10772775" algn="l"/>
                <a:tab pos="10774363" algn="l"/>
                <a:tab pos="10775950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636588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323513" algn="l"/>
                <a:tab pos="10772775" algn="l"/>
                <a:tab pos="10774363" algn="l"/>
                <a:tab pos="10775950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1.	Komponen UML terdiri dari, kecuali :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		a. </a:t>
            </a:r>
            <a:r>
              <a:rPr lang="en-US" sz="2400" dirty="0" err="1">
                <a:solidFill>
                  <a:srgbClr val="000000"/>
                </a:solidFill>
              </a:rPr>
              <a:t>Aktor</a:t>
            </a: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		b. Boundary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		c. Use Case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		</a:t>
            </a:r>
            <a:r>
              <a:rPr lang="id-ID" sz="2400" b="1" dirty="0">
                <a:solidFill>
                  <a:srgbClr val="000000"/>
                </a:solidFill>
              </a:rPr>
              <a:t>d. Package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  	e. Relational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id-ID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2. Diagram pada UML yang </a:t>
            </a:r>
            <a:r>
              <a:rPr lang="en-US" sz="2400" dirty="0" err="1">
                <a:solidFill>
                  <a:srgbClr val="000000"/>
                </a:solidFill>
              </a:rPr>
              <a:t>menggambarkan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fungsionalitas</a:t>
            </a:r>
            <a:r>
              <a:rPr lang="en-US" sz="2400" dirty="0">
                <a:solidFill>
                  <a:srgbClr val="000000"/>
                </a:solidFill>
              </a:rPr>
              <a:t> yang </a:t>
            </a:r>
            <a:r>
              <a:rPr lang="en-US" sz="2400" dirty="0" err="1">
                <a:solidFill>
                  <a:srgbClr val="000000"/>
                </a:solidFill>
              </a:rPr>
              <a:t>diharapkan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sebuah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sistem</a:t>
            </a:r>
            <a:r>
              <a:rPr lang="id-ID" sz="2400" dirty="0">
                <a:solidFill>
                  <a:srgbClr val="000000"/>
                </a:solidFill>
              </a:rPr>
              <a:t> disebut 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	a. Class diagram	</a:t>
            </a:r>
            <a:r>
              <a:rPr lang="en-US" sz="2400" dirty="0" smtClean="0">
                <a:solidFill>
                  <a:srgbClr val="000000"/>
                </a:solidFill>
              </a:rPr>
              <a:t>b</a:t>
            </a:r>
            <a:r>
              <a:rPr lang="id-ID" sz="2400" dirty="0" smtClean="0">
                <a:solidFill>
                  <a:srgbClr val="000000"/>
                </a:solidFill>
              </a:rPr>
              <a:t>c</a:t>
            </a:r>
            <a:r>
              <a:rPr lang="id-ID" sz="2400" dirty="0">
                <a:solidFill>
                  <a:srgbClr val="000000"/>
                </a:solidFill>
              </a:rPr>
              <a:t>. Colaboration diagram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	b. Activity diagram	</a:t>
            </a:r>
            <a:r>
              <a:rPr lang="id-ID" sz="2400" b="1" dirty="0">
                <a:solidFill>
                  <a:srgbClr val="000000"/>
                </a:solidFill>
              </a:rPr>
              <a:t>d. Use case diagram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e. Package</a:t>
            </a:r>
          </a:p>
        </p:txBody>
      </p:sp>
    </p:spTree>
    <p:extLst>
      <p:ext uri="{BB962C8B-B14F-4D97-AF65-F5344CB8AC3E}">
        <p14:creationId xmlns:p14="http://schemas.microsoft.com/office/powerpoint/2010/main" xmlns="" val="231017737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57200" y="762000"/>
            <a:ext cx="8229600" cy="722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38175" indent="-627063" eaLnBrk="0" hangingPunct="0"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3. D</a:t>
            </a:r>
            <a:r>
              <a:rPr lang="en-US" sz="2400" dirty="0" err="1">
                <a:solidFill>
                  <a:srgbClr val="000000"/>
                </a:solidFill>
              </a:rPr>
              <a:t>iagram</a:t>
            </a:r>
            <a:r>
              <a:rPr lang="id-ID" sz="2400" dirty="0">
                <a:solidFill>
                  <a:srgbClr val="000000"/>
                </a:solidFill>
              </a:rPr>
              <a:t> yang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menggambarkan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berbagai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alir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aktivitas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dalam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sistem</a:t>
            </a:r>
            <a:r>
              <a:rPr lang="en-US" sz="2400" dirty="0">
                <a:solidFill>
                  <a:srgbClr val="000000"/>
                </a:solidFill>
              </a:rPr>
              <a:t> yang </a:t>
            </a:r>
            <a:r>
              <a:rPr lang="en-US" sz="2400" dirty="0" err="1">
                <a:solidFill>
                  <a:srgbClr val="000000"/>
                </a:solidFill>
              </a:rPr>
              <a:t>sedang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dirancang</a:t>
            </a:r>
            <a:r>
              <a:rPr lang="id-ID" sz="2400" dirty="0">
                <a:solidFill>
                  <a:srgbClr val="000000"/>
                </a:solidFill>
              </a:rPr>
              <a:t> disebut :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	a. Class diagram	c. Colaboration diagram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	</a:t>
            </a:r>
            <a:r>
              <a:rPr lang="id-ID" sz="2400" b="1" dirty="0">
                <a:solidFill>
                  <a:srgbClr val="000000"/>
                </a:solidFill>
              </a:rPr>
              <a:t>b. Activity diagram</a:t>
            </a:r>
            <a:r>
              <a:rPr lang="id-ID" sz="2400" dirty="0">
                <a:solidFill>
                  <a:srgbClr val="000000"/>
                </a:solidFill>
              </a:rPr>
              <a:t>	d. Use case diagram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  <a:cs typeface="Arial Unicode MS" charset="0"/>
              </a:rPr>
              <a:t>       e. Sistem Boundary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id-ID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4. D</a:t>
            </a:r>
            <a:r>
              <a:rPr lang="en-US" sz="2400" dirty="0" err="1">
                <a:solidFill>
                  <a:srgbClr val="000000"/>
                </a:solidFill>
              </a:rPr>
              <a:t>iagram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id-ID" sz="2400" dirty="0">
                <a:solidFill>
                  <a:srgbClr val="000000"/>
                </a:solidFill>
              </a:rPr>
              <a:t>yang </a:t>
            </a:r>
            <a:r>
              <a:rPr lang="en-US" sz="2400" dirty="0" err="1">
                <a:solidFill>
                  <a:srgbClr val="000000"/>
                </a:solidFill>
              </a:rPr>
              <a:t>menggambarkan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interaksi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antar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objek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dalam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sekitar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sistem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dirty="0" err="1">
                <a:solidFill>
                  <a:srgbClr val="000000"/>
                </a:solidFill>
              </a:rPr>
              <a:t>termasuk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pengguna</a:t>
            </a:r>
            <a:r>
              <a:rPr lang="en-US" sz="2400" dirty="0">
                <a:solidFill>
                  <a:srgbClr val="000000"/>
                </a:solidFill>
              </a:rPr>
              <a:t>, display,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sebagainya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  <a:r>
              <a:rPr lang="en-US" sz="2400" dirty="0" err="1">
                <a:solidFill>
                  <a:srgbClr val="000000"/>
                </a:solidFill>
              </a:rPr>
              <a:t>berupa</a:t>
            </a:r>
            <a:r>
              <a:rPr lang="en-US" sz="2400" dirty="0">
                <a:solidFill>
                  <a:srgbClr val="000000"/>
                </a:solidFill>
              </a:rPr>
              <a:t> message yang </a:t>
            </a:r>
            <a:r>
              <a:rPr lang="en-US" sz="2400" dirty="0" err="1">
                <a:solidFill>
                  <a:srgbClr val="000000"/>
                </a:solidFill>
              </a:rPr>
              <a:t>digambarkan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terhadap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waktu</a:t>
            </a:r>
            <a:r>
              <a:rPr lang="id-ID" sz="2400" dirty="0">
                <a:solidFill>
                  <a:srgbClr val="000000"/>
                </a:solidFill>
              </a:rPr>
              <a:t> disebut dengan :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	a. Class diagram	</a:t>
            </a:r>
            <a:r>
              <a:rPr lang="id-ID" sz="2400" b="1" dirty="0">
                <a:solidFill>
                  <a:srgbClr val="000000"/>
                </a:solidFill>
              </a:rPr>
              <a:t>c. Colaboration diagram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	b. Activity diagram	d. Use case diagram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       e. Data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108787284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11163" y="11430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38175" indent="-627063" eaLnBrk="0" hangingPunct="0"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 hangingPunct="0"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8175" algn="l"/>
                <a:tab pos="1085850" algn="l"/>
                <a:tab pos="1535113" algn="l"/>
                <a:tab pos="1984375" algn="l"/>
                <a:tab pos="2433638" algn="l"/>
                <a:tab pos="2882900" algn="l"/>
                <a:tab pos="3332163" algn="l"/>
                <a:tab pos="3781425" algn="l"/>
                <a:tab pos="4230688" algn="l"/>
                <a:tab pos="4679950" algn="l"/>
                <a:tab pos="5129213" algn="l"/>
                <a:tab pos="5578475" algn="l"/>
                <a:tab pos="6027738" algn="l"/>
                <a:tab pos="6477000" algn="l"/>
                <a:tab pos="6926263" algn="l"/>
                <a:tab pos="7375525" algn="l"/>
                <a:tab pos="7824788" algn="l"/>
                <a:tab pos="8274050" algn="l"/>
                <a:tab pos="8723313" algn="l"/>
                <a:tab pos="9172575" algn="l"/>
                <a:tab pos="9621838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id-ID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id-ID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5. D</a:t>
            </a:r>
            <a:r>
              <a:rPr lang="en-US" sz="2400" dirty="0" err="1">
                <a:solidFill>
                  <a:srgbClr val="000000"/>
                </a:solidFill>
              </a:rPr>
              <a:t>iagram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menggambarkan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struktur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hubungan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antar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komponen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piranti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lunak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termasuk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ketergantungan</a:t>
            </a:r>
            <a:r>
              <a:rPr lang="en-US" sz="2400" dirty="0">
                <a:solidFill>
                  <a:srgbClr val="000000"/>
                </a:solidFill>
              </a:rPr>
              <a:t> (dependency) </a:t>
            </a:r>
            <a:r>
              <a:rPr lang="en-US" sz="2400" dirty="0" err="1">
                <a:solidFill>
                  <a:srgbClr val="000000"/>
                </a:solidFill>
              </a:rPr>
              <a:t>di</a:t>
            </a:r>
            <a:r>
              <a:rPr lang="id-ID" sz="2400" dirty="0">
                <a:solidFill>
                  <a:srgbClr val="000000"/>
                </a:solidFill>
              </a:rPr>
              <a:t>sebut :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	a. Class diagram				c. Sequence diagram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	</a:t>
            </a:r>
            <a:r>
              <a:rPr lang="id-ID" sz="2400" b="1" dirty="0">
                <a:solidFill>
                  <a:srgbClr val="000000"/>
                </a:solidFill>
              </a:rPr>
              <a:t>b. Component diagram</a:t>
            </a:r>
            <a:r>
              <a:rPr lang="id-ID" sz="2400" dirty="0">
                <a:solidFill>
                  <a:srgbClr val="000000"/>
                </a:solidFill>
              </a:rPr>
              <a:t>		d. Use case diagram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id-ID" sz="2400" dirty="0">
                <a:solidFill>
                  <a:srgbClr val="000000"/>
                </a:solidFill>
              </a:rPr>
              <a:t>        e. Class </a:t>
            </a:r>
            <a:r>
              <a:rPr lang="id-ID" sz="2400" dirty="0" smtClean="0">
                <a:solidFill>
                  <a:srgbClr val="000000"/>
                </a:solidFill>
              </a:rPr>
              <a:t>Model</a:t>
            </a:r>
            <a:endParaRPr lang="id-ID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430606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396976"/>
            <a:ext cx="8458200" cy="563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38138" algn="r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SOAL LATIHAN PT</a:t>
            </a:r>
          </a:p>
          <a:p>
            <a:pPr marL="342900" indent="-338138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38138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1. </a:t>
            </a:r>
            <a:r>
              <a:rPr lang="en-US" sz="2400" dirty="0" err="1">
                <a:solidFill>
                  <a:srgbClr val="000000"/>
                </a:solidFill>
              </a:rPr>
              <a:t>Tabel</a:t>
            </a:r>
            <a:r>
              <a:rPr lang="en-US" sz="2400" dirty="0">
                <a:solidFill>
                  <a:srgbClr val="000000"/>
                </a:solidFill>
              </a:rPr>
              <a:t> yang </a:t>
            </a:r>
            <a:r>
              <a:rPr lang="en-US" sz="2400" dirty="0" err="1">
                <a:solidFill>
                  <a:srgbClr val="000000"/>
                </a:solidFill>
              </a:rPr>
              <a:t>berisi</a:t>
            </a:r>
            <a:r>
              <a:rPr lang="en-US" sz="2400" dirty="0">
                <a:solidFill>
                  <a:srgbClr val="000000"/>
                </a:solidFill>
              </a:rPr>
              <a:t> program-program bantu yang </a:t>
            </a:r>
            <a:r>
              <a:rPr lang="en-US" sz="2400" dirty="0" err="1">
                <a:solidFill>
                  <a:srgbClr val="000000"/>
                </a:solidFill>
              </a:rPr>
              <a:t>dapat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berfungsi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untuk</a:t>
            </a: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</a:rPr>
              <a:t>mempercepat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optimalisasi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pengolahan</a:t>
            </a:r>
            <a:r>
              <a:rPr lang="en-US" sz="2400" dirty="0">
                <a:solidFill>
                  <a:srgbClr val="000000"/>
                </a:solidFill>
              </a:rPr>
              <a:t> data, </a:t>
            </a:r>
            <a:r>
              <a:rPr lang="en-US" sz="2400" dirty="0" err="1">
                <a:solidFill>
                  <a:srgbClr val="000000"/>
                </a:solidFill>
              </a:rPr>
              <a:t>adalah</a:t>
            </a:r>
            <a:r>
              <a:rPr lang="en-US" sz="2400" dirty="0">
                <a:solidFill>
                  <a:srgbClr val="000000"/>
                </a:solidFill>
              </a:rPr>
              <a:t> :</a:t>
            </a:r>
          </a:p>
          <a:p>
            <a:pPr marL="342900" indent="-338138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  a. </a:t>
            </a:r>
            <a:r>
              <a:rPr lang="en-US" sz="2400" dirty="0" err="1">
                <a:solidFill>
                  <a:srgbClr val="000000"/>
                </a:solidFill>
              </a:rPr>
              <a:t>Tabel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Kerja</a:t>
            </a:r>
            <a:r>
              <a:rPr lang="en-US" sz="2400" dirty="0">
                <a:solidFill>
                  <a:srgbClr val="000000"/>
                </a:solidFill>
              </a:rPr>
              <a:t>			</a:t>
            </a: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c</a:t>
            </a:r>
            <a:r>
              <a:rPr lang="en-US" sz="2400" b="1" dirty="0">
                <a:solidFill>
                  <a:srgbClr val="000000"/>
                </a:solidFill>
              </a:rPr>
              <a:t>. </a:t>
            </a:r>
            <a:r>
              <a:rPr lang="en-US" sz="2400" b="1" dirty="0" err="1">
                <a:solidFill>
                  <a:srgbClr val="000000"/>
                </a:solidFill>
              </a:rPr>
              <a:t>Tabel</a:t>
            </a:r>
            <a:r>
              <a:rPr lang="en-US" sz="2400" b="1" dirty="0">
                <a:solidFill>
                  <a:srgbClr val="000000"/>
                </a:solidFill>
              </a:rPr>
              <a:t> Library  </a:t>
            </a:r>
          </a:p>
          <a:p>
            <a:pPr marL="342900" indent="-338138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  b. </a:t>
            </a:r>
            <a:r>
              <a:rPr lang="en-US" sz="2400" dirty="0" err="1">
                <a:solidFill>
                  <a:srgbClr val="000000"/>
                </a:solidFill>
              </a:rPr>
              <a:t>Tabel</a:t>
            </a:r>
            <a:r>
              <a:rPr lang="en-US" sz="2400" dirty="0">
                <a:solidFill>
                  <a:srgbClr val="000000"/>
                </a:solidFill>
              </a:rPr>
              <a:t> Backup		</a:t>
            </a:r>
            <a:r>
              <a:rPr lang="id-ID" sz="24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d. </a:t>
            </a:r>
            <a:r>
              <a:rPr lang="en-US" sz="2400" dirty="0" err="1">
                <a:solidFill>
                  <a:srgbClr val="000000"/>
                </a:solidFill>
              </a:rPr>
              <a:t>Tabel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Kerja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endParaRPr lang="id-ID" sz="2400" dirty="0">
              <a:solidFill>
                <a:srgbClr val="000000"/>
              </a:solidFill>
            </a:endParaRPr>
          </a:p>
          <a:p>
            <a:pPr marL="342900" indent="-338138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d-ID" sz="2400" dirty="0">
                <a:solidFill>
                  <a:srgbClr val="000000"/>
                </a:solidFill>
              </a:rPr>
              <a:t>    							</a:t>
            </a:r>
            <a:r>
              <a:rPr lang="en-US" sz="2400" dirty="0">
                <a:solidFill>
                  <a:srgbClr val="000000"/>
                </a:solidFill>
              </a:rPr>
              <a:t>e. </a:t>
            </a:r>
            <a:r>
              <a:rPr lang="en-US" sz="2400" dirty="0" err="1">
                <a:solidFill>
                  <a:srgbClr val="000000"/>
                </a:solidFill>
              </a:rPr>
              <a:t>Tabel</a:t>
            </a:r>
            <a:r>
              <a:rPr lang="en-US" sz="2400" dirty="0">
                <a:solidFill>
                  <a:srgbClr val="000000"/>
                </a:solidFill>
              </a:rPr>
              <a:t> temporary</a:t>
            </a:r>
          </a:p>
          <a:p>
            <a:pPr marL="342900" indent="-338138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38138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38138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2. </a:t>
            </a:r>
            <a:r>
              <a:rPr lang="en-US" sz="2400" dirty="0" err="1">
                <a:solidFill>
                  <a:srgbClr val="000000"/>
                </a:solidFill>
              </a:rPr>
              <a:t>Tabel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Mahasiswa</a:t>
            </a:r>
            <a:r>
              <a:rPr lang="en-US" sz="2400" dirty="0">
                <a:solidFill>
                  <a:srgbClr val="000000"/>
                </a:solidFill>
              </a:rPr>
              <a:t> yang </a:t>
            </a:r>
            <a:r>
              <a:rPr lang="en-US" sz="2400" dirty="0" err="1">
                <a:solidFill>
                  <a:srgbClr val="000000"/>
                </a:solidFill>
              </a:rPr>
              <a:t>apabila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diperbaiki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dirty="0" err="1">
                <a:solidFill>
                  <a:srgbClr val="000000"/>
                </a:solidFill>
              </a:rPr>
              <a:t>diedit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  <a:r>
              <a:rPr lang="en-US" sz="2400" dirty="0" err="1">
                <a:solidFill>
                  <a:srgbClr val="000000"/>
                </a:solidFill>
              </a:rPr>
              <a:t>untuk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jangka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 err="1">
                <a:solidFill>
                  <a:srgbClr val="000000"/>
                </a:solidFill>
              </a:rPr>
              <a:t>waktu</a:t>
            </a:r>
            <a:r>
              <a:rPr lang="en-US" sz="2400" dirty="0">
                <a:solidFill>
                  <a:srgbClr val="000000"/>
                </a:solidFill>
              </a:rPr>
              <a:t> yang </a:t>
            </a:r>
            <a:r>
              <a:rPr lang="en-US" sz="2400" dirty="0" smtClean="0">
                <a:solidFill>
                  <a:srgbClr val="000000"/>
                </a:solidFill>
              </a:rPr>
              <a:t> lama </a:t>
            </a:r>
            <a:r>
              <a:rPr lang="en-US" sz="2400" dirty="0" err="1">
                <a:solidFill>
                  <a:srgbClr val="000000"/>
                </a:solidFill>
              </a:rPr>
              <a:t>adalah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contoh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tipe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Tabel</a:t>
            </a:r>
            <a:r>
              <a:rPr lang="en-US" sz="2400" dirty="0">
                <a:solidFill>
                  <a:srgbClr val="000000"/>
                </a:solidFill>
              </a:rPr>
              <a:t> :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a.  </a:t>
            </a:r>
            <a:r>
              <a:rPr lang="en-US" sz="2400" dirty="0" err="1">
                <a:solidFill>
                  <a:srgbClr val="000000"/>
                </a:solidFill>
              </a:rPr>
              <a:t>Tabel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Dinamik</a:t>
            </a: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b="1" dirty="0">
                <a:solidFill>
                  <a:srgbClr val="000000"/>
                </a:solidFill>
              </a:rPr>
              <a:t>c. </a:t>
            </a:r>
            <a:r>
              <a:rPr lang="en-US" sz="2400" b="1" dirty="0" err="1">
                <a:solidFill>
                  <a:srgbClr val="000000"/>
                </a:solidFill>
              </a:rPr>
              <a:t>Tabel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Referensi</a:t>
            </a:r>
            <a:r>
              <a:rPr lang="en-US" sz="2400" b="1" dirty="0">
                <a:solidFill>
                  <a:srgbClr val="000000"/>
                </a:solidFill>
              </a:rPr>
              <a:t>     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b.  </a:t>
            </a:r>
            <a:r>
              <a:rPr lang="en-US" sz="2400" dirty="0" err="1">
                <a:solidFill>
                  <a:srgbClr val="000000"/>
                </a:solidFill>
              </a:rPr>
              <a:t>Tabel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Sejarah</a:t>
            </a:r>
            <a:r>
              <a:rPr lang="en-US" sz="2400" dirty="0">
                <a:solidFill>
                  <a:srgbClr val="000000"/>
                </a:solidFill>
              </a:rPr>
              <a:t>		d.  </a:t>
            </a:r>
            <a:r>
              <a:rPr lang="en-US" sz="2400" dirty="0" err="1">
                <a:solidFill>
                  <a:srgbClr val="000000"/>
                </a:solidFill>
              </a:rPr>
              <a:t>Tabel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Transaksi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endParaRPr lang="id-ID" sz="2400" dirty="0">
              <a:solidFill>
                <a:srgbClr val="000000"/>
              </a:solidFill>
            </a:endParaRPr>
          </a:p>
          <a:p>
            <a:pPr marL="342900" indent="-338138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d-ID" sz="2400" dirty="0">
                <a:solidFill>
                  <a:srgbClr val="000000"/>
                </a:solidFill>
              </a:rPr>
              <a:t>     						</a:t>
            </a:r>
            <a:r>
              <a:rPr lang="en-US" sz="2400" dirty="0">
                <a:solidFill>
                  <a:srgbClr val="000000"/>
                </a:solidFill>
              </a:rPr>
              <a:t>e. </a:t>
            </a:r>
            <a:r>
              <a:rPr lang="en-US" sz="2400" dirty="0" err="1">
                <a:solidFill>
                  <a:srgbClr val="000000"/>
                </a:solidFill>
              </a:rPr>
              <a:t>Tabel</a:t>
            </a:r>
            <a:r>
              <a:rPr lang="en-US" sz="2400" dirty="0">
                <a:solidFill>
                  <a:srgbClr val="000000"/>
                </a:solidFill>
              </a:rPr>
              <a:t> temporary</a:t>
            </a:r>
          </a:p>
        </p:txBody>
      </p:sp>
    </p:spTree>
    <p:extLst>
      <p:ext uri="{BB962C8B-B14F-4D97-AF65-F5344CB8AC3E}">
        <p14:creationId xmlns:p14="http://schemas.microsoft.com/office/powerpoint/2010/main" xmlns="" val="3142424504"/>
      </p:ext>
    </p:extLst>
  </p:cSld>
  <p:clrMapOvr>
    <a:masterClrMapping/>
  </p:clrMapOvr>
  <p:transition spd="med" advTm="63488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609600" y="1371600"/>
            <a:ext cx="80772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38138"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3.  </a:t>
            </a:r>
            <a:r>
              <a:rPr lang="en-US" sz="2000" dirty="0" err="1">
                <a:solidFill>
                  <a:srgbClr val="000000"/>
                </a:solidFill>
              </a:rPr>
              <a:t>Tipe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> yang </a:t>
            </a:r>
            <a:r>
              <a:rPr lang="en-US" sz="2000" dirty="0" err="1">
                <a:solidFill>
                  <a:srgbClr val="000000"/>
                </a:solidFill>
              </a:rPr>
              <a:t>berisi</a:t>
            </a:r>
            <a:r>
              <a:rPr lang="en-US" sz="2000" dirty="0">
                <a:solidFill>
                  <a:srgbClr val="000000"/>
                </a:solidFill>
              </a:rPr>
              <a:t> data-data </a:t>
            </a:r>
            <a:r>
              <a:rPr lang="en-US" sz="2000" dirty="0" err="1">
                <a:solidFill>
                  <a:srgbClr val="000000"/>
                </a:solidFill>
              </a:rPr>
              <a:t>hasil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pemrosesan</a:t>
            </a:r>
            <a:r>
              <a:rPr lang="en-US" sz="2000" dirty="0">
                <a:solidFill>
                  <a:srgbClr val="000000"/>
                </a:solidFill>
              </a:rPr>
              <a:t> yang </a:t>
            </a:r>
            <a:r>
              <a:rPr lang="en-US" sz="2000" dirty="0" err="1">
                <a:solidFill>
                  <a:srgbClr val="000000"/>
                </a:solidFill>
              </a:rPr>
              <a:t>bersifat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sementara</a:t>
            </a:r>
            <a:r>
              <a:rPr lang="en-US" sz="2000" dirty="0">
                <a:solidFill>
                  <a:srgbClr val="000000"/>
                </a:solidFill>
              </a:rPr>
              <a:t>, 	</a:t>
            </a:r>
            <a:r>
              <a:rPr lang="en-US" sz="2000" dirty="0" err="1">
                <a:solidFill>
                  <a:srgbClr val="000000"/>
                </a:solidFill>
              </a:rPr>
              <a:t>adalah</a:t>
            </a:r>
            <a:r>
              <a:rPr lang="en-US" sz="2000" dirty="0">
                <a:solidFill>
                  <a:srgbClr val="000000"/>
                </a:solidFill>
              </a:rPr>
              <a:t> :</a:t>
            </a:r>
          </a:p>
          <a:p>
            <a:pPr marL="342900" indent="-338138"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b="1" dirty="0">
                <a:solidFill>
                  <a:srgbClr val="000000"/>
                </a:solidFill>
              </a:rPr>
              <a:t>  a.  </a:t>
            </a:r>
            <a:r>
              <a:rPr lang="en-US" sz="2000" b="1" dirty="0" err="1">
                <a:solidFill>
                  <a:srgbClr val="000000"/>
                </a:solidFill>
              </a:rPr>
              <a:t>Tabel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Kerja</a:t>
            </a: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 	</a:t>
            </a:r>
            <a:r>
              <a:rPr lang="en-US" sz="2000" dirty="0" smtClean="0">
                <a:solidFill>
                  <a:srgbClr val="000000"/>
                </a:solidFill>
              </a:rPr>
              <a:t>	c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> Input </a:t>
            </a:r>
          </a:p>
          <a:p>
            <a:pPr marL="342900" indent="-338138"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Arial Unicode MS" charset="0"/>
              </a:rPr>
              <a:t>	b.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Arial Unicode MS" charset="0"/>
              </a:rPr>
              <a:t>Tabel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Arial Unicode MS" charset="0"/>
              </a:rPr>
              <a:t> Back-Up	</a:t>
            </a:r>
            <a:r>
              <a:rPr lang="id-ID" sz="2000" dirty="0">
                <a:solidFill>
                  <a:srgbClr val="000000"/>
                </a:solidFill>
                <a:latin typeface="Times New Roman" pitchFamily="18" charset="0"/>
                <a:cs typeface="Arial Unicode MS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Arial Unicode MS" charset="0"/>
              </a:rPr>
              <a:t>d.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Arial Unicode MS" charset="0"/>
              </a:rPr>
              <a:t>Tabel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Arial Unicode MS" charset="0"/>
              </a:rPr>
              <a:t> Master		</a:t>
            </a:r>
            <a:endParaRPr lang="id-ID" sz="2000" dirty="0">
              <a:solidFill>
                <a:srgbClr val="000000"/>
              </a:solidFill>
              <a:latin typeface="Times New Roman" pitchFamily="18" charset="0"/>
              <a:cs typeface="Arial Unicode MS" charset="0"/>
            </a:endParaRPr>
          </a:p>
          <a:p>
            <a:pPr marL="342900" indent="-338138"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id-ID" sz="2000" dirty="0">
                <a:solidFill>
                  <a:srgbClr val="000000"/>
                </a:solidFill>
                <a:latin typeface="Times New Roman" pitchFamily="18" charset="0"/>
                <a:cs typeface="Arial Unicode MS" charset="0"/>
              </a:rPr>
              <a:t>					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Arial Unicode MS" charset="0"/>
              </a:rPr>
              <a:t>e.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Arial Unicode MS" charset="0"/>
              </a:rPr>
              <a:t>Tabel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Arial Unicode MS" charset="0"/>
              </a:rPr>
              <a:t> library</a:t>
            </a:r>
          </a:p>
          <a:p>
            <a:pPr marL="342900" indent="-338138"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38138"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38138"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4.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dibawah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ini</a:t>
            </a:r>
            <a:r>
              <a:rPr lang="en-US" sz="2000" dirty="0">
                <a:solidFill>
                  <a:srgbClr val="000000"/>
                </a:solidFill>
              </a:rPr>
              <a:t> yang  </a:t>
            </a:r>
            <a:r>
              <a:rPr lang="en-US" sz="2000" dirty="0" err="1">
                <a:solidFill>
                  <a:srgbClr val="000000"/>
                </a:solidFill>
              </a:rPr>
              <a:t>bertipe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> Master </a:t>
            </a:r>
            <a:r>
              <a:rPr lang="en-US" sz="2000" dirty="0" err="1">
                <a:solidFill>
                  <a:srgbClr val="000000"/>
                </a:solidFill>
              </a:rPr>
              <a:t>pada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lembaga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pendidikan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adalah</a:t>
            </a:r>
            <a:r>
              <a:rPr lang="en-US" sz="2000" dirty="0">
                <a:solidFill>
                  <a:srgbClr val="000000"/>
                </a:solidFill>
              </a:rPr>
              <a:t> 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a. 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Nilai</a:t>
            </a:r>
            <a:r>
              <a:rPr lang="en-US" sz="2000" dirty="0">
                <a:solidFill>
                  <a:srgbClr val="000000"/>
                </a:solidFill>
              </a:rPr>
              <a:t>                     </a:t>
            </a:r>
            <a:r>
              <a:rPr lang="id-ID" sz="2000" dirty="0">
                <a:solidFill>
                  <a:srgbClr val="000000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c.  </a:t>
            </a:r>
            <a:r>
              <a:rPr lang="en-US" sz="2000" b="1" dirty="0" err="1">
                <a:solidFill>
                  <a:srgbClr val="000000"/>
                </a:solidFill>
              </a:rPr>
              <a:t>Tabel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Mahasiswa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342900" indent="-338138"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b. 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Pembayaran</a:t>
            </a:r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id-ID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d. 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absensi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  <a:endParaRPr lang="id-ID" sz="2000" dirty="0">
              <a:solidFill>
                <a:srgbClr val="000000"/>
              </a:solidFill>
            </a:endParaRPr>
          </a:p>
          <a:p>
            <a:pPr marL="342900" indent="-338138">
              <a:buClrTx/>
              <a:buFontTx/>
              <a:buNone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329863" algn="l"/>
                <a:tab pos="10779125" algn="l"/>
                <a:tab pos="10780713" algn="l"/>
              </a:tabLst>
            </a:pPr>
            <a:r>
              <a:rPr lang="id-ID" sz="2000" dirty="0">
                <a:solidFill>
                  <a:srgbClr val="000000"/>
                </a:solidFill>
              </a:rPr>
              <a:t>					</a:t>
            </a:r>
            <a:r>
              <a:rPr lang="en-US" sz="2000" dirty="0">
                <a:solidFill>
                  <a:srgbClr val="000000"/>
                </a:solidFill>
              </a:rPr>
              <a:t>e.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> Mata </a:t>
            </a:r>
            <a:r>
              <a:rPr lang="en-US" sz="2000" dirty="0" err="1">
                <a:solidFill>
                  <a:srgbClr val="000000"/>
                </a:solidFill>
              </a:rPr>
              <a:t>Kuliah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416082"/>
      </p:ext>
    </p:extLst>
  </p:cSld>
  <p:clrMapOvr>
    <a:masterClrMapping/>
  </p:clrMapOvr>
  <p:transition spd="med" advTm="63488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685800" y="1371600"/>
            <a:ext cx="8077200" cy="26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5.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Berisi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program-program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aplikasi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atau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utility program.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Tabel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ini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berisi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program-program bantu yang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dapat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berfungsi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untuk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mempercepat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dan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optimalisasi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dari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pengolahan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data,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adalah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:</a:t>
            </a:r>
          </a:p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	a.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Tabel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kerja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	             </a:t>
            </a:r>
            <a:r>
              <a:rPr lang="id-ID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	c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Tabel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Backup</a:t>
            </a:r>
          </a:p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	b. </a:t>
            </a:r>
            <a:r>
              <a:rPr lang="en-US" sz="2400" b="1" dirty="0" err="1">
                <a:solidFill>
                  <a:srgbClr val="000000"/>
                </a:solidFill>
                <a:cs typeface="Arial" charset="0"/>
              </a:rPr>
              <a:t>Tabel</a:t>
            </a: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 Library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		</a:t>
            </a:r>
            <a:r>
              <a:rPr lang="id-ID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Tabel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Temporary 	</a:t>
            </a:r>
            <a:endParaRPr lang="id-ID" sz="2400" dirty="0">
              <a:solidFill>
                <a:srgbClr val="000000"/>
              </a:solidFill>
              <a:cs typeface="Arial" charset="0"/>
            </a:endParaRPr>
          </a:p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id-ID" sz="2400" dirty="0">
                <a:solidFill>
                  <a:srgbClr val="000000"/>
                </a:solidFill>
                <a:cs typeface="Arial" charset="0"/>
              </a:rPr>
              <a:t>								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e. </a:t>
            </a:r>
            <a:r>
              <a:rPr lang="en-US" sz="2400" dirty="0" err="1">
                <a:solidFill>
                  <a:srgbClr val="000000"/>
                </a:solidFill>
                <a:cs typeface="Arial" charset="0"/>
              </a:rPr>
              <a:t>Tabel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History</a:t>
            </a:r>
          </a:p>
        </p:txBody>
      </p:sp>
    </p:spTree>
    <p:extLst>
      <p:ext uri="{BB962C8B-B14F-4D97-AF65-F5344CB8AC3E}">
        <p14:creationId xmlns:p14="http://schemas.microsoft.com/office/powerpoint/2010/main" xmlns="" val="2258267317"/>
      </p:ext>
    </p:extLst>
  </p:cSld>
  <p:clrMapOvr>
    <a:masterClrMapping/>
  </p:clrMapOvr>
  <p:transition spd="med" advTm="63488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77875"/>
          </a:xfrm>
        </p:spPr>
        <p:txBody>
          <a:bodyPr/>
          <a:lstStyle/>
          <a:p>
            <a:pPr algn="l" eaLnBrk="1" hangingPunct="1"/>
            <a:r>
              <a:rPr lang="id-ID" sz="2400" smtClean="0">
                <a:latin typeface="Arial" charset="0"/>
                <a:cs typeface="Arial" charset="0"/>
              </a:rPr>
              <a:t>Latihan Soal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497388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>
                <a:latin typeface="Arial" pitchFamily="34" charset="0"/>
                <a:cs typeface="Arial" pitchFamily="34" charset="0"/>
              </a:rPr>
              <a:t>3. Menjelaskan fitur dan operasi yang diinginkan secara rinci, termasuk tata letak layar, aturan bisnis, diagram proses, pseudocode dan dokumentasi lainnya. Termasuk bagian dari tahapan SDLC dari: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>
                <a:latin typeface="Arial" pitchFamily="34" charset="0"/>
                <a:cs typeface="Arial" pitchFamily="34" charset="0"/>
              </a:rPr>
              <a:t>a. Analisa kebutuhan system 	 d. Testing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b="1" dirty="0" smtClean="0">
                <a:latin typeface="Arial" pitchFamily="34" charset="0"/>
                <a:cs typeface="Arial" pitchFamily="34" charset="0"/>
              </a:rPr>
              <a:t>b. Design System 	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		 e. Maintanance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>
                <a:latin typeface="Arial" pitchFamily="34" charset="0"/>
                <a:cs typeface="Arial" pitchFamily="34" charset="0"/>
              </a:rPr>
              <a:t>c. Implementasi System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d-ID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>
                <a:latin typeface="Arial" charset="0"/>
                <a:cs typeface="Arial" charset="0"/>
              </a:rPr>
              <a:t>4. Program yang besar diklasifikasikan berdasarkan data dan pendekatan dengan pola bottom-up adalah kriteria dari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>
                <a:latin typeface="Arial" charset="0"/>
                <a:cs typeface="Arial" charset="0"/>
              </a:rPr>
              <a:t>a</a:t>
            </a:r>
            <a:r>
              <a:rPr lang="id-ID" sz="2400" b="1" dirty="0" smtClean="0">
                <a:latin typeface="Arial" charset="0"/>
                <a:cs typeface="Arial" charset="0"/>
              </a:rPr>
              <a:t>. OOP </a:t>
            </a:r>
            <a:r>
              <a:rPr lang="id-ID" sz="2400" dirty="0" smtClean="0">
                <a:latin typeface="Arial" charset="0"/>
                <a:cs typeface="Arial" charset="0"/>
              </a:rPr>
              <a:t>			 	d. Design incremental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>
                <a:latin typeface="Arial" charset="0"/>
                <a:cs typeface="Arial" charset="0"/>
              </a:rPr>
              <a:t>b. Design SDLC			e. Design waterfall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>
                <a:latin typeface="Arial" charset="0"/>
                <a:cs typeface="Arial" charset="0"/>
              </a:rPr>
              <a:t>c. Pemrograman terstruktur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d-ID" sz="2400" dirty="0" smtClean="0"/>
          </a:p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18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77875"/>
          </a:xfrm>
        </p:spPr>
        <p:txBody>
          <a:bodyPr/>
          <a:lstStyle/>
          <a:p>
            <a:pPr algn="l" eaLnBrk="1" hangingPunct="1"/>
            <a:r>
              <a:rPr lang="id-ID" sz="2400" smtClean="0">
                <a:latin typeface="Arial" charset="0"/>
                <a:cs typeface="Arial" charset="0"/>
              </a:rPr>
              <a:t>Latihan Soal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497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>
                <a:latin typeface="Arial" charset="0"/>
                <a:cs typeface="Arial" charset="0"/>
              </a:rPr>
              <a:t>5. Menguji system secara menyeluruh, cek kesalahan, bug  dan validasi produk termasuk fase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>
                <a:latin typeface="Arial" charset="0"/>
                <a:cs typeface="Arial" charset="0"/>
              </a:rPr>
              <a:t>a. Analisa kebutuhan system 	</a:t>
            </a:r>
            <a:r>
              <a:rPr lang="id-ID" sz="2400" b="1" dirty="0" smtClean="0">
                <a:latin typeface="Arial" charset="0"/>
                <a:cs typeface="Arial" charset="0"/>
              </a:rPr>
              <a:t>d. Testing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>
                <a:latin typeface="Arial" charset="0"/>
                <a:cs typeface="Arial" charset="0"/>
              </a:rPr>
              <a:t>b. Design System 			e. Maintanance</a:t>
            </a:r>
          </a:p>
          <a:p>
            <a:pPr indent="174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400" dirty="0" smtClean="0">
                <a:latin typeface="Arial" charset="0"/>
                <a:cs typeface="Arial" charset="0"/>
              </a:rPr>
              <a:t>c. Implementasi System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d-ID" sz="2400" dirty="0" smtClean="0"/>
          </a:p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7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228600" y="1295400"/>
            <a:ext cx="8382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SOAL LATIHAN  PT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1. </a:t>
            </a:r>
            <a:r>
              <a:rPr lang="en-US" sz="2000" dirty="0" err="1">
                <a:solidFill>
                  <a:srgbClr val="000000"/>
                </a:solidFill>
              </a:rPr>
              <a:t>Dibawah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adalah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langkah-langkah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dalam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merancang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> 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    a.  </a:t>
            </a:r>
            <a:r>
              <a:rPr lang="en-US" sz="2000" b="1" dirty="0" err="1">
                <a:solidFill>
                  <a:srgbClr val="000000"/>
                </a:solidFill>
              </a:rPr>
              <a:t>Menentukan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banyaknya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jumlah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kebutuhan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tabel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dan</a:t>
            </a:r>
            <a:r>
              <a:rPr lang="en-US" sz="2000" b="1" dirty="0">
                <a:solidFill>
                  <a:srgbClr val="000000"/>
                </a:solidFill>
              </a:rPr>
              <a:t> parameter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   b.  </a:t>
            </a:r>
            <a:r>
              <a:rPr lang="en-US" sz="2000" dirty="0" err="1">
                <a:solidFill>
                  <a:srgbClr val="000000"/>
                </a:solidFill>
              </a:rPr>
              <a:t>Menentukan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nama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   c.  SDLC (</a:t>
            </a:r>
            <a:r>
              <a:rPr lang="en-US" sz="2000" dirty="0" err="1">
                <a:solidFill>
                  <a:srgbClr val="000000"/>
                </a:solidFill>
              </a:rPr>
              <a:t>Daur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hidup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sistem</a:t>
            </a:r>
            <a:r>
              <a:rPr lang="en-US" sz="2000" dirty="0">
                <a:solidFill>
                  <a:srgbClr val="000000"/>
                </a:solidFill>
              </a:rPr>
              <a:t>)  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   d. </a:t>
            </a:r>
            <a:r>
              <a:rPr lang="en-US" sz="2000" dirty="0" err="1">
                <a:solidFill>
                  <a:srgbClr val="000000"/>
                </a:solidFill>
              </a:rPr>
              <a:t>Menentukan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akronim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e. </a:t>
            </a:r>
            <a:r>
              <a:rPr lang="en-US" sz="2000" dirty="0" err="1">
                <a:solidFill>
                  <a:srgbClr val="000000"/>
                </a:solidFill>
              </a:rPr>
              <a:t>Analisa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kebutuhan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2. </a:t>
            </a:r>
            <a:r>
              <a:rPr lang="en-US" sz="2000" dirty="0" err="1">
                <a:solidFill>
                  <a:srgbClr val="000000"/>
                </a:solidFill>
              </a:rPr>
              <a:t>Dibawah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ini</a:t>
            </a:r>
            <a:r>
              <a:rPr lang="en-US" sz="2000" dirty="0">
                <a:solidFill>
                  <a:srgbClr val="000000"/>
                </a:solidFill>
              </a:rPr>
              <a:t> yang </a:t>
            </a:r>
            <a:r>
              <a:rPr lang="en-US" sz="2000" dirty="0" err="1">
                <a:solidFill>
                  <a:srgbClr val="000000"/>
                </a:solidFill>
              </a:rPr>
              <a:t>merupakan</a:t>
            </a:r>
            <a:r>
              <a:rPr lang="en-US" sz="2000" dirty="0">
                <a:solidFill>
                  <a:srgbClr val="000000"/>
                </a:solidFill>
              </a:rPr>
              <a:t> FIELD KEY </a:t>
            </a:r>
            <a:r>
              <a:rPr lang="en-US" sz="2000" dirty="0" err="1">
                <a:solidFill>
                  <a:srgbClr val="000000"/>
                </a:solidFill>
              </a:rPr>
              <a:t>dari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suatu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pegawai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 err="1">
                <a:solidFill>
                  <a:srgbClr val="000000"/>
                </a:solidFill>
              </a:rPr>
              <a:t>perusahaan</a:t>
            </a:r>
            <a:r>
              <a:rPr lang="en-US" sz="2000" dirty="0">
                <a:solidFill>
                  <a:srgbClr val="000000"/>
                </a:solidFill>
              </a:rPr>
              <a:t>, 	</a:t>
            </a:r>
            <a:r>
              <a:rPr lang="en-US" sz="2000" dirty="0" err="1">
                <a:solidFill>
                  <a:srgbClr val="000000"/>
                </a:solidFill>
              </a:rPr>
              <a:t>adalah</a:t>
            </a:r>
            <a:r>
              <a:rPr lang="en-US" sz="2000" dirty="0">
                <a:solidFill>
                  <a:srgbClr val="000000"/>
                </a:solidFill>
              </a:rPr>
              <a:t> 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   a. </a:t>
            </a:r>
            <a:r>
              <a:rPr lang="en-US" sz="2000" dirty="0" err="1">
                <a:solidFill>
                  <a:srgbClr val="000000"/>
                </a:solidFill>
              </a:rPr>
              <a:t>nama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pegawai</a:t>
            </a:r>
            <a:r>
              <a:rPr lang="en-US" sz="2000" dirty="0">
                <a:solidFill>
                  <a:srgbClr val="000000"/>
                </a:solidFill>
              </a:rPr>
              <a:t> (</a:t>
            </a:r>
            <a:r>
              <a:rPr lang="en-US" sz="2000" dirty="0" err="1">
                <a:solidFill>
                  <a:srgbClr val="000000"/>
                </a:solidFill>
              </a:rPr>
              <a:t>napeg</a:t>
            </a:r>
            <a:r>
              <a:rPr lang="en-US" sz="2000" dirty="0">
                <a:solidFill>
                  <a:srgbClr val="000000"/>
                </a:solidFill>
              </a:rPr>
              <a:t>)	</a:t>
            </a:r>
            <a:r>
              <a:rPr lang="en-US" sz="2000" b="1" dirty="0">
                <a:solidFill>
                  <a:srgbClr val="000000"/>
                </a:solidFill>
              </a:rPr>
              <a:t>c.  </a:t>
            </a:r>
            <a:r>
              <a:rPr lang="en-US" sz="2000" b="1" dirty="0" err="1">
                <a:solidFill>
                  <a:srgbClr val="000000"/>
                </a:solidFill>
              </a:rPr>
              <a:t>nomor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induk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pegawai</a:t>
            </a:r>
            <a:r>
              <a:rPr lang="en-US" sz="2000" b="1" dirty="0">
                <a:solidFill>
                  <a:srgbClr val="000000"/>
                </a:solidFill>
              </a:rPr>
              <a:t> (</a:t>
            </a:r>
            <a:r>
              <a:rPr lang="en-US" sz="2000" b="1" dirty="0" err="1">
                <a:solidFill>
                  <a:srgbClr val="000000"/>
                </a:solidFill>
              </a:rPr>
              <a:t>nipeg</a:t>
            </a:r>
            <a:r>
              <a:rPr lang="en-US" sz="2000" b="1" dirty="0">
                <a:solidFill>
                  <a:srgbClr val="000000"/>
                </a:solidFill>
              </a:rPr>
              <a:t>)    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   b. </a:t>
            </a:r>
            <a:r>
              <a:rPr lang="en-US" sz="2000" dirty="0" err="1">
                <a:solidFill>
                  <a:srgbClr val="000000"/>
                </a:solidFill>
              </a:rPr>
              <a:t>jabatan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pegawai</a:t>
            </a:r>
            <a:r>
              <a:rPr lang="en-US" sz="2000" dirty="0">
                <a:solidFill>
                  <a:srgbClr val="000000"/>
                </a:solidFill>
              </a:rPr>
              <a:t>  (</a:t>
            </a:r>
            <a:r>
              <a:rPr lang="en-US" sz="2000" dirty="0" err="1">
                <a:solidFill>
                  <a:srgbClr val="000000"/>
                </a:solidFill>
              </a:rPr>
              <a:t>japeg</a:t>
            </a:r>
            <a:r>
              <a:rPr lang="en-US" sz="2000" dirty="0">
                <a:solidFill>
                  <a:srgbClr val="000000"/>
                </a:solidFill>
              </a:rPr>
              <a:t>)	d.  </a:t>
            </a:r>
            <a:r>
              <a:rPr lang="en-US" sz="2000" dirty="0" err="1">
                <a:solidFill>
                  <a:srgbClr val="000000"/>
                </a:solidFill>
              </a:rPr>
              <a:t>gaji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pegawai</a:t>
            </a:r>
            <a:r>
              <a:rPr lang="en-US" sz="2000" dirty="0">
                <a:solidFill>
                  <a:srgbClr val="000000"/>
                </a:solidFill>
              </a:rPr>
              <a:t> (</a:t>
            </a:r>
            <a:r>
              <a:rPr lang="en-US" sz="2000" dirty="0" err="1">
                <a:solidFill>
                  <a:srgbClr val="000000"/>
                </a:solidFill>
              </a:rPr>
              <a:t>gapeg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e. </a:t>
            </a:r>
            <a:r>
              <a:rPr lang="en-US" sz="2000" dirty="0" err="1">
                <a:solidFill>
                  <a:srgbClr val="000000"/>
                </a:solidFill>
              </a:rPr>
              <a:t>Golongan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pegawai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gopek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498202"/>
      </p:ext>
    </p:extLst>
  </p:cSld>
  <p:clrMapOvr>
    <a:masterClrMapping/>
  </p:clrMapOvr>
  <p:transition spd="med" advTm="65536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04800" y="1143000"/>
            <a:ext cx="845820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34963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34963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3. </a:t>
            </a:r>
            <a:r>
              <a:rPr lang="en-US" sz="2000" dirty="0" err="1">
                <a:solidFill>
                  <a:srgbClr val="000000"/>
                </a:solidFill>
              </a:rPr>
              <a:t>Dibawah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ini</a:t>
            </a:r>
            <a:r>
              <a:rPr lang="en-US" sz="2000" dirty="0">
                <a:solidFill>
                  <a:srgbClr val="000000"/>
                </a:solidFill>
              </a:rPr>
              <a:t> yang </a:t>
            </a:r>
            <a:r>
              <a:rPr lang="en-US" sz="2000" dirty="0" err="1">
                <a:solidFill>
                  <a:srgbClr val="000000"/>
                </a:solidFill>
              </a:rPr>
              <a:t>merupakan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Akronim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dari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suatu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lingkungan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pendidikan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adalah</a:t>
            </a:r>
            <a:r>
              <a:rPr lang="en-US" sz="2000" dirty="0">
                <a:solidFill>
                  <a:srgbClr val="000000"/>
                </a:solidFill>
              </a:rPr>
              <a:t> 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a.  Inputsiswa.prg		c.  siswa.dbf  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b.  siswa01			</a:t>
            </a:r>
            <a:r>
              <a:rPr lang="id-ID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d.  </a:t>
            </a:r>
            <a:r>
              <a:rPr lang="en-US" sz="2000" b="1" dirty="0" err="1">
                <a:solidFill>
                  <a:srgbClr val="000000"/>
                </a:solidFill>
              </a:rPr>
              <a:t>nomor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Induk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Siswa</a:t>
            </a:r>
            <a:r>
              <a:rPr lang="en-US" sz="2000" b="1" dirty="0">
                <a:solidFill>
                  <a:srgbClr val="000000"/>
                </a:solidFill>
              </a:rPr>
              <a:t> (</a:t>
            </a:r>
            <a:r>
              <a:rPr lang="en-US" sz="2000" b="1" dirty="0" err="1">
                <a:solidFill>
                  <a:srgbClr val="000000"/>
                </a:solidFill>
              </a:rPr>
              <a:t>nis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</a:p>
          <a:p>
            <a:pPr marL="342900" indent="-334963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    e.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Semua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benar</a:t>
            </a:r>
            <a:endParaRPr lang="en-US" sz="2000" dirty="0">
              <a:solidFill>
                <a:srgbClr val="000000"/>
              </a:solidFill>
              <a:cs typeface="Arial Unicode MS" charset="0"/>
            </a:endParaRPr>
          </a:p>
          <a:p>
            <a:pPr marL="342900" indent="-334963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34963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34963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4. </a:t>
            </a:r>
            <a:r>
              <a:rPr lang="en-US" sz="2000" dirty="0" err="1">
                <a:solidFill>
                  <a:srgbClr val="000000"/>
                </a:solidFill>
              </a:rPr>
              <a:t>Dibawah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merupakan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teknik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perancangan</a:t>
            </a:r>
            <a:r>
              <a:rPr lang="en-US" sz="2000" dirty="0">
                <a:solidFill>
                  <a:srgbClr val="000000"/>
                </a:solidFill>
              </a:rPr>
              <a:t> program </a:t>
            </a:r>
            <a:r>
              <a:rPr lang="en-US" sz="2000" dirty="0" err="1">
                <a:solidFill>
                  <a:srgbClr val="000000"/>
                </a:solidFill>
              </a:rPr>
              <a:t>untuk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mendukung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dalam</a:t>
            </a:r>
            <a:r>
              <a:rPr lang="en-US" sz="2000" dirty="0">
                <a:solidFill>
                  <a:srgbClr val="000000"/>
                </a:solidFill>
              </a:rPr>
              <a:t> 	</a:t>
            </a:r>
            <a:r>
              <a:rPr lang="en-US" sz="2000" dirty="0" err="1">
                <a:solidFill>
                  <a:srgbClr val="000000"/>
                </a:solidFill>
              </a:rPr>
              <a:t>pengembangan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sistem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informasi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kecuali</a:t>
            </a:r>
            <a:r>
              <a:rPr lang="en-US" sz="2000" dirty="0">
                <a:solidFill>
                  <a:srgbClr val="000000"/>
                </a:solidFill>
              </a:rPr>
              <a:t> 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a.  </a:t>
            </a:r>
            <a:r>
              <a:rPr lang="en-US" sz="2000" dirty="0" err="1">
                <a:solidFill>
                  <a:srgbClr val="000000"/>
                </a:solidFill>
              </a:rPr>
              <a:t>Teknik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perancangan</a:t>
            </a:r>
            <a:r>
              <a:rPr lang="en-US" sz="2000" dirty="0">
                <a:solidFill>
                  <a:srgbClr val="000000"/>
                </a:solidFill>
              </a:rPr>
              <a:t> program </a:t>
            </a:r>
            <a:r>
              <a:rPr lang="en-US" sz="2000" dirty="0" err="1">
                <a:solidFill>
                  <a:srgbClr val="000000"/>
                </a:solidFill>
              </a:rPr>
              <a:t>dalam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bentuk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spesifkasi</a:t>
            </a:r>
            <a:r>
              <a:rPr lang="en-US" sz="2000" dirty="0">
                <a:solidFill>
                  <a:srgbClr val="000000"/>
                </a:solidFill>
              </a:rPr>
              <a:t> program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b.  </a:t>
            </a:r>
            <a:r>
              <a:rPr lang="en-US" sz="2000" dirty="0" err="1">
                <a:solidFill>
                  <a:srgbClr val="000000"/>
                </a:solidFill>
              </a:rPr>
              <a:t>Teknik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perancangan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dalam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bentuk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spesifikasi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c.  </a:t>
            </a:r>
            <a:r>
              <a:rPr lang="en-US" sz="2000" dirty="0" err="1">
                <a:solidFill>
                  <a:srgbClr val="000000"/>
                </a:solidFill>
              </a:rPr>
              <a:t>Teknik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perancangan</a:t>
            </a:r>
            <a:r>
              <a:rPr lang="en-US" sz="2000" dirty="0">
                <a:solidFill>
                  <a:srgbClr val="000000"/>
                </a:solidFill>
              </a:rPr>
              <a:t> database </a:t>
            </a:r>
            <a:r>
              <a:rPr lang="en-US" sz="2000" dirty="0" err="1">
                <a:solidFill>
                  <a:srgbClr val="000000"/>
                </a:solidFill>
              </a:rPr>
              <a:t>dalam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bentuk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spesifikasi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d.  </a:t>
            </a:r>
            <a:r>
              <a:rPr lang="en-US" sz="2000" dirty="0" err="1">
                <a:solidFill>
                  <a:srgbClr val="000000"/>
                </a:solidFill>
              </a:rPr>
              <a:t>Teknik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 err="1">
                <a:solidFill>
                  <a:srgbClr val="000000"/>
                </a:solidFill>
              </a:rPr>
              <a:t>perancangan</a:t>
            </a:r>
            <a:r>
              <a:rPr lang="en-US" sz="2000" dirty="0">
                <a:solidFill>
                  <a:srgbClr val="000000"/>
                </a:solidFill>
              </a:rPr>
              <a:t> program </a:t>
            </a:r>
            <a:r>
              <a:rPr lang="en-US" sz="2000" dirty="0" err="1">
                <a:solidFill>
                  <a:srgbClr val="000000"/>
                </a:solidFill>
              </a:rPr>
              <a:t>dalam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bentuk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spesifikasi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tabel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34963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     e.  </a:t>
            </a:r>
            <a:r>
              <a:rPr lang="en-US" sz="2000" b="1" dirty="0" err="1">
                <a:solidFill>
                  <a:srgbClr val="000000"/>
                </a:solidFill>
              </a:rPr>
              <a:t>Teknik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perancangan</a:t>
            </a:r>
            <a:r>
              <a:rPr lang="en-US" sz="2000" b="1" dirty="0">
                <a:solidFill>
                  <a:srgbClr val="000000"/>
                </a:solidFill>
              </a:rPr>
              <a:t> program </a:t>
            </a:r>
            <a:r>
              <a:rPr lang="en-US" sz="2000" b="1" dirty="0" err="1">
                <a:solidFill>
                  <a:srgbClr val="000000"/>
                </a:solidFill>
              </a:rPr>
              <a:t>dalam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bentuk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akronim</a:t>
            </a:r>
            <a:r>
              <a:rPr lang="en-US" sz="2000" b="1" dirty="0">
                <a:solidFill>
                  <a:srgbClr val="000000"/>
                </a:solidFill>
              </a:rPr>
              <a:t>  </a:t>
            </a:r>
          </a:p>
          <a:p>
            <a:pPr marL="342900" indent="-334963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34963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34963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34963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88719"/>
      </p:ext>
    </p:extLst>
  </p:cSld>
  <p:clrMapOvr>
    <a:masterClrMapping/>
  </p:clrMapOvr>
  <p:transition spd="med" advTm="65536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533400" y="1143000"/>
            <a:ext cx="8153400" cy="25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34963"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341313" indent="-334963"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5.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Dibawah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ini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adalah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langkah-langkah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dalam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merancang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tabel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:</a:t>
            </a:r>
            <a:br>
              <a:rPr lang="en-US" sz="2000" dirty="0">
                <a:solidFill>
                  <a:srgbClr val="000000"/>
                </a:solidFill>
                <a:cs typeface="Arial Unicode MS" charset="0"/>
              </a:rPr>
            </a:br>
            <a:r>
              <a:rPr lang="en-US" sz="2000" b="1" dirty="0">
                <a:solidFill>
                  <a:srgbClr val="000000"/>
                </a:solidFill>
                <a:cs typeface="Arial Unicode MS" charset="0"/>
              </a:rPr>
              <a:t>a.  </a:t>
            </a:r>
            <a:r>
              <a:rPr lang="en-US" sz="2000" b="1" dirty="0" err="1">
                <a:solidFill>
                  <a:srgbClr val="000000"/>
                </a:solidFill>
                <a:cs typeface="Arial Unicode MS" charset="0"/>
              </a:rPr>
              <a:t>Menentukan</a:t>
            </a:r>
            <a:r>
              <a:rPr lang="en-US" sz="2000" b="1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cs typeface="Arial Unicode MS" charset="0"/>
              </a:rPr>
              <a:t>banyaknya</a:t>
            </a:r>
            <a:r>
              <a:rPr lang="en-US" sz="2000" b="1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cs typeface="Arial Unicode MS" charset="0"/>
              </a:rPr>
              <a:t>jumlah</a:t>
            </a:r>
            <a:r>
              <a:rPr lang="en-US" sz="2000" b="1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cs typeface="Arial Unicode MS" charset="0"/>
              </a:rPr>
              <a:t>kebutuhan</a:t>
            </a:r>
            <a:r>
              <a:rPr lang="en-US" sz="2000" b="1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cs typeface="Arial Unicode MS" charset="0"/>
              </a:rPr>
              <a:t>tabel</a:t>
            </a:r>
            <a:r>
              <a:rPr lang="en-US" sz="2000" b="1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cs typeface="Arial Unicode MS" charset="0"/>
              </a:rPr>
              <a:t>dan</a:t>
            </a:r>
            <a:r>
              <a:rPr lang="en-US" sz="2000" b="1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cs typeface="Arial Unicode MS" charset="0"/>
              </a:rPr>
              <a:t>paramete</a:t>
            </a:r>
            <a:r>
              <a:rPr lang="id-ID" sz="2000" b="1" dirty="0">
                <a:solidFill>
                  <a:srgbClr val="000000"/>
                </a:solidFill>
                <a:cs typeface="Arial Unicode MS" charset="0"/>
              </a:rPr>
              <a:t>r</a:t>
            </a:r>
            <a:r>
              <a:rPr lang="en-US" sz="2000" b="1" dirty="0">
                <a:solidFill>
                  <a:srgbClr val="000000"/>
                </a:solidFill>
                <a:cs typeface="Arial Unicode MS" charset="0"/>
              </a:rPr>
              <a:t>   </a:t>
            </a:r>
            <a:endParaRPr lang="en-US" sz="2000" b="1" dirty="0" smtClean="0">
              <a:solidFill>
                <a:srgbClr val="000000"/>
              </a:solidFill>
              <a:cs typeface="Arial Unicode MS" charset="0"/>
            </a:endParaRPr>
          </a:p>
          <a:p>
            <a:pPr marL="341313" indent="-334963"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000" b="1" dirty="0" smtClean="0">
                <a:solidFill>
                  <a:srgbClr val="000000"/>
                </a:solidFill>
                <a:cs typeface="Arial Unicode MS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b. 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Menentukan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nama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tabel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/>
            </a:r>
            <a:br>
              <a:rPr lang="en-US" sz="2000" dirty="0">
                <a:solidFill>
                  <a:srgbClr val="000000"/>
                </a:solidFill>
                <a:cs typeface="Arial Unicode MS" charset="0"/>
              </a:rPr>
            </a:b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c.  SDLC (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Daur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hidup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sistem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)</a:t>
            </a:r>
          </a:p>
          <a:p>
            <a:pPr marL="341313" indent="-334963"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   </a:t>
            </a:r>
            <a:r>
              <a:rPr lang="id-ID" sz="2000" dirty="0">
                <a:solidFill>
                  <a:srgbClr val="000000"/>
                </a:solidFill>
                <a:cs typeface="Arial Unicode MS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d.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Menentukan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akronim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tabel</a:t>
            </a:r>
            <a:endParaRPr lang="en-US" sz="2000" dirty="0">
              <a:solidFill>
                <a:srgbClr val="000000"/>
              </a:solidFill>
              <a:cs typeface="Arial Unicode MS" charset="0"/>
            </a:endParaRPr>
          </a:p>
          <a:p>
            <a:pPr marL="341313" indent="-334963"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   </a:t>
            </a:r>
            <a:r>
              <a:rPr lang="id-ID" sz="2000" dirty="0">
                <a:solidFill>
                  <a:srgbClr val="000000"/>
                </a:solidFill>
                <a:cs typeface="Arial Unicode MS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e.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Analisa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kebutuhan</a:t>
            </a:r>
            <a:endParaRPr lang="en-US" sz="2000" dirty="0">
              <a:solidFill>
                <a:srgbClr val="000000"/>
              </a:solidFill>
              <a:cs typeface="Arial Unicode MS" charset="0"/>
            </a:endParaRPr>
          </a:p>
          <a:p>
            <a:pPr marL="341313" indent="-334963"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282630"/>
      </p:ext>
    </p:extLst>
  </p:cSld>
  <p:clrMapOvr>
    <a:masterClrMapping/>
  </p:clrMapOvr>
  <p:transition spd="med" advTm="65536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533400" y="1143000"/>
            <a:ext cx="81534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SOAL  LATIHAN PT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Font typeface="Times New Roman" pitchFamily="18" charset="0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Karakterisitik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bahasa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pemrograman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berorientasi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objek</a:t>
            </a:r>
            <a:r>
              <a:rPr lang="en-US" sz="2000" dirty="0">
                <a:solidFill>
                  <a:srgbClr val="000000"/>
                </a:solidFill>
              </a:rPr>
              <a:t> yang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 err="1">
                <a:solidFill>
                  <a:srgbClr val="000000"/>
                </a:solidFill>
              </a:rPr>
              <a:t>menyembunyikan</a:t>
            </a:r>
            <a:r>
              <a:rPr lang="en-US" sz="2000" dirty="0">
                <a:solidFill>
                  <a:srgbClr val="000000"/>
                </a:solidFill>
              </a:rPr>
              <a:t> data, </a:t>
            </a:r>
            <a:r>
              <a:rPr lang="en-US" sz="2000" dirty="0" err="1">
                <a:solidFill>
                  <a:srgbClr val="000000"/>
                </a:solidFill>
              </a:rPr>
              <a:t>fungsi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prosedur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dalam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objek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adalah</a:t>
            </a:r>
            <a:r>
              <a:rPr lang="en-US" sz="2000" dirty="0">
                <a:solidFill>
                  <a:srgbClr val="000000"/>
                </a:solidFill>
              </a:rPr>
              <a:t> 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   a. </a:t>
            </a:r>
            <a:r>
              <a:rPr lang="en-US" sz="2000" dirty="0" err="1">
                <a:solidFill>
                  <a:srgbClr val="000000"/>
                </a:solidFill>
              </a:rPr>
              <a:t>Polimorphism</a:t>
            </a:r>
            <a:r>
              <a:rPr lang="en-US" sz="2000" dirty="0">
                <a:solidFill>
                  <a:srgbClr val="000000"/>
                </a:solidFill>
              </a:rPr>
              <a:t>	c.  Inheritance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   b. Modular		</a:t>
            </a:r>
            <a:r>
              <a:rPr lang="en-US" sz="2000" b="1" dirty="0">
                <a:solidFill>
                  <a:srgbClr val="000000"/>
                </a:solidFill>
              </a:rPr>
              <a:t>d.  </a:t>
            </a:r>
            <a:r>
              <a:rPr lang="en-US" sz="2000" b="1" dirty="0" err="1">
                <a:solidFill>
                  <a:srgbClr val="000000"/>
                </a:solidFill>
              </a:rPr>
              <a:t>Enkapsulasi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		e. Overloading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 err="1">
                <a:solidFill>
                  <a:srgbClr val="000000"/>
                </a:solidFill>
              </a:rPr>
              <a:t>Karakteristik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utama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bahasa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pemrograman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berorientasi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objek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KECUALI 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   a.  </a:t>
            </a:r>
            <a:r>
              <a:rPr lang="en-US" sz="2000" dirty="0" err="1">
                <a:solidFill>
                  <a:srgbClr val="000000"/>
                </a:solidFill>
              </a:rPr>
              <a:t>Enkapsulasi</a:t>
            </a:r>
            <a:r>
              <a:rPr lang="en-US" sz="2000" dirty="0">
                <a:solidFill>
                  <a:srgbClr val="000000"/>
                </a:solidFill>
              </a:rPr>
              <a:t>	c. </a:t>
            </a:r>
            <a:r>
              <a:rPr lang="en-US" sz="2000" dirty="0" err="1">
                <a:solidFill>
                  <a:srgbClr val="000000"/>
                </a:solidFill>
              </a:rPr>
              <a:t>Polimorphism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   b.  Inheritance	</a:t>
            </a:r>
            <a:r>
              <a:rPr lang="en-US" sz="2000" b="1" dirty="0">
                <a:solidFill>
                  <a:srgbClr val="000000"/>
                </a:solidFill>
              </a:rPr>
              <a:t>d. Overloading</a:t>
            </a:r>
            <a:r>
              <a:rPr lang="en-US" sz="2000" dirty="0">
                <a:solidFill>
                  <a:srgbClr val="000000"/>
                </a:solidFill>
              </a:rPr>
              <a:t>		e. </a:t>
            </a:r>
            <a:r>
              <a:rPr lang="en-US" sz="2000" dirty="0" err="1">
                <a:solidFill>
                  <a:srgbClr val="000000"/>
                </a:solidFill>
              </a:rPr>
              <a:t>Pewarisan</a:t>
            </a:r>
            <a:r>
              <a:rPr lang="en-US" sz="2000" dirty="0">
                <a:solidFill>
                  <a:srgbClr val="000000"/>
                </a:solidFill>
              </a:rPr>
              <a:t>	 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32445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1143000"/>
            <a:ext cx="81534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3.   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Pemrograman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berorientasi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objek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mencakup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keaneka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ragaman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objek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menjamin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terhimpunnya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perpaduan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keaneka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ragaman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antara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data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dengan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prosedur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atau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fungsi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adalah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:</a:t>
            </a:r>
            <a:br>
              <a:rPr lang="en-US" sz="2000" dirty="0">
                <a:solidFill>
                  <a:srgbClr val="000000"/>
                </a:solidFill>
                <a:cs typeface="Arial Unicode MS" charset="0"/>
              </a:rPr>
            </a:b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a. 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Enkapsulasi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	</a:t>
            </a:r>
            <a:r>
              <a:rPr lang="id-ID" sz="2000" dirty="0">
                <a:solidFill>
                  <a:srgbClr val="000000"/>
                </a:solidFill>
                <a:cs typeface="Arial Unicode MS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cs typeface="Arial Unicode MS" charset="0"/>
              </a:rPr>
              <a:t>c. polymorphism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   </a:t>
            </a:r>
            <a:br>
              <a:rPr lang="en-US" sz="2000" dirty="0">
                <a:solidFill>
                  <a:srgbClr val="000000"/>
                </a:solidFill>
                <a:cs typeface="Arial Unicode MS" charset="0"/>
              </a:rPr>
            </a:b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b.  Inheritance	</a:t>
            </a:r>
            <a:r>
              <a:rPr lang="id-ID" sz="2000" dirty="0">
                <a:solidFill>
                  <a:srgbClr val="000000"/>
                </a:solidFill>
                <a:cs typeface="Arial Unicode MS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cs typeface="Arial Unicode MS" charset="0"/>
              </a:rPr>
              <a:t>d. Overloading		e. </a:t>
            </a:r>
            <a:r>
              <a:rPr lang="en-US" sz="2000" dirty="0" err="1">
                <a:solidFill>
                  <a:srgbClr val="000000"/>
                </a:solidFill>
                <a:cs typeface="Arial Unicode MS" charset="0"/>
              </a:rPr>
              <a:t>Pewarisan</a:t>
            </a:r>
            <a:endParaRPr lang="en-US" sz="2000" dirty="0">
              <a:solidFill>
                <a:srgbClr val="000000"/>
              </a:solidFill>
              <a:cs typeface="Arial Unicode MS" charset="0"/>
            </a:endParaRPr>
          </a:p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4.   </a:t>
            </a:r>
            <a:r>
              <a:rPr lang="en-US" sz="2000" dirty="0" err="1">
                <a:solidFill>
                  <a:srgbClr val="000000"/>
                </a:solidFill>
              </a:rPr>
              <a:t>Meningkatkan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extensibilitas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penggunaan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kembali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perangkat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 err="1">
                <a:solidFill>
                  <a:srgbClr val="000000"/>
                </a:solidFill>
              </a:rPr>
              <a:t>lunak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merupakan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tujuan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dari</a:t>
            </a:r>
            <a:r>
              <a:rPr lang="en-US" sz="2000" dirty="0">
                <a:solidFill>
                  <a:srgbClr val="000000"/>
                </a:solidFill>
              </a:rPr>
              <a:t> 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a. </a:t>
            </a:r>
            <a:r>
              <a:rPr lang="en-US" sz="2000" dirty="0" err="1">
                <a:solidFill>
                  <a:srgbClr val="000000"/>
                </a:solidFill>
              </a:rPr>
              <a:t>Pemrograman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Terstruktur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b. </a:t>
            </a:r>
            <a:r>
              <a:rPr lang="en-US" sz="2000" dirty="0" err="1">
                <a:solidFill>
                  <a:srgbClr val="000000"/>
                </a:solidFill>
              </a:rPr>
              <a:t>Pemrograman</a:t>
            </a:r>
            <a:r>
              <a:rPr lang="en-US" sz="2000" dirty="0">
                <a:solidFill>
                  <a:srgbClr val="000000"/>
                </a:solidFill>
              </a:rPr>
              <a:t> Top Down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c. </a:t>
            </a:r>
            <a:r>
              <a:rPr lang="en-US" sz="2000" b="1" dirty="0" err="1">
                <a:solidFill>
                  <a:srgbClr val="000000"/>
                </a:solidFill>
              </a:rPr>
              <a:t>Pemrograman</a:t>
            </a:r>
            <a:r>
              <a:rPr lang="en-US" sz="2000" b="1" dirty="0">
                <a:solidFill>
                  <a:srgbClr val="000000"/>
                </a:solidFill>
              </a:rPr>
              <a:t> Object Oriented    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d. </a:t>
            </a:r>
            <a:r>
              <a:rPr lang="en-US" sz="2000" dirty="0" err="1">
                <a:solidFill>
                  <a:srgbClr val="000000"/>
                </a:solidFill>
              </a:rPr>
              <a:t>Pemrograman</a:t>
            </a:r>
            <a:r>
              <a:rPr lang="en-US" sz="2000" dirty="0">
                <a:solidFill>
                  <a:srgbClr val="000000"/>
                </a:solidFill>
              </a:rPr>
              <a:t> Modular</a:t>
            </a:r>
          </a:p>
          <a:p>
            <a:pPr marL="914400" lvl="1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e. </a:t>
            </a:r>
            <a:r>
              <a:rPr lang="en-US" sz="2000" dirty="0" err="1">
                <a:solidFill>
                  <a:srgbClr val="000000"/>
                </a:solidFill>
              </a:rPr>
              <a:t>Pemrograman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berorientasi</a:t>
            </a:r>
            <a:r>
              <a:rPr lang="en-US" sz="2000" dirty="0">
                <a:solidFill>
                  <a:srgbClr val="000000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18665521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720725" y="757238"/>
            <a:ext cx="8153400" cy="348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5. </a:t>
            </a:r>
            <a:r>
              <a:rPr lang="en-US" sz="2000" dirty="0" err="1">
                <a:solidFill>
                  <a:srgbClr val="000000"/>
                </a:solidFill>
              </a:rPr>
              <a:t>Dibawah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pernyataan</a:t>
            </a:r>
            <a:r>
              <a:rPr lang="en-US" sz="2000" dirty="0">
                <a:solidFill>
                  <a:srgbClr val="000000"/>
                </a:solidFill>
              </a:rPr>
              <a:t> yang </a:t>
            </a:r>
            <a:r>
              <a:rPr lang="en-US" sz="2000" dirty="0" err="1">
                <a:solidFill>
                  <a:srgbClr val="000000"/>
                </a:solidFill>
              </a:rPr>
              <a:t>benar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tentang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metode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objek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</a:p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 err="1">
                <a:solidFill>
                  <a:srgbClr val="000000"/>
                </a:solidFill>
              </a:rPr>
              <a:t>kecuali</a:t>
            </a:r>
            <a:r>
              <a:rPr lang="en-US" sz="2000" dirty="0">
                <a:solidFill>
                  <a:srgbClr val="000000"/>
                </a:solidFill>
              </a:rPr>
              <a:t>:	</a:t>
            </a:r>
          </a:p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 a.  </a:t>
            </a:r>
            <a:r>
              <a:rPr lang="en-US" sz="2000" dirty="0" err="1">
                <a:solidFill>
                  <a:srgbClr val="000000"/>
                </a:solidFill>
              </a:rPr>
              <a:t>Metode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merupakan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suatu</a:t>
            </a:r>
            <a:r>
              <a:rPr lang="en-US" sz="2000" dirty="0">
                <a:solidFill>
                  <a:srgbClr val="000000"/>
                </a:solidFill>
              </a:rPr>
              <a:t> procedure </a:t>
            </a:r>
            <a:r>
              <a:rPr lang="en-US" sz="2000" dirty="0" err="1">
                <a:solidFill>
                  <a:srgbClr val="000000"/>
                </a:solidFill>
              </a:rPr>
              <a:t>atau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fungsi</a:t>
            </a:r>
            <a:r>
              <a:rPr lang="en-US" sz="2000" dirty="0">
                <a:solidFill>
                  <a:srgbClr val="000000"/>
                </a:solidFill>
              </a:rPr>
              <a:t> yang </a:t>
            </a:r>
            <a:r>
              <a:rPr lang="en-US" sz="2000" dirty="0" err="1">
                <a:solidFill>
                  <a:srgbClr val="000000"/>
                </a:solidFill>
              </a:rPr>
              <a:t>disatukan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      </a:t>
            </a:r>
            <a:r>
              <a:rPr lang="en-US" sz="2000" dirty="0" err="1">
                <a:solidFill>
                  <a:srgbClr val="000000"/>
                </a:solidFill>
              </a:rPr>
              <a:t>dalam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suatu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objek</a:t>
            </a:r>
            <a:endParaRPr lang="en-US" sz="2000" dirty="0">
              <a:solidFill>
                <a:srgbClr val="000000"/>
              </a:solidFill>
            </a:endParaRPr>
          </a:p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 b.  </a:t>
            </a:r>
            <a:r>
              <a:rPr lang="en-US" sz="2000" dirty="0" err="1">
                <a:solidFill>
                  <a:srgbClr val="000000"/>
                </a:solidFill>
              </a:rPr>
              <a:t>Didalam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sebuah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objek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metode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didefinisikan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dengan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sesuatu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      header  </a:t>
            </a:r>
            <a:r>
              <a:rPr lang="en-US" sz="2000" dirty="0" err="1">
                <a:solidFill>
                  <a:srgbClr val="000000"/>
                </a:solidFill>
              </a:rPr>
              <a:t>fungsi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atau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prosedur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 c.  </a:t>
            </a:r>
            <a:r>
              <a:rPr lang="en-US" sz="2000" dirty="0" err="1">
                <a:solidFill>
                  <a:srgbClr val="000000"/>
                </a:solidFill>
              </a:rPr>
              <a:t>Nama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metode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harus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diletakkan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sebelum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nama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objek</a:t>
            </a:r>
            <a:r>
              <a:rPr lang="en-US" sz="2000" dirty="0">
                <a:solidFill>
                  <a:srgbClr val="000000"/>
                </a:solidFill>
              </a:rPr>
              <a:t> yang </a:t>
            </a:r>
          </a:p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      </a:t>
            </a:r>
            <a:r>
              <a:rPr lang="en-US" sz="2000" dirty="0" err="1">
                <a:solidFill>
                  <a:srgbClr val="000000"/>
                </a:solidFill>
              </a:rPr>
              <a:t>memiliki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metode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tersebut</a:t>
            </a:r>
            <a:r>
              <a:rPr lang="en-US" sz="2000" dirty="0">
                <a:solidFill>
                  <a:srgbClr val="000000"/>
                </a:solidFill>
              </a:rPr>
              <a:t>   </a:t>
            </a:r>
          </a:p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b="1" dirty="0">
                <a:solidFill>
                  <a:srgbClr val="000000"/>
                </a:solidFill>
              </a:rPr>
              <a:t> d.  </a:t>
            </a:r>
            <a:r>
              <a:rPr lang="en-US" sz="2000" b="1" dirty="0" err="1">
                <a:solidFill>
                  <a:srgbClr val="000000"/>
                </a:solidFill>
              </a:rPr>
              <a:t>Diluar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objek</a:t>
            </a:r>
            <a:r>
              <a:rPr lang="en-US" sz="2000" b="1" dirty="0">
                <a:solidFill>
                  <a:srgbClr val="000000"/>
                </a:solidFill>
              </a:rPr>
              <a:t>, </a:t>
            </a:r>
            <a:r>
              <a:rPr lang="en-US" sz="2000" b="1" dirty="0" err="1">
                <a:solidFill>
                  <a:srgbClr val="000000"/>
                </a:solidFill>
              </a:rPr>
              <a:t>sebuah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metode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didefinisikan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secara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penuh</a:t>
            </a:r>
            <a:r>
              <a:rPr lang="en-US" sz="2000" b="1" dirty="0">
                <a:solidFill>
                  <a:srgbClr val="000000"/>
                </a:solidFill>
              </a:rPr>
              <a:t>.</a:t>
            </a:r>
          </a:p>
          <a:p>
            <a:pPr marL="457200" indent="-452438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  e.  Method </a:t>
            </a:r>
            <a:r>
              <a:rPr lang="en-US" sz="2000" dirty="0" err="1">
                <a:solidFill>
                  <a:srgbClr val="000000"/>
                </a:solidFill>
              </a:rPr>
              <a:t>dapat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bersifat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abstrak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8012618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360</Words>
  <Application>Microsoft Office PowerPoint</Application>
  <PresentationFormat>On-screen Show (4:3)</PresentationFormat>
  <Paragraphs>161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Latihan Soal</vt:lpstr>
      <vt:lpstr>Latihan Soal</vt:lpstr>
      <vt:lpstr>Latihan Soal</vt:lpstr>
      <vt:lpstr>Slide 4</vt:lpstr>
      <vt:lpstr>Slide 5</vt:lpstr>
      <vt:lpstr>Slide 6</vt:lpstr>
      <vt:lpstr>Slide 7</vt:lpstr>
      <vt:lpstr>Slide 8</vt:lpstr>
      <vt:lpstr>Slide 9</vt:lpstr>
      <vt:lpstr>Latihan Soal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Bina Sarana Informatika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Soal</dc:title>
  <dc:creator>Dosen</dc:creator>
  <cp:lastModifiedBy>ax</cp:lastModifiedBy>
  <cp:revision>13</cp:revision>
  <dcterms:created xsi:type="dcterms:W3CDTF">2012-06-02T11:32:43Z</dcterms:created>
  <dcterms:modified xsi:type="dcterms:W3CDTF">2012-07-07T18:22:51Z</dcterms:modified>
</cp:coreProperties>
</file>