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62e204f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62e204f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62e204f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62e204f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62e204f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62e204f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62e204f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62e204f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1d6bf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1d6bf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62e204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62e204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62e204f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62e204f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62e204f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62e204f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2ed24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2ed24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62e204f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62e204f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2ed24a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2ed24a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62e204f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62e204f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2ed24a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2ed24a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hronicle.com/article/Professors-Worry-About-the/245435" TargetMode="External"/><Relationship Id="rId4" Type="http://schemas.openxmlformats.org/officeDocument/2006/relationships/hyperlink" Target="https://www2.palomar.edu/telescope/2014/09/05/colleges-look-for-alternative-ways-to-cut-cost-of-textbooks/" TargetMode="External"/><Relationship Id="rId5" Type="http://schemas.openxmlformats.org/officeDocument/2006/relationships/hyperlink" Target="http://money.com/money/4017003/high-text-book-prices-solution/" TargetMode="External"/><Relationship Id="rId6" Type="http://schemas.openxmlformats.org/officeDocument/2006/relationships/hyperlink" Target="https://search.ebscohost.com/login.aspx?direct=true&amp;db=eric&amp;AN=EJ1165496&amp;site=ehost-live&amp;scope=site." TargetMode="External"/><Relationship Id="rId7" Type="http://schemas.openxmlformats.org/officeDocument/2006/relationships/hyperlink" Target="http://ezp.tccd.edu/login?url=https://search.ebscohost.com/login.aspx?direct=true&amp;db=eric&amp;AN=EJ1146246&amp;site=ehost-live&amp;scope=s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Implementing</a:t>
            </a:r>
            <a:r>
              <a:rPr lang="en" sz="3600"/>
              <a:t> Cheaper Alternatives to Expensive Textbooks at TCC: A Recommendation Report </a:t>
            </a:r>
            <a:endParaRPr sz="3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 Kyle Housman, Cindy Cardozo, Samantha Vaughan, Sara Petree, and Ryan Arif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Task 5: </a:t>
            </a:r>
            <a:r>
              <a:rPr lang="en" sz="2800"/>
              <a:t>Assess</a:t>
            </a:r>
            <a:r>
              <a:rPr lang="en" sz="2800"/>
              <a:t> how students could benefit from free resources  </a:t>
            </a:r>
            <a:endParaRPr sz="2800"/>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Method:</a:t>
            </a:r>
            <a:endParaRPr/>
          </a:p>
          <a:p>
            <a:pPr indent="-317500" lvl="1" marL="914400" rtl="0" algn="l">
              <a:spcBef>
                <a:spcPts val="0"/>
              </a:spcBef>
              <a:spcAft>
                <a:spcPts val="0"/>
              </a:spcAft>
              <a:buSzPts val="1400"/>
              <a:buChar char="○"/>
            </a:pPr>
            <a:r>
              <a:rPr lang="en"/>
              <a:t>We surveyed students to see on average how much students spend on textbooks per semester </a:t>
            </a:r>
            <a:endParaRPr/>
          </a:p>
          <a:p>
            <a:pPr indent="-317500" lvl="1" marL="914400" rtl="0" algn="l">
              <a:spcBef>
                <a:spcPts val="0"/>
              </a:spcBef>
              <a:spcAft>
                <a:spcPts val="0"/>
              </a:spcAft>
              <a:buSzPts val="1400"/>
              <a:buChar char="○"/>
            </a:pPr>
            <a:r>
              <a:rPr lang="en"/>
              <a:t> These results showed how much money students could save by using alternative </a:t>
            </a:r>
            <a:r>
              <a:rPr lang="en"/>
              <a:t>resources</a:t>
            </a:r>
            <a:r>
              <a:rPr lang="en"/>
              <a:t> and not buying textbooks </a:t>
            </a:r>
            <a:endParaRPr/>
          </a:p>
          <a:p>
            <a:pPr indent="-342900" lvl="0" marL="457200" rtl="0" algn="l">
              <a:spcBef>
                <a:spcPts val="0"/>
              </a:spcBef>
              <a:spcAft>
                <a:spcPts val="0"/>
              </a:spcAft>
              <a:buSzPts val="1800"/>
              <a:buChar char="➢"/>
            </a:pPr>
            <a:r>
              <a:rPr lang="en"/>
              <a:t>Results </a:t>
            </a:r>
            <a:endParaRPr/>
          </a:p>
          <a:p>
            <a:pPr indent="-317500" lvl="1" marL="914400" rtl="0" algn="l">
              <a:spcBef>
                <a:spcPts val="0"/>
              </a:spcBef>
              <a:spcAft>
                <a:spcPts val="0"/>
              </a:spcAft>
              <a:buClr>
                <a:srgbClr val="FFFFFF"/>
              </a:buClr>
              <a:buSzPts val="1400"/>
              <a:buChar char="○"/>
            </a:pPr>
            <a:r>
              <a:rPr lang="en">
                <a:solidFill>
                  <a:srgbClr val="FFFFFF"/>
                </a:solidFill>
              </a:rPr>
              <a:t>50% of students pay full price for their textbooks or rent them</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42% of them say they hardly ever use them</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recommend that Tarrant County College invest money into open online textbooks and resources, which are far less expensive than traditional textbooks. By doing this TCC will be saving their students </a:t>
            </a:r>
            <a:r>
              <a:rPr lang="en"/>
              <a:t>hundreds</a:t>
            </a:r>
            <a:r>
              <a:rPr lang="en"/>
              <a:t> of dollars </a:t>
            </a:r>
            <a:r>
              <a:rPr lang="en"/>
              <a:t>every semester.</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students want this change? </a:t>
            </a:r>
            <a:endParaRPr/>
          </a:p>
          <a:p>
            <a:pPr indent="-317500" lvl="1" marL="914400" rtl="0" algn="l">
              <a:spcBef>
                <a:spcPts val="0"/>
              </a:spcBef>
              <a:spcAft>
                <a:spcPts val="0"/>
              </a:spcAft>
              <a:buSzPts val="1400"/>
              <a:buChar char="○"/>
            </a:pPr>
            <a:r>
              <a:rPr lang="en"/>
              <a:t>Results from the survey </a:t>
            </a:r>
            <a:r>
              <a:rPr lang="en"/>
              <a:t>indicate</a:t>
            </a:r>
            <a:r>
              <a:rPr lang="en"/>
              <a:t> that students would like a change. </a:t>
            </a:r>
            <a:endParaRPr/>
          </a:p>
          <a:p>
            <a:pPr indent="-317500" lvl="1" marL="914400" rtl="0" algn="l">
              <a:spcBef>
                <a:spcPts val="0"/>
              </a:spcBef>
              <a:spcAft>
                <a:spcPts val="0"/>
              </a:spcAft>
              <a:buSzPts val="1400"/>
              <a:buChar char="○"/>
            </a:pPr>
            <a:r>
              <a:rPr lang="en"/>
              <a:t>Students feel that they could benefit from free resources and textbooks. </a:t>
            </a:r>
            <a:endParaRPr/>
          </a:p>
          <a:p>
            <a:pPr indent="-317500" lvl="1" marL="914400" rtl="0" algn="l">
              <a:spcBef>
                <a:spcPts val="0"/>
              </a:spcBef>
              <a:spcAft>
                <a:spcPts val="0"/>
              </a:spcAft>
              <a:buSzPts val="1400"/>
              <a:buChar char="○"/>
            </a:pPr>
            <a:r>
              <a:rPr lang="en"/>
              <a:t>This solution will help majority of students </a:t>
            </a:r>
            <a:r>
              <a:rPr lang="en"/>
              <a:t>financially.</a:t>
            </a:r>
            <a:endParaRPr/>
          </a:p>
          <a:p>
            <a:pPr indent="-342900" lvl="0" marL="457200" rtl="0" algn="l">
              <a:spcBef>
                <a:spcPts val="0"/>
              </a:spcBef>
              <a:spcAft>
                <a:spcPts val="0"/>
              </a:spcAft>
              <a:buSzPts val="1800"/>
              <a:buChar char="➢"/>
            </a:pPr>
            <a:r>
              <a:rPr lang="en"/>
              <a:t>Who will benefit from this?</a:t>
            </a:r>
            <a:endParaRPr/>
          </a:p>
          <a:p>
            <a:pPr indent="-317500" lvl="1" marL="914400" rtl="0" algn="l">
              <a:spcBef>
                <a:spcPts val="0"/>
              </a:spcBef>
              <a:spcAft>
                <a:spcPts val="0"/>
              </a:spcAft>
              <a:buSzPts val="1400"/>
              <a:buChar char="○"/>
            </a:pPr>
            <a:r>
              <a:rPr lang="en"/>
              <a:t>Professors will benefit from this because they won’t have to worry about all their students buying a textbooks </a:t>
            </a:r>
            <a:endParaRPr/>
          </a:p>
          <a:p>
            <a:pPr indent="-317500" lvl="1" marL="914400" rtl="0" algn="l">
              <a:spcBef>
                <a:spcPts val="0"/>
              </a:spcBef>
              <a:spcAft>
                <a:spcPts val="0"/>
              </a:spcAft>
              <a:buSzPts val="1400"/>
              <a:buChar char="○"/>
            </a:pPr>
            <a:r>
              <a:rPr lang="en"/>
              <a:t>Students will benefit from this by…</a:t>
            </a:r>
            <a:endParaRPr/>
          </a:p>
          <a:p>
            <a:pPr indent="-317500" lvl="2" marL="1371600" rtl="0" algn="l">
              <a:spcBef>
                <a:spcPts val="0"/>
              </a:spcBef>
              <a:spcAft>
                <a:spcPts val="0"/>
              </a:spcAft>
              <a:buSzPts val="1400"/>
              <a:buChar char="■"/>
            </a:pPr>
            <a:r>
              <a:rPr lang="en"/>
              <a:t>Saving time and energy because some textbooks are hard to find</a:t>
            </a:r>
            <a:endParaRPr/>
          </a:p>
          <a:p>
            <a:pPr indent="-317500" lvl="2" marL="1371600" rtl="0" algn="l">
              <a:spcBef>
                <a:spcPts val="0"/>
              </a:spcBef>
              <a:spcAft>
                <a:spcPts val="0"/>
              </a:spcAft>
              <a:buSzPts val="1400"/>
              <a:buChar char="■"/>
            </a:pPr>
            <a:r>
              <a:rPr lang="en"/>
              <a:t>Money because textbooks can get very expensive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and </a:t>
            </a:r>
            <a:r>
              <a:rPr lang="en"/>
              <a:t>Successes</a:t>
            </a:r>
            <a:r>
              <a:rPr lang="en"/>
              <a:t> </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Challenges </a:t>
            </a:r>
            <a:endParaRPr/>
          </a:p>
          <a:p>
            <a:pPr indent="-317500" lvl="1" marL="914400" rtl="0" algn="l">
              <a:spcBef>
                <a:spcPts val="0"/>
              </a:spcBef>
              <a:spcAft>
                <a:spcPts val="0"/>
              </a:spcAft>
              <a:buSzPts val="1400"/>
              <a:buChar char="○"/>
            </a:pPr>
            <a:r>
              <a:rPr lang="en"/>
              <a:t>Splitting up the big workload.</a:t>
            </a:r>
            <a:endParaRPr/>
          </a:p>
          <a:p>
            <a:pPr indent="-317500" lvl="1" marL="914400" rtl="0" algn="l">
              <a:spcBef>
                <a:spcPts val="0"/>
              </a:spcBef>
              <a:spcAft>
                <a:spcPts val="0"/>
              </a:spcAft>
              <a:buSzPts val="1400"/>
              <a:buChar char="○"/>
            </a:pPr>
            <a:r>
              <a:rPr lang="en"/>
              <a:t>Getting survey responses.  </a:t>
            </a:r>
            <a:endParaRPr/>
          </a:p>
          <a:p>
            <a:pPr indent="-317500" lvl="1" marL="914400" rtl="0" algn="l">
              <a:spcBef>
                <a:spcPts val="0"/>
              </a:spcBef>
              <a:spcAft>
                <a:spcPts val="0"/>
              </a:spcAft>
              <a:buSzPts val="1400"/>
              <a:buChar char="○"/>
            </a:pPr>
            <a:r>
              <a:rPr lang="en"/>
              <a:t>The professor’s grant we interviewed about got denied </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Completing the project on time. </a:t>
            </a:r>
            <a:endParaRPr/>
          </a:p>
          <a:p>
            <a:pPr indent="-317500" lvl="1" marL="914400" rtl="0" algn="l">
              <a:spcBef>
                <a:spcPts val="0"/>
              </a:spcBef>
              <a:spcAft>
                <a:spcPts val="0"/>
              </a:spcAft>
              <a:buSzPts val="1400"/>
              <a:buChar char="○"/>
            </a:pPr>
            <a:r>
              <a:rPr lang="en"/>
              <a:t>Successfully working with group members to complete a goal.</a:t>
            </a:r>
            <a:endParaRPr/>
          </a:p>
          <a:p>
            <a:pPr indent="0" lvl="0" marL="0" rtl="0" algn="l">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2" name="Google Shape;142;p26"/>
          <p:cNvSpPr txBox="1"/>
          <p:nvPr>
            <p:ph idx="1" type="body"/>
          </p:nvPr>
        </p:nvSpPr>
        <p:spPr>
          <a:xfrm>
            <a:off x="387900" y="1303049"/>
            <a:ext cx="83682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 Murtrie, Beth.Professors Worry About the Cost of Textbook, but Free Alternatives Pose Their Own Problems, The Chronicle of Higher Eduaction,</a:t>
            </a:r>
            <a:r>
              <a:rPr lang="en" sz="1100" u="sng">
                <a:solidFill>
                  <a:srgbClr val="1155CC"/>
                </a:solidFill>
                <a:latin typeface="Arial"/>
                <a:ea typeface="Arial"/>
                <a:cs typeface="Arial"/>
                <a:sym typeface="Arial"/>
                <a:hlinkClick r:id="rId3"/>
              </a:rPr>
              <a:t>https://www.chronicle.com/article/Professors-Worry-About-the/245435</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Rodriguez, Emily. Colleges look for alternative ways to cut costs of textbooks, The Telescope.</a:t>
            </a:r>
            <a:r>
              <a:rPr lang="en" sz="1100" u="sng">
                <a:solidFill>
                  <a:srgbClr val="1155CC"/>
                </a:solidFill>
                <a:latin typeface="Arial"/>
                <a:ea typeface="Arial"/>
                <a:cs typeface="Arial"/>
                <a:sym typeface="Arial"/>
                <a:hlinkClick r:id="rId4"/>
              </a:rPr>
              <a:t>https://www2.palomar.edu/telescope/2014/09/05/colleges-look-for-alternative-ways-to-cut-cost-of-textbooks/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Mulhere, Kaitlyn. Is This the Solution to Crazy High Textbook Prices, Money.com.</a:t>
            </a:r>
            <a:r>
              <a:rPr lang="en" sz="1100" u="sng">
                <a:solidFill>
                  <a:srgbClr val="1155CC"/>
                </a:solidFill>
                <a:latin typeface="Arial"/>
                <a:ea typeface="Arial"/>
                <a:cs typeface="Arial"/>
                <a:sym typeface="Arial"/>
                <a:hlinkClick r:id="rId5"/>
              </a:rPr>
              <a:t>http://money.com/money/4017003/high-text-book-prices-solution/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F3F3F3"/>
                </a:solidFill>
                <a:latin typeface="Arial"/>
                <a:ea typeface="Arial"/>
                <a:cs typeface="Arial"/>
                <a:sym typeface="Arial"/>
              </a:rPr>
              <a:t>Stein, Sarah, et al. “Student Views on the Cost of and Access to Textbooks: An Investigation at University of Otago (New Zealand).” Open Praxis, vol. 9, no. 4, Jan. 2017, pp. 403–419. EBSCOhost, </a:t>
            </a:r>
            <a:r>
              <a:rPr lang="en" sz="1100" u="sng">
                <a:solidFill>
                  <a:srgbClr val="1155CC"/>
                </a:solidFill>
                <a:latin typeface="Arial"/>
                <a:ea typeface="Arial"/>
                <a:cs typeface="Arial"/>
                <a:sym typeface="Arial"/>
                <a:hlinkClick r:id="rId6"/>
              </a:rPr>
              <a:t>ezp.tccd.edu/login?url=https://search.ebscohost.com/login.aspx?direct=true&amp;db=eric&amp;AN=EJ1165496&amp;site=ehost-live&amp;scope=site.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Lashley, Jonathan, et al. “Cultivating Textbook Alternatives from the Ground Up: One Public University’s Sustainable Model for Open and Alternative Educational Resource Proliferation.” </a:t>
            </a:r>
            <a:r>
              <a:rPr i="1" lang="en" sz="1100">
                <a:solidFill>
                  <a:srgbClr val="FFFFFF"/>
                </a:solidFill>
                <a:latin typeface="Arial"/>
                <a:ea typeface="Arial"/>
                <a:cs typeface="Arial"/>
                <a:sym typeface="Arial"/>
              </a:rPr>
              <a:t>International Review of Research in Open and Distributed Learning</a:t>
            </a:r>
            <a:r>
              <a:rPr lang="en" sz="1100">
                <a:solidFill>
                  <a:srgbClr val="FFFFFF"/>
                </a:solidFill>
                <a:latin typeface="Arial"/>
                <a:ea typeface="Arial"/>
                <a:cs typeface="Arial"/>
                <a:sym typeface="Arial"/>
              </a:rPr>
              <a:t>, vol. 18, no. 4, Jan. 2017, pp. 212–230. </a:t>
            </a:r>
            <a:r>
              <a:rPr i="1" lang="en" sz="1100">
                <a:solidFill>
                  <a:srgbClr val="FFFFFF"/>
                </a:solidFill>
                <a:latin typeface="Arial"/>
                <a:ea typeface="Arial"/>
                <a:cs typeface="Arial"/>
                <a:sym typeface="Arial"/>
              </a:rPr>
              <a:t>EBSCOhost</a:t>
            </a:r>
            <a:r>
              <a:rPr lang="en" sz="1100">
                <a:solidFill>
                  <a:srgbClr val="FFFFFF"/>
                </a:solidFill>
                <a:latin typeface="Arial"/>
                <a:ea typeface="Arial"/>
                <a:cs typeface="Arial"/>
                <a:sym typeface="Arial"/>
              </a:rPr>
              <a:t>, </a:t>
            </a:r>
            <a:r>
              <a:rPr lang="en" sz="1100" u="sng">
                <a:solidFill>
                  <a:srgbClr val="1155CC"/>
                </a:solidFill>
                <a:latin typeface="Arial"/>
                <a:ea typeface="Arial"/>
                <a:cs typeface="Arial"/>
                <a:sym typeface="Arial"/>
                <a:hlinkClick r:id="rId7"/>
              </a:rPr>
              <a:t>ezp.tccd.edu/login?url=https://search.ebscohost.com/login.aspx?direct=true&amp;db=eric&amp;AN=EJ1146246&amp;site=ehost-live&amp;scope=site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Proposal:</a:t>
            </a:r>
            <a:endParaRPr sz="1200"/>
          </a:p>
          <a:p>
            <a:pPr indent="-304800" lvl="1" marL="914400" rtl="0" algn="l">
              <a:lnSpc>
                <a:spcPct val="100000"/>
              </a:lnSpc>
              <a:spcBef>
                <a:spcPts val="0"/>
              </a:spcBef>
              <a:spcAft>
                <a:spcPts val="0"/>
              </a:spcAft>
              <a:buSzPts val="1200"/>
              <a:buChar char="○"/>
            </a:pPr>
            <a:r>
              <a:rPr lang="en" sz="1200"/>
              <a:t>To </a:t>
            </a:r>
            <a:r>
              <a:rPr lang="en" sz="1200"/>
              <a:t>implement alternatives to expensive textbooks at TCC.</a:t>
            </a:r>
            <a:endParaRPr sz="1200"/>
          </a:p>
          <a:p>
            <a:pPr indent="-304800" lvl="0" marL="457200" rtl="0" algn="l">
              <a:lnSpc>
                <a:spcPct val="100000"/>
              </a:lnSpc>
              <a:spcBef>
                <a:spcPts val="0"/>
              </a:spcBef>
              <a:spcAft>
                <a:spcPts val="0"/>
              </a:spcAft>
              <a:buSzPts val="1200"/>
              <a:buChar char="●"/>
            </a:pPr>
            <a:r>
              <a:rPr lang="en" sz="1200"/>
              <a:t>Research:</a:t>
            </a:r>
            <a:endParaRPr sz="1200"/>
          </a:p>
          <a:p>
            <a:pPr indent="-304800" lvl="1" marL="914400" rtl="0" algn="l">
              <a:lnSpc>
                <a:spcPct val="100000"/>
              </a:lnSpc>
              <a:spcBef>
                <a:spcPts val="0"/>
              </a:spcBef>
              <a:spcAft>
                <a:spcPts val="0"/>
              </a:spcAft>
              <a:buSzPts val="1200"/>
              <a:buChar char="○"/>
            </a:pPr>
            <a:r>
              <a:rPr lang="en" sz="1200"/>
              <a:t>Student opinion.</a:t>
            </a:r>
            <a:endParaRPr sz="1200"/>
          </a:p>
          <a:p>
            <a:pPr indent="-304800" lvl="1" marL="914400" rtl="0" algn="l">
              <a:lnSpc>
                <a:spcPct val="100000"/>
              </a:lnSpc>
              <a:spcBef>
                <a:spcPts val="0"/>
              </a:spcBef>
              <a:spcAft>
                <a:spcPts val="0"/>
              </a:spcAft>
              <a:buSzPts val="1200"/>
              <a:buChar char="○"/>
            </a:pPr>
            <a:r>
              <a:rPr lang="en" sz="1200"/>
              <a:t>Interview Stacy Said, a professor who does not use textbooks in her courses.</a:t>
            </a:r>
            <a:endParaRPr sz="1200"/>
          </a:p>
          <a:p>
            <a:pPr indent="-304800" lvl="1" marL="914400" rtl="0" algn="l">
              <a:lnSpc>
                <a:spcPct val="100000"/>
              </a:lnSpc>
              <a:spcBef>
                <a:spcPts val="0"/>
              </a:spcBef>
              <a:spcAft>
                <a:spcPts val="0"/>
              </a:spcAft>
              <a:buSzPts val="1200"/>
              <a:buChar char="○"/>
            </a:pPr>
            <a:r>
              <a:rPr lang="en" sz="1200"/>
              <a:t>Other colleges experience with alternative resources.</a:t>
            </a:r>
            <a:endParaRPr sz="1200"/>
          </a:p>
          <a:p>
            <a:pPr indent="-304800" lvl="0" marL="457200" rtl="0" algn="l">
              <a:lnSpc>
                <a:spcPct val="100000"/>
              </a:lnSpc>
              <a:spcBef>
                <a:spcPts val="0"/>
              </a:spcBef>
              <a:spcAft>
                <a:spcPts val="0"/>
              </a:spcAft>
              <a:buSzPts val="1200"/>
              <a:buChar char="●"/>
            </a:pPr>
            <a:r>
              <a:rPr lang="en" sz="1200"/>
              <a:t>Results</a:t>
            </a:r>
            <a:endParaRPr sz="1200"/>
          </a:p>
          <a:p>
            <a:pPr indent="-304800" lvl="1" marL="914400" rtl="0" algn="l">
              <a:lnSpc>
                <a:spcPct val="100000"/>
              </a:lnSpc>
              <a:spcBef>
                <a:spcPts val="0"/>
              </a:spcBef>
              <a:spcAft>
                <a:spcPts val="0"/>
              </a:spcAft>
              <a:buSzPts val="1200"/>
              <a:buChar char="○"/>
            </a:pPr>
            <a:r>
              <a:rPr lang="en" sz="1200"/>
              <a:t>Students responded positively about the idea of free and cheaper alternatives to textbooks. </a:t>
            </a:r>
            <a:endParaRPr sz="1200"/>
          </a:p>
          <a:p>
            <a:pPr indent="-304800" lvl="1" marL="914400" rtl="0" algn="l">
              <a:lnSpc>
                <a:spcPct val="100000"/>
              </a:lnSpc>
              <a:spcBef>
                <a:spcPts val="0"/>
              </a:spcBef>
              <a:spcAft>
                <a:spcPts val="0"/>
              </a:spcAft>
              <a:buSzPts val="1200"/>
              <a:buChar char="○"/>
            </a:pPr>
            <a:r>
              <a:rPr lang="en" sz="1200"/>
              <a:t>Students at other universities positively benefited from textbook alternatives.</a:t>
            </a:r>
            <a:endParaRPr sz="1200"/>
          </a:p>
          <a:p>
            <a:pPr indent="-304800" lvl="0" marL="457200" rtl="0" algn="l">
              <a:lnSpc>
                <a:spcPct val="100000"/>
              </a:lnSpc>
              <a:spcBef>
                <a:spcPts val="0"/>
              </a:spcBef>
              <a:spcAft>
                <a:spcPts val="0"/>
              </a:spcAft>
              <a:buSzPts val="1200"/>
              <a:buChar char="●"/>
            </a:pPr>
            <a:r>
              <a:rPr lang="en" sz="1200"/>
              <a:t>Recommendation</a:t>
            </a:r>
            <a:endParaRPr sz="1200"/>
          </a:p>
          <a:p>
            <a:pPr indent="-304800" lvl="1" marL="914400" rtl="0" algn="l">
              <a:lnSpc>
                <a:spcPct val="100000"/>
              </a:lnSpc>
              <a:spcBef>
                <a:spcPts val="0"/>
              </a:spcBef>
              <a:spcAft>
                <a:spcPts val="0"/>
              </a:spcAft>
              <a:buSzPts val="1200"/>
              <a:buChar char="○"/>
            </a:pPr>
            <a:r>
              <a:rPr lang="en" sz="1200"/>
              <a:t>We recommend that TCC invest money into online textbooks and resources, which are far less expensive than traditional textbooks. By doing this TCC will save their students hundreds of dollars each semester.</a:t>
            </a:r>
            <a:endParaRPr sz="1200"/>
          </a:p>
          <a:p>
            <a:pPr indent="0" lvl="0" marL="0" rtl="0" algn="l">
              <a:lnSpc>
                <a:spcPct val="100000"/>
              </a:lnSpc>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719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Task 1: Obtain basic information and understanding on textbooks and their alternatives </a:t>
            </a:r>
            <a:endParaRPr sz="28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Research</a:t>
            </a:r>
            <a:r>
              <a:rPr lang="en" sz="1400">
                <a:solidFill>
                  <a:srgbClr val="FFFFFF"/>
                </a:solidFill>
                <a:latin typeface="Times New Roman"/>
                <a:ea typeface="Times New Roman"/>
                <a:cs typeface="Times New Roman"/>
                <a:sym typeface="Times New Roman"/>
              </a:rPr>
              <a:t> Methods </a:t>
            </a:r>
            <a:endParaRPr sz="1400">
              <a:solidFill>
                <a:srgbClr val="FFFFFF"/>
              </a:solidFill>
              <a:latin typeface="Times New Roman"/>
              <a:ea typeface="Times New Roman"/>
              <a:cs typeface="Times New Roman"/>
              <a:sym typeface="Times New Roman"/>
            </a:endParaRPr>
          </a:p>
          <a:p>
            <a:pPr indent="-317500" lvl="1" marL="1371600" rtl="0" algn="l">
              <a:spcBef>
                <a:spcPts val="0"/>
              </a:spcBef>
              <a:spcAft>
                <a:spcPts val="0"/>
              </a:spcAft>
              <a:buClr>
                <a:srgbClr val="FFFFFF"/>
              </a:buClr>
              <a:buSzPts val="1400"/>
              <a:buFont typeface="Times New Roman"/>
              <a:buChar char="○"/>
            </a:pPr>
            <a:r>
              <a:rPr lang="en">
                <a:latin typeface="Times New Roman"/>
                <a:ea typeface="Times New Roman"/>
                <a:cs typeface="Times New Roman"/>
                <a:sym typeface="Times New Roman"/>
              </a:rPr>
              <a:t>Obtain basic information and understanding on textbooks and their alternatives</a:t>
            </a:r>
            <a:endParaRPr>
              <a:latin typeface="Times New Roman"/>
              <a:ea typeface="Times New Roman"/>
              <a:cs typeface="Times New Roman"/>
              <a:sym typeface="Times New Roman"/>
            </a:endParaRPr>
          </a:p>
          <a:p>
            <a:pPr indent="-317500" lvl="1" marL="1371600" rtl="0" algn="l">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Research other colleges with textbook alternatives </a:t>
            </a:r>
            <a:endParaRPr>
              <a:solidFill>
                <a:srgbClr val="FFFFFF"/>
              </a:solidFill>
              <a:latin typeface="Times New Roman"/>
              <a:ea typeface="Times New Roman"/>
              <a:cs typeface="Times New Roman"/>
              <a:sym typeface="Times New Roman"/>
            </a:endParaRPr>
          </a:p>
          <a:p>
            <a:pPr indent="-317500" lvl="2" marL="1828800" rtl="0" algn="l">
              <a:spcBef>
                <a:spcPts val="0"/>
              </a:spcBef>
              <a:spcAft>
                <a:spcPts val="0"/>
              </a:spcAft>
              <a:buClr>
                <a:srgbClr val="FFFFFF"/>
              </a:buClr>
              <a:buSzPts val="1400"/>
              <a:buFont typeface="Times New Roman"/>
              <a:buChar char="■"/>
            </a:pPr>
            <a:r>
              <a:rPr lang="en">
                <a:latin typeface="Times New Roman"/>
                <a:ea typeface="Times New Roman"/>
                <a:cs typeface="Times New Roman"/>
                <a:sym typeface="Times New Roman"/>
              </a:rPr>
              <a:t>University of Otago (New Zealand) </a:t>
            </a:r>
            <a:endParaRPr>
              <a:latin typeface="Times New Roman"/>
              <a:ea typeface="Times New Roman"/>
              <a:cs typeface="Times New Roman"/>
              <a:sym typeface="Times New Roman"/>
            </a:endParaRPr>
          </a:p>
          <a:p>
            <a:pPr indent="-317500" lvl="2" marL="1828800" rtl="0" algn="l">
              <a:spcBef>
                <a:spcPts val="0"/>
              </a:spcBef>
              <a:spcAft>
                <a:spcPts val="0"/>
              </a:spcAft>
              <a:buSzPts val="1400"/>
              <a:buFont typeface="Times New Roman"/>
              <a:buChar char="■"/>
            </a:pPr>
            <a:r>
              <a:rPr lang="en">
                <a:latin typeface="Times New Roman"/>
                <a:ea typeface="Times New Roman"/>
                <a:cs typeface="Times New Roman"/>
                <a:sym typeface="Times New Roman"/>
              </a:rPr>
              <a:t>University of Kansas </a:t>
            </a:r>
            <a:endParaRPr>
              <a:latin typeface="Times New Roman"/>
              <a:ea typeface="Times New Roman"/>
              <a:cs typeface="Times New Roman"/>
              <a:sym typeface="Times New Roman"/>
            </a:endParaRPr>
          </a:p>
          <a:p>
            <a:pPr indent="-317500" lvl="1"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A professor at TCC</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Results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 professor at TCC was already using other alternatives, such as online resources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University of Otago has a program that allows students to use free resources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Task 2: Survey students who pay full price for textbooks</a:t>
            </a:r>
            <a:r>
              <a:rPr lang="en"/>
              <a:t>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a:t>
            </a:r>
            <a:r>
              <a:rPr lang="en"/>
              <a:t> Method </a:t>
            </a:r>
            <a:endParaRPr/>
          </a:p>
          <a:p>
            <a:pPr indent="-317500" lvl="1" marL="914400" rtl="0" algn="l">
              <a:spcBef>
                <a:spcPts val="0"/>
              </a:spcBef>
              <a:spcAft>
                <a:spcPts val="0"/>
              </a:spcAft>
              <a:buSzPts val="1400"/>
              <a:buChar char="○"/>
            </a:pPr>
            <a:r>
              <a:rPr lang="en"/>
              <a:t>Surveys will be conducted online/person. The survey will take </a:t>
            </a:r>
            <a:r>
              <a:rPr lang="en"/>
              <a:t>approximately</a:t>
            </a:r>
            <a:r>
              <a:rPr lang="en"/>
              <a:t> one minute to </a:t>
            </a:r>
            <a:r>
              <a:rPr lang="en"/>
              <a:t>complete</a:t>
            </a:r>
            <a:r>
              <a:rPr lang="en"/>
              <a:t> </a:t>
            </a:r>
            <a:endParaRPr/>
          </a:p>
          <a:p>
            <a:pPr indent="-317500" lvl="1" marL="914400" rtl="0" algn="l">
              <a:spcBef>
                <a:spcPts val="0"/>
              </a:spcBef>
              <a:spcAft>
                <a:spcPts val="0"/>
              </a:spcAft>
              <a:buSzPts val="1400"/>
              <a:buChar char="○"/>
            </a:pPr>
            <a:r>
              <a:rPr lang="en"/>
              <a:t>The survey will indicate a rough percentage of how much students spend and save on textbooks per semester. </a:t>
            </a:r>
            <a:endParaRPr/>
          </a:p>
          <a:p>
            <a:pPr indent="-342900" lvl="0" marL="457200" rtl="0" algn="l">
              <a:spcBef>
                <a:spcPts val="0"/>
              </a:spcBef>
              <a:spcAft>
                <a:spcPts val="0"/>
              </a:spcAft>
              <a:buSzPts val="1800"/>
              <a:buChar char="➢"/>
            </a:pPr>
            <a:r>
              <a:rPr lang="en"/>
              <a:t>Results </a:t>
            </a:r>
            <a:endParaRPr/>
          </a:p>
          <a:p>
            <a:pPr indent="-317500" lvl="1" marL="914400" rtl="0" algn="l">
              <a:spcBef>
                <a:spcPts val="0"/>
              </a:spcBef>
              <a:spcAft>
                <a:spcPts val="0"/>
              </a:spcAft>
              <a:buSzPts val="1400"/>
              <a:buChar char="○"/>
            </a:pPr>
            <a:r>
              <a:rPr lang="en"/>
              <a:t>10% of students spend at </a:t>
            </a:r>
            <a:r>
              <a:rPr lang="en"/>
              <a:t>least</a:t>
            </a:r>
            <a:r>
              <a:rPr lang="en"/>
              <a:t> $400 per semester on textbooks alone. </a:t>
            </a:r>
            <a:endParaRPr/>
          </a:p>
          <a:p>
            <a:pPr indent="-317500" lvl="1" marL="914400" rtl="0" algn="l">
              <a:spcBef>
                <a:spcPts val="0"/>
              </a:spcBef>
              <a:spcAft>
                <a:spcPts val="0"/>
              </a:spcAft>
              <a:buSzPts val="1400"/>
              <a:buChar char="○"/>
            </a:pPr>
            <a:r>
              <a:rPr lang="en"/>
              <a:t>15% of students pay around $200 per semester for textbooks. </a:t>
            </a:r>
            <a:endParaRPr/>
          </a:p>
          <a:p>
            <a:pPr indent="-317500" lvl="1" marL="914400" rtl="0" algn="l">
              <a:spcBef>
                <a:spcPts val="0"/>
              </a:spcBef>
              <a:spcAft>
                <a:spcPts val="0"/>
              </a:spcAft>
              <a:buSzPts val="1400"/>
              <a:buChar char="○"/>
            </a:pPr>
            <a:r>
              <a:rPr lang="en"/>
              <a:t>Results show that majority of students are paying a high amount of money per semester for textbooks.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a:t>
            </a:r>
            <a:r>
              <a:rPr lang="en"/>
              <a:t>Questions</a:t>
            </a:r>
            <a:r>
              <a:rPr lang="en"/>
              <a:t>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On average how much do you spend on a textbooks a semester?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 How often do you use payed/ rented textbooks?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Task 3: Survey students who use free resources or textbooks</a:t>
            </a:r>
            <a:endParaRPr sz="2800"/>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Method: </a:t>
            </a:r>
            <a:endParaRPr/>
          </a:p>
          <a:p>
            <a:pPr indent="-317500" lvl="1" marL="914400" rtl="0" algn="l">
              <a:spcBef>
                <a:spcPts val="0"/>
              </a:spcBef>
              <a:spcAft>
                <a:spcPts val="0"/>
              </a:spcAft>
              <a:buSzPts val="1400"/>
              <a:buChar char="○"/>
            </a:pPr>
            <a:r>
              <a:rPr lang="en"/>
              <a:t>Students will be prompted to fill out surveys on campus, with QR codes/URLs to visit the survey website </a:t>
            </a:r>
            <a:endParaRPr/>
          </a:p>
          <a:p>
            <a:pPr indent="-317500" lvl="1" marL="914400" rtl="0" algn="l">
              <a:spcBef>
                <a:spcPts val="0"/>
              </a:spcBef>
              <a:spcAft>
                <a:spcPts val="0"/>
              </a:spcAft>
              <a:buSzPts val="1400"/>
              <a:buChar char="○"/>
            </a:pPr>
            <a:r>
              <a:rPr lang="en"/>
              <a:t>This survey will indicate how many students use alternative resources instead of textbooks and </a:t>
            </a:r>
            <a:r>
              <a:rPr lang="en"/>
              <a:t>what's</a:t>
            </a:r>
            <a:r>
              <a:rPr lang="en"/>
              <a:t> the most </a:t>
            </a:r>
            <a:r>
              <a:rPr lang="en"/>
              <a:t>popular alternative to use</a:t>
            </a:r>
            <a:r>
              <a:rPr lang="en"/>
              <a:t> </a:t>
            </a:r>
            <a:endParaRPr/>
          </a:p>
          <a:p>
            <a:pPr indent="-342900" lvl="0" marL="457200" rtl="0" algn="l">
              <a:spcBef>
                <a:spcPts val="0"/>
              </a:spcBef>
              <a:spcAft>
                <a:spcPts val="0"/>
              </a:spcAft>
              <a:buSzPts val="1800"/>
              <a:buChar char="➢"/>
            </a:pPr>
            <a:r>
              <a:rPr lang="en"/>
              <a:t>Results </a:t>
            </a:r>
            <a:endParaRPr/>
          </a:p>
          <a:p>
            <a:pPr indent="-317500" lvl="1" marL="914400" rtl="0" algn="l">
              <a:spcBef>
                <a:spcPts val="0"/>
              </a:spcBef>
              <a:spcAft>
                <a:spcPts val="0"/>
              </a:spcAft>
              <a:buClr>
                <a:srgbClr val="FFFFFF"/>
              </a:buClr>
              <a:buSzPts val="1400"/>
              <a:buChar char="○"/>
            </a:pPr>
            <a:r>
              <a:rPr lang="en">
                <a:solidFill>
                  <a:srgbClr val="FFFFFF"/>
                </a:solidFill>
              </a:rPr>
              <a:t>88.9% of students use alternatives instead of using their textbook</a:t>
            </a:r>
            <a:endParaRPr>
              <a:solidFill>
                <a:srgbClr val="FFFFFF"/>
              </a:solidFill>
            </a:endParaRPr>
          </a:p>
          <a:p>
            <a:pPr indent="-317500" lvl="1" marL="914400" rtl="0" algn="l">
              <a:spcBef>
                <a:spcPts val="0"/>
              </a:spcBef>
              <a:spcAft>
                <a:spcPts val="0"/>
              </a:spcAft>
              <a:buClr>
                <a:srgbClr val="FFFFFF"/>
              </a:buClr>
              <a:buSzPts val="1400"/>
              <a:buChar char="○"/>
            </a:pPr>
            <a:r>
              <a:rPr lang="en" sz="1100">
                <a:solidFill>
                  <a:srgbClr val="FFFFFF"/>
                </a:solidFill>
                <a:latin typeface="Times New Roman"/>
                <a:ea typeface="Times New Roman"/>
                <a:cs typeface="Times New Roman"/>
                <a:sym typeface="Times New Roman"/>
              </a:rPr>
              <a:t> </a:t>
            </a:r>
            <a:r>
              <a:rPr lang="en">
                <a:solidFill>
                  <a:srgbClr val="FFFFFF"/>
                </a:solidFill>
              </a:rPr>
              <a:t>11% of students do not use other alternatives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94.4% of students at TCC use YouTube as their main resource as an alternative.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Questions </a:t>
            </a:r>
            <a:endParaRPr/>
          </a:p>
        </p:txBody>
      </p:sp>
      <p:sp>
        <p:nvSpPr>
          <p:cNvPr id="100" name="Google Shape;100;p19"/>
          <p:cNvSpPr txBox="1"/>
          <p:nvPr>
            <p:ph idx="1" type="body"/>
          </p:nvPr>
        </p:nvSpPr>
        <p:spPr>
          <a:xfrm>
            <a:off x="387900" y="1489825"/>
            <a:ext cx="8368200" cy="34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Have you ever used college textbook alternatives?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Of the following alternatives, what resources have you used?</a:t>
            </a:r>
            <a:endParaRPr/>
          </a:p>
          <a:p>
            <a:pPr indent="-317500" lvl="1" marL="914400" rtl="0" algn="l">
              <a:spcBef>
                <a:spcPts val="0"/>
              </a:spcBef>
              <a:spcAft>
                <a:spcPts val="0"/>
              </a:spcAft>
              <a:buSzPts val="1400"/>
              <a:buAutoNum type="alphaLcPeriod"/>
            </a:pPr>
            <a:r>
              <a:rPr lang="en"/>
              <a:t>Youtube videos</a:t>
            </a:r>
            <a:endParaRPr/>
          </a:p>
          <a:p>
            <a:pPr indent="-317500" lvl="1" marL="914400" rtl="0" algn="l">
              <a:spcBef>
                <a:spcPts val="0"/>
              </a:spcBef>
              <a:spcAft>
                <a:spcPts val="0"/>
              </a:spcAft>
              <a:buSzPts val="1400"/>
              <a:buAutoNum type="alphaLcPeriod"/>
            </a:pPr>
            <a:r>
              <a:rPr lang="en"/>
              <a:t>Khan Academy </a:t>
            </a:r>
            <a:endParaRPr/>
          </a:p>
          <a:p>
            <a:pPr indent="-317500" lvl="1" marL="914400" rtl="0" algn="l">
              <a:spcBef>
                <a:spcPts val="0"/>
              </a:spcBef>
              <a:spcAft>
                <a:spcPts val="0"/>
              </a:spcAft>
              <a:buSzPts val="1400"/>
              <a:buAutoNum type="alphaLcPeriod"/>
            </a:pPr>
            <a:r>
              <a:rPr lang="en"/>
              <a:t>TCC free tutoring labs </a:t>
            </a:r>
            <a:endParaRPr/>
          </a:p>
          <a:p>
            <a:pPr indent="-317500" lvl="1" marL="914400" rtl="0" algn="l">
              <a:spcBef>
                <a:spcPts val="0"/>
              </a:spcBef>
              <a:spcAft>
                <a:spcPts val="0"/>
              </a:spcAft>
              <a:buSzPts val="1400"/>
              <a:buAutoNum type="alphaLcPeriod"/>
            </a:pPr>
            <a:r>
              <a:rPr lang="en"/>
              <a:t>Codecademy </a:t>
            </a:r>
            <a:endParaRPr/>
          </a:p>
          <a:p>
            <a:pPr indent="-317500" lvl="1" marL="914400" rtl="0" algn="l">
              <a:spcBef>
                <a:spcPts val="0"/>
              </a:spcBef>
              <a:spcAft>
                <a:spcPts val="0"/>
              </a:spcAft>
              <a:buSzPts val="1400"/>
              <a:buAutoNum type="alphaLcPeriod"/>
            </a:pPr>
            <a:r>
              <a:rPr lang="en"/>
              <a:t>Lynda </a:t>
            </a:r>
            <a:endParaRPr/>
          </a:p>
          <a:p>
            <a:pPr indent="-317500" lvl="1" marL="914400" rtl="0" algn="l">
              <a:spcBef>
                <a:spcPts val="0"/>
              </a:spcBef>
              <a:spcAft>
                <a:spcPts val="0"/>
              </a:spcAft>
              <a:buSzPts val="1400"/>
              <a:buAutoNum type="alphaLcPeriod"/>
            </a:pPr>
            <a:r>
              <a:rPr lang="en"/>
              <a:t>Quizlet </a:t>
            </a:r>
            <a:endParaRPr/>
          </a:p>
          <a:p>
            <a:pPr indent="-317500" lvl="1" marL="914400" rtl="0" algn="l">
              <a:spcBef>
                <a:spcPts val="0"/>
              </a:spcBef>
              <a:spcAft>
                <a:spcPts val="0"/>
              </a:spcAft>
              <a:buSzPts val="1400"/>
              <a:buAutoNum type="alphaLcPeriod"/>
            </a:pPr>
            <a:r>
              <a:rPr lang="en"/>
              <a:t>Mathway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Task 4: Interview professors about the proposed solution </a:t>
            </a:r>
            <a:endParaRPr sz="2800"/>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Method</a:t>
            </a:r>
            <a:endParaRPr/>
          </a:p>
          <a:p>
            <a:pPr indent="-317500" lvl="1" marL="914400" rtl="0" algn="l">
              <a:spcBef>
                <a:spcPts val="0"/>
              </a:spcBef>
              <a:spcAft>
                <a:spcPts val="0"/>
              </a:spcAft>
              <a:buSzPts val="1400"/>
              <a:buChar char="○"/>
            </a:pPr>
            <a:r>
              <a:rPr lang="en"/>
              <a:t>Our main goal with this interview was to see what her plan with her grant was and how affected she thought it would be for students at TCC </a:t>
            </a:r>
            <a:endParaRPr/>
          </a:p>
          <a:p>
            <a:pPr indent="-342900" lvl="0" marL="457200" rtl="0" algn="l">
              <a:spcBef>
                <a:spcPts val="0"/>
              </a:spcBef>
              <a:spcAft>
                <a:spcPts val="0"/>
              </a:spcAft>
              <a:buSzPts val="1800"/>
              <a:buChar char="➢"/>
            </a:pPr>
            <a:r>
              <a:rPr lang="en"/>
              <a:t>Results</a:t>
            </a:r>
            <a:endParaRPr/>
          </a:p>
          <a:p>
            <a:pPr indent="-317500" lvl="1" marL="914400" rtl="0" algn="l">
              <a:spcBef>
                <a:spcPts val="0"/>
              </a:spcBef>
              <a:spcAft>
                <a:spcPts val="0"/>
              </a:spcAft>
              <a:buClr>
                <a:srgbClr val="FFFFFF"/>
              </a:buClr>
              <a:buSzPts val="1400"/>
              <a:buChar char="○"/>
            </a:pPr>
            <a:r>
              <a:rPr lang="en">
                <a:solidFill>
                  <a:srgbClr val="FFFFFF"/>
                </a:solidFill>
              </a:rPr>
              <a:t>She stated that more people would definitely enroll in college if they had free access for their education and grades would overall improve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Stacey Said teaches using free resources because she understands how expensive it is for students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sz="1400">
                <a:solidFill>
                  <a:srgbClr val="FFFFFF"/>
                </a:solidFill>
              </a:rPr>
              <a:t>What’s your plan with the grant?</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How effective do you think this program will be?</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What kind of open resources do you think would be most useful? (online, or free open</a:t>
            </a:r>
            <a:endParaRPr sz="1400">
              <a:solidFill>
                <a:srgbClr val="FFFFFF"/>
              </a:solidFill>
            </a:endParaRPr>
          </a:p>
          <a:p>
            <a:pPr indent="0" lvl="0" marL="0" rtl="0" algn="l">
              <a:spcBef>
                <a:spcPts val="0"/>
              </a:spcBef>
              <a:spcAft>
                <a:spcPts val="0"/>
              </a:spcAft>
              <a:buNone/>
            </a:pPr>
            <a:r>
              <a:rPr lang="en" sz="1400">
                <a:solidFill>
                  <a:srgbClr val="FFFFFF"/>
                </a:solidFill>
              </a:rPr>
              <a:t>textbook)</a:t>
            </a:r>
            <a:endParaRPr sz="14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