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Add faero = .5 * p * |v|^2 * Cd * a * e</a:t>
            </a: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Ao = .5 * |(r2 - r1) X (r3 - r 1)|</a:t>
            </a: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00B0F0"/>
              </a:buClr>
              <a:buSzPts val="6000"/>
              <a:buFont typeface="Calibri"/>
              <a:buNone/>
              <a:defRPr sz="6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rgbClr val="92D05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00B0F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20"/>
              </a:spcBef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189" marR="0" lvl="0" indent="-220143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Char char="•"/>
              <a:defRPr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777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35437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007435" y="1028733"/>
            <a:ext cx="10177131" cy="23042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6400"/>
              <a:buFont typeface="Calibri"/>
              <a:buNone/>
              <a:defRPr sz="6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007435" y="3429000"/>
            <a:ext cx="10177131" cy="1536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ctr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ctr" rtl="0">
              <a:spcBef>
                <a:spcPts val="533"/>
              </a:spcBef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ctr" rtl="0">
              <a:spcBef>
                <a:spcPts val="533"/>
              </a:spcBef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ctr" rtl="0">
              <a:spcBef>
                <a:spcPts val="533"/>
              </a:spcBef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ctr" rtl="0">
              <a:spcBef>
                <a:spcPts val="533"/>
              </a:spcBef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ctr" rtl="0">
              <a:spcBef>
                <a:spcPts val="533"/>
              </a:spcBef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1007533" y="5848184"/>
            <a:ext cx="9696979" cy="4611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73"/>
              </a:spcBef>
              <a:buClr>
                <a:srgbClr val="92D050"/>
              </a:buClr>
              <a:buSzPts val="1867"/>
              <a:buFont typeface="Arial"/>
              <a:buNone/>
              <a:defRPr sz="186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320"/>
              </a:spcBef>
              <a:buClr>
                <a:srgbClr val="00B0F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293"/>
              </a:spcBef>
              <a:buClr>
                <a:srgbClr val="BFBFBF"/>
              </a:buClr>
              <a:buSzPts val="1467"/>
              <a:buFont typeface="Arial"/>
              <a:buNone/>
              <a:defRPr sz="1467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280"/>
              </a:spcBef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280"/>
              </a:spcBef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3"/>
          </p:nvPr>
        </p:nvSpPr>
        <p:spPr>
          <a:xfrm>
            <a:off x="1007533" y="5103747"/>
            <a:ext cx="10177032" cy="648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92D05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777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35437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note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31370" y="274639"/>
            <a:ext cx="11521447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879417" y="1600201"/>
            <a:ext cx="3073400" cy="45254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92D05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31800" y="1600201"/>
            <a:ext cx="8257117" cy="45254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189" marR="0" lvl="0" indent="-220143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Char char="•"/>
              <a:defRPr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777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35437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>
            <a:off x="431371" y="1604797"/>
            <a:ext cx="7315200" cy="49925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853"/>
              </a:spcBef>
              <a:buClr>
                <a:srgbClr val="92D050"/>
              </a:buClr>
              <a:buSzPts val="4267"/>
              <a:buFont typeface="Arial"/>
              <a:buNone/>
              <a:defRPr sz="42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747"/>
              </a:spcBef>
              <a:buClr>
                <a:srgbClr val="00B0F0"/>
              </a:buClr>
              <a:buSzPts val="3733"/>
              <a:buFont typeface="Arial"/>
              <a:buNone/>
              <a:defRPr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640"/>
              </a:spcBef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7933995" y="1604798"/>
            <a:ext cx="3648405" cy="3776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92D05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320"/>
              </a:spcBef>
              <a:buClr>
                <a:srgbClr val="00B0F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267"/>
              </a:spcBef>
              <a:buClr>
                <a:schemeClr val="lt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24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240"/>
              </a:spcBef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47924" marR="0" lvl="5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509" marR="0" lvl="6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67093" marR="0" lvl="7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76678" marR="0" lvl="8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215680" y="274639"/>
            <a:ext cx="8737136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879417" y="1600201"/>
            <a:ext cx="3073400" cy="45254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92D05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239351" y="415251"/>
            <a:ext cx="288032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EXCERCISE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334434" y="1600201"/>
            <a:ext cx="8354484" cy="45254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85783" marR="0" lvl="0" indent="-448737" algn="l" rtl="0">
              <a:spcBef>
                <a:spcPts val="747"/>
              </a:spcBef>
              <a:buClr>
                <a:srgbClr val="92D050"/>
              </a:buClr>
              <a:buSzPts val="3733"/>
              <a:buFont typeface="Calibri"/>
              <a:buAutoNum type="arabicPeriod"/>
              <a:defRPr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06384" algn="l" rtl="0">
              <a:spcBef>
                <a:spcPts val="640"/>
              </a:spcBef>
              <a:buClr>
                <a:srgbClr val="00B0F0"/>
              </a:buClr>
              <a:buSzPts val="3200"/>
              <a:buFont typeface="Calibri"/>
              <a:buAutoNum type="alphaLcParenR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35437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 2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-144693" y="274639"/>
            <a:ext cx="12577397" cy="114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215680" y="274639"/>
            <a:ext cx="8737136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879417" y="1600201"/>
            <a:ext cx="3073400" cy="45254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92D05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09585" marR="0" lvl="1" indent="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170" marR="0" lvl="2" indent="0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marR="0" lvl="3" indent="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38339" marR="0" lvl="4" indent="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239351" y="415251"/>
            <a:ext cx="2880320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EXCERCISE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31801" y="1600201"/>
            <a:ext cx="8352367" cy="45254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85783" marR="0" lvl="0" indent="-448737" algn="l" rtl="0">
              <a:spcBef>
                <a:spcPts val="747"/>
              </a:spcBef>
              <a:buClr>
                <a:srgbClr val="92D050"/>
              </a:buClr>
              <a:buSzPts val="3733"/>
              <a:buFont typeface="Calibri"/>
              <a:buAutoNum type="arabicPeriod"/>
              <a:defRPr sz="3733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06384" algn="l" rtl="0">
              <a:spcBef>
                <a:spcPts val="640"/>
              </a:spcBef>
              <a:buClr>
                <a:srgbClr val="00B0F0"/>
              </a:buClr>
              <a:buSzPts val="3200"/>
              <a:buFont typeface="Calibri"/>
              <a:buAutoNum type="alphaLcParenR"/>
              <a:defRPr sz="32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40230" algn="l" rtl="0">
              <a:spcBef>
                <a:spcPts val="533"/>
              </a:spcBef>
              <a:buClr>
                <a:srgbClr val="0C0C0C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5943" marR="0" lvl="3" indent="-304788" algn="l" rtl="0">
              <a:spcBef>
                <a:spcPts val="480"/>
              </a:spcBef>
              <a:buClr>
                <a:srgbClr val="0C0C0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95528" marR="0" lvl="4" indent="-304788" algn="l" rtl="0">
              <a:spcBef>
                <a:spcPts val="480"/>
              </a:spcBef>
              <a:buClr>
                <a:srgbClr val="0C0C0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31371" y="1600201"/>
            <a:ext cx="10369152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189" marR="0" lvl="0" indent="-220143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Char char="•"/>
              <a:defRPr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90575" marR="0" lvl="1" indent="-1777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23962" marR="0" lvl="2" indent="-135437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133547" marR="0" lvl="3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743131" marR="0" lvl="4" indent="-1523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52716" marR="0" lvl="5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62301" marR="0" lvl="6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71886" marR="0" lvl="7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181470" marR="0" lvl="8" indent="-135437" algn="l" rtl="0">
              <a:spcBef>
                <a:spcPts val="533"/>
              </a:spcBef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81000" algn="ctr" rtl="0">
              <a:spcBef>
                <a:spcPts val="0"/>
              </a:spcBef>
              <a:buClr>
                <a:srgbClr val="00B0F0"/>
              </a:buClr>
              <a:buSzPts val="6000"/>
              <a:buFont typeface="Calibri"/>
              <a:buNone/>
            </a:pPr>
            <a:r>
              <a:rPr lang="en-US" sz="60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Cloth Simulation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ctr" rtl="0">
              <a:spcBef>
                <a:spcPts val="0"/>
              </a:spcBef>
              <a:buClr>
                <a:srgbClr val="92D05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Spring Damper	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Computing the spring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 all the 3D distances and Velocities into 1D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 the spring force in 1D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Turn the 1D force into a 3D force</a:t>
            </a:r>
          </a:p>
          <a:p>
            <a:pPr marL="914400" marR="0" lvl="1" indent="-457200" algn="l" rtl="0">
              <a:spcBef>
                <a:spcPts val="640"/>
              </a:spcBef>
              <a:buClr>
                <a:srgbClr val="00B0F0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Good Luck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Spring Damper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453"/>
              <a:buFont typeface="Arial"/>
              <a:buChar char="•"/>
            </a:pPr>
            <a:r>
              <a:rPr lang="en-US" sz="345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Computing the spring force</a:t>
            </a:r>
          </a:p>
          <a:p>
            <a:pPr marL="914400" marR="0" lvl="1" indent="-457200" algn="l" rtl="0">
              <a:spcBef>
                <a:spcPts val="592"/>
              </a:spcBef>
              <a:spcAft>
                <a:spcPts val="0"/>
              </a:spcAft>
              <a:buClr>
                <a:srgbClr val="00B0F0"/>
              </a:buClr>
              <a:buSzPts val="2960"/>
              <a:buFont typeface="Calibri"/>
              <a:buAutoNum type="arabicPeriod"/>
            </a:pPr>
            <a:r>
              <a:rPr lang="en-US" sz="296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unit length vector between the two particles</a:t>
            </a:r>
          </a:p>
          <a:p>
            <a:pPr marL="1523962" marR="0" lvl="2" indent="-304792" algn="l" rtl="0">
              <a:spcBef>
                <a:spcPts val="493"/>
              </a:spcBef>
              <a:spcAft>
                <a:spcPts val="0"/>
              </a:spcAft>
              <a:buClr>
                <a:schemeClr val="lt1"/>
              </a:buClr>
              <a:buSzPts val="2466"/>
              <a:buFont typeface="Arial"/>
              <a:buChar char="•"/>
            </a:pPr>
            <a:r>
              <a:rPr lang="en-US" sz="2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e* = r</a:t>
            </a:r>
            <a:r>
              <a:rPr lang="en-US" sz="2466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</a:t>
            </a:r>
            <a:r>
              <a:rPr lang="en-US" sz="2466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2133547" marR="0" lvl="3" indent="-304792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Calculates the difference between the two particles</a:t>
            </a:r>
          </a:p>
          <a:p>
            <a:pPr marL="1523962" marR="0" lvl="2" indent="-304792" algn="l" rtl="0">
              <a:spcBef>
                <a:spcPts val="493"/>
              </a:spcBef>
              <a:spcAft>
                <a:spcPts val="0"/>
              </a:spcAft>
              <a:buClr>
                <a:schemeClr val="lt1"/>
              </a:buClr>
              <a:buSzPts val="2466"/>
              <a:buFont typeface="Arial"/>
              <a:buChar char="•"/>
            </a:pPr>
            <a:r>
              <a:rPr lang="en-US" sz="2466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|e*|</a:t>
            </a:r>
          </a:p>
          <a:p>
            <a:pPr marL="2133547" marR="0" lvl="3" indent="-304792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lang="en-US" sz="22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magnitude of the difference between the two particles</a:t>
            </a:r>
          </a:p>
          <a:p>
            <a:pPr marL="1523962" marR="0" lvl="2" indent="-304792" algn="l" rtl="0">
              <a:spcBef>
                <a:spcPts val="493"/>
              </a:spcBef>
              <a:spcAft>
                <a:spcPts val="0"/>
              </a:spcAft>
              <a:buClr>
                <a:schemeClr val="lt1"/>
              </a:buClr>
              <a:buSzPts val="2466"/>
              <a:buFont typeface="Arial"/>
              <a:buChar char="•"/>
            </a:pPr>
            <a:r>
              <a:rPr lang="en-US" sz="24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=  e* / </a:t>
            </a:r>
            <a:r>
              <a:rPr lang="en-US" sz="2466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</a:p>
          <a:p>
            <a:pPr marL="2133547" marR="0" lvl="3" indent="-304792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= unit length vector</a:t>
            </a:r>
          </a:p>
          <a:p>
            <a:pPr marL="2133547" marR="0" lvl="3" indent="-304792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Font typeface="Arial"/>
              <a:buChar char="–"/>
            </a:pPr>
            <a:r>
              <a:rPr lang="en-US" sz="222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 sure to normalize e*</a:t>
            </a:r>
          </a:p>
          <a:p>
            <a:pPr marL="1523962" marR="0" lvl="2" indent="-304792" algn="l" rtl="0">
              <a:spcBef>
                <a:spcPts val="493"/>
              </a:spcBef>
              <a:spcAft>
                <a:spcPts val="0"/>
              </a:spcAft>
              <a:buClr>
                <a:schemeClr val="lt1"/>
              </a:buClr>
              <a:buSzPts val="2466"/>
              <a:buFont typeface="Arial"/>
              <a:buNone/>
            </a:pPr>
            <a:endParaRPr sz="246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3962" marR="0" lvl="2" indent="-304792" algn="l" rtl="0">
              <a:spcBef>
                <a:spcPts val="493"/>
              </a:spcBef>
              <a:buClr>
                <a:schemeClr val="lt1"/>
              </a:buClr>
              <a:buSzPts val="2466"/>
              <a:buFont typeface="Arial"/>
              <a:buNone/>
            </a:pPr>
            <a:endParaRPr sz="2466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250" y="2923850"/>
            <a:ext cx="2577575" cy="23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Spring Damper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Computing the spring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AutoNum type="arabicPeriod" startAt="2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1D velocities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1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particle one velocity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1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particle two velocity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dot(e, </a:t>
            </a:r>
            <a:r>
              <a:rPr lang="en-US" sz="2667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dot(e, </a:t>
            </a:r>
            <a:r>
              <a:rPr lang="en-US" sz="2667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v2)</a:t>
            </a:r>
          </a:p>
          <a:p>
            <a:pPr marL="1523962" marR="0" lvl="2" indent="-304792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None/>
            </a:pPr>
            <a:endParaRPr sz="2667" b="0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500" y="1817738"/>
            <a:ext cx="45148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Spring Damper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Computing the spring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AutoNum type="arabicPeriod" startAt="3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 from 1D to 3D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s-d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-k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667" b="0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l) – k</a:t>
            </a:r>
            <a:r>
              <a:rPr lang="en-US" sz="2667" b="0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(v</a:t>
            </a:r>
            <a:r>
              <a:rPr lang="en-US" sz="2667" b="0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667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1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f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s-d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  <a:p>
            <a:pPr marL="1523962" marR="0" lvl="2" indent="-304792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-f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550" y="1543050"/>
            <a:ext cx="447675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Cloth Simulation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600" cy="451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189" lvl="0" indent="-220143">
              <a:spcBef>
                <a:spcPts val="0"/>
              </a:spcBef>
              <a:buNone/>
            </a:pPr>
            <a:r>
              <a:rPr lang="en-US"/>
              <a:t>Steps:</a:t>
            </a:r>
          </a:p>
          <a:p>
            <a:pPr marL="457200" lvl="0" indent="-457200" rtl="0">
              <a:spcBef>
                <a:spcPts val="0"/>
              </a:spcBef>
              <a:buSzPts val="3600"/>
              <a:buAutoNum type="arabicPeriod"/>
            </a:pPr>
            <a:r>
              <a:rPr lang="en-US" sz="3600"/>
              <a:t>Compute Forces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/>
              <a:t>For each particle: Apply Gravity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/>
              <a:t>For each spring-damper: Compute &amp; apply forces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/>
              <a:t>For each triangle: Compute and apply aerodynamic forces</a:t>
            </a:r>
          </a:p>
          <a:p>
            <a:pPr marL="457200" lvl="0" indent="-457200" rtl="0">
              <a:spcBef>
                <a:spcPts val="0"/>
              </a:spcBef>
              <a:buSzPts val="3600"/>
              <a:buAutoNum type="arabicPeriod"/>
            </a:pPr>
            <a:r>
              <a:rPr lang="en-US" sz="3600"/>
              <a:t>Integrate Motion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For each particle: Apply forward euler integration </a:t>
            </a:r>
          </a:p>
          <a:p>
            <a:pPr marL="457200" lvl="0" indent="-457200" rtl="0">
              <a:spcBef>
                <a:spcPts val="0"/>
              </a:spcBef>
              <a:buSzPts val="3600"/>
              <a:buAutoNum type="arabicPeriod"/>
            </a:pPr>
            <a:r>
              <a:rPr lang="en-US" sz="3600"/>
              <a:t>Repeat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/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31800" y="1604425"/>
            <a:ext cx="6266100" cy="451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8" marR="0" lvl="0" indent="-457188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aerodynamic force or wind force will </a:t>
            </a:r>
            <a:r>
              <a:rPr lang="en-US"/>
              <a:t>simulate a behavior that resembles “floating in the wind”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50" y="4001400"/>
            <a:ext cx="2874942" cy="26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535525" y="6528600"/>
            <a:ext cx="1855800" cy="32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825" y="1188325"/>
            <a:ext cx="4368975" cy="27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8011413" y="4001400"/>
            <a:ext cx="1855800" cy="32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yes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	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 of aerodynamic force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 : density of the air (or water)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coefficient of drag for the object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: cross sectional area of the object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: unit vector in the opposite direction of the velocity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particle 1 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particle 2</a:t>
            </a:r>
          </a:p>
          <a:p>
            <a:pPr marL="990575" marR="0" lvl="1" indent="-380990" algn="l" rtl="0">
              <a:lnSpc>
                <a:spcPct val="90000"/>
              </a:lnSpc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particle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	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/>
              <a:t>T</a:t>
            </a: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 aerodynamic force is calculated with 3 particles that form a triangle.</a:t>
            </a:r>
          </a:p>
          <a:p>
            <a:pPr marL="457189" marR="0" lvl="0" indent="-457189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None/>
            </a:pPr>
            <a:endParaRPr sz="3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738" y="3342775"/>
            <a:ext cx="31146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Calculating the aerodynamic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average velocity of the particles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particle 1 velocity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particle 2 velocity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particle 3 velocity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surface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(v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/ 3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= 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surface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v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</a:p>
          <a:p>
            <a:pPr marL="2133547" marR="0" lvl="3" indent="-3047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air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density  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252" y="2964700"/>
            <a:ext cx="3068550" cy="37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Calculating the aerodynamic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AutoNum type="arabicPeriod" startAt="2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normal of triangle</a:t>
            </a:r>
          </a:p>
          <a:p>
            <a:pPr marL="1523962" marR="0" lvl="2" indent="-304792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= ((r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x (r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)) / | ((r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x (r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))|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075" y="3599875"/>
            <a:ext cx="3279025" cy="30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most games today there is some variation of cloth physics. We see it in all kinds of objects such as..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Capes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Tarps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Flags</a:t>
            </a:r>
          </a:p>
          <a:p>
            <a:pPr marL="990575" marR="0" lvl="1" indent="-3809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Clothing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6989090" y="5807631"/>
            <a:ext cx="2806409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Grand Theft Auto V Clothing Physics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2982" y="3333404"/>
            <a:ext cx="4398626" cy="247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Calculating the aerodynamic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AutoNum type="arabicPeriod" startAt="3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area of the triangle</a:t>
            </a:r>
          </a:p>
          <a:p>
            <a:pPr marL="1523962" lvl="2" indent="-304792" rtl="0">
              <a:spcBef>
                <a:spcPts val="0"/>
              </a:spcBef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/>
              <a:t>a</a:t>
            </a:r>
            <a:r>
              <a:rPr lang="en-US" baseline="-25000"/>
              <a:t>o 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/>
              <a:t>= 1/2  |(r</a:t>
            </a:r>
            <a:r>
              <a:rPr lang="en-US" baseline="-25000"/>
              <a:t>2</a:t>
            </a:r>
            <a:r>
              <a:rPr lang="en-US"/>
              <a:t> – r</a:t>
            </a:r>
            <a:r>
              <a:rPr lang="en-US" baseline="-25000"/>
              <a:t>1</a:t>
            </a:r>
            <a:r>
              <a:rPr lang="en-US"/>
              <a:t>) x (r</a:t>
            </a:r>
            <a:r>
              <a:rPr lang="en-US" baseline="-25000"/>
              <a:t>3</a:t>
            </a:r>
            <a:r>
              <a:rPr lang="en-US"/>
              <a:t> – r</a:t>
            </a:r>
            <a:r>
              <a:rPr lang="en-US" baseline="-25000"/>
              <a:t>1</a:t>
            </a:r>
            <a:r>
              <a:rPr lang="en-US"/>
              <a:t>)|</a:t>
            </a:r>
          </a:p>
          <a:p>
            <a:pPr marL="1523961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a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(dot(v, n) / |v|)</a:t>
            </a:r>
          </a:p>
          <a:p>
            <a:pPr marL="2133547" marR="0" lvl="3" indent="-30479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area of triangle</a:t>
            </a:r>
          </a:p>
          <a:p>
            <a:pPr marL="2133547" marR="0" lvl="3" indent="-304792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= area of the triangle exposed to the air flow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925" y="4608850"/>
            <a:ext cx="3124200" cy="20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Aerodynamic Force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Calculating the aerodynamic force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AutoNum type="arabicPeriod" startAt="4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 the total force being applied to the triangle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n* = (r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x (r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r</a:t>
            </a:r>
            <a:r>
              <a:rPr lang="en-US" sz="2667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523962" marR="0" lvl="2" indent="-304792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|v|</a:t>
            </a:r>
            <a:r>
              <a:rPr lang="en-US" sz="2667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= ((|v|dot(v, n*)) / (2|n*|))n*</a:t>
            </a:r>
          </a:p>
          <a:p>
            <a:pPr marL="914400" marR="0" lvl="1" indent="-45720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AutoNum type="arabicPeriod" startAt="4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force to each particle</a:t>
            </a:r>
          </a:p>
          <a:p>
            <a:pPr marL="1523962" marR="0" lvl="2" indent="-304792" algn="l" rtl="0">
              <a:spcBef>
                <a:spcPts val="533"/>
              </a:spcBef>
              <a:buClr>
                <a:schemeClr val="lt1"/>
              </a:buClr>
              <a:buSzPts val="2667"/>
              <a:buFont typeface="Arial"/>
              <a:buChar char="•"/>
            </a:pPr>
            <a:r>
              <a:rPr lang="en-US" sz="2667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the total force by 3 and apply it to each particle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Bending Springs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453"/>
              <a:buFont typeface="Arial"/>
              <a:buChar char="•"/>
            </a:pPr>
            <a:r>
              <a:rPr lang="en-US" sz="345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the current system we have in place will be fine for simulating cloth but the cloth is very bendy at this point meaning it can bend over it self.</a:t>
            </a:r>
          </a:p>
          <a:p>
            <a:pPr marL="457189" marR="0" lvl="0" indent="-457189" algn="l" rtl="0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92D050"/>
              </a:buClr>
              <a:buSzPts val="3453"/>
              <a:buFont typeface="Arial"/>
              <a:buChar char="•"/>
            </a:pPr>
            <a:r>
              <a:rPr lang="en-US" sz="345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we </a:t>
            </a:r>
            <a:r>
              <a:rPr lang="en-US" sz="3453"/>
              <a:t>were</a:t>
            </a:r>
            <a:r>
              <a:rPr lang="en-US" sz="345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incorporate a system of bending springs this would prevent this and allow us to mimic more stiffer materials.</a:t>
            </a:r>
          </a:p>
          <a:p>
            <a:pPr marL="457189" marR="0" lvl="0" indent="-457189" algn="l" rtl="0">
              <a:lnSpc>
                <a:spcPct val="80000"/>
              </a:lnSpc>
              <a:spcBef>
                <a:spcPts val="691"/>
              </a:spcBef>
              <a:spcAft>
                <a:spcPts val="0"/>
              </a:spcAft>
              <a:buClr>
                <a:srgbClr val="92D050"/>
              </a:buClr>
              <a:buSzPts val="3453"/>
              <a:buFont typeface="Arial"/>
              <a:buChar char="•"/>
            </a:pPr>
            <a:r>
              <a:rPr lang="en-US" sz="345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bending springs are just like the spring dampers but instead of connecting two neighboring particles it connects to the next particle over from its neighbor</a:t>
            </a:r>
          </a:p>
          <a:p>
            <a:pPr marL="0" marR="0" lvl="0" indent="-219265" algn="l" rtl="0">
              <a:lnSpc>
                <a:spcPct val="80000"/>
              </a:lnSpc>
              <a:spcBef>
                <a:spcPts val="691"/>
              </a:spcBef>
              <a:buClr>
                <a:srgbClr val="92D050"/>
              </a:buClr>
              <a:buSzPts val="3453"/>
              <a:buFont typeface="Arial"/>
              <a:buNone/>
            </a:pPr>
            <a:endParaRPr sz="345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Further Reading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600" cy="451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65645">
              <a:spcBef>
                <a:spcPts val="0"/>
              </a:spcBef>
              <a:buSzPts val="3733"/>
              <a:buChar char="-"/>
            </a:pPr>
            <a:r>
              <a:rPr lang="en-US"/>
              <a:t>Steve Rotenburg, 2005. Cloth Simulation, CSE169: Computer Animation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/>
              <a:t>W</a:t>
            </a: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will be going over simulating cloth </a:t>
            </a:r>
            <a:r>
              <a:rPr lang="en-US"/>
              <a:t>in real time </a:t>
            </a: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manipulating a system of particles. Those particles will be connected by systems of spring dampers</a:t>
            </a:r>
          </a:p>
          <a:p>
            <a:pPr marL="457189" marR="0" lvl="0" indent="-457189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we have those systems implemented we will </a:t>
            </a:r>
            <a:r>
              <a:rPr lang="en-US"/>
              <a:t>discuss the realistic simulation of </a:t>
            </a: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cloth, </a:t>
            </a:r>
            <a:r>
              <a:rPr lang="en-US"/>
              <a:t>affected by aerodynamic forces. (wind)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Particles	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 of a particle</a:t>
            </a:r>
          </a:p>
          <a:p>
            <a:pPr marL="990574" marR="0" lvl="1" indent="-380989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 : position – </a:t>
            </a:r>
            <a:r>
              <a:rPr lang="en-US"/>
              <a:t>position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world 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  : velocity – </a:t>
            </a:r>
            <a:r>
              <a:rPr lang="en-US"/>
              <a:t>rate of motion in a specific direction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 : acceleration – change in velocity </a:t>
            </a:r>
            <a:r>
              <a:rPr lang="en-US"/>
              <a:t>with respect to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 : mass - the quantity of matter in a body regardless of its volume or any forces acting on it. (not weight)</a:t>
            </a:r>
          </a:p>
          <a:p>
            <a:pPr marL="990575" marR="0" lvl="1" indent="-3809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   : force – sum of all forces acting on the object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Particles	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Calculating the force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we can begin to move the object we need to calculate the sum of all forces acting on the particle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forces being applied to the object will be calculated by spring damper, aerodynamic triangles, and gravity</a:t>
            </a:r>
          </a:p>
          <a:p>
            <a:pPr marL="990575" marR="0" lvl="1" indent="-3809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Once we have the sum of all forces we can now begin to move our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Particles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93"/>
              <a:buFont typeface="Arial"/>
              <a:buChar char="•"/>
            </a:pPr>
            <a:r>
              <a:rPr lang="en-US" sz="289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Moving the particle</a:t>
            </a:r>
          </a:p>
          <a:p>
            <a:pPr marL="990575" marR="0" lvl="1" indent="-38099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ts val="2480"/>
              <a:buFont typeface="Arial"/>
              <a:buChar char="–"/>
            </a:pPr>
            <a:r>
              <a:rPr lang="en-US" sz="2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begin moving the particle we need to first calculate the acceleration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acceleration = force * mass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Your mass should always be at least 1.</a:t>
            </a:r>
          </a:p>
          <a:p>
            <a:pPr marL="990575" marR="0" lvl="1" indent="-38099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ts val="2480"/>
              <a:buFont typeface="Arial"/>
              <a:buChar char="–"/>
            </a:pPr>
            <a:r>
              <a:rPr lang="en-US" sz="2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we can calculate our new velocity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v` = v + aΔt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new velocity (v`) is the current velocity (v) plus the acceleration (a) multiplied by the change in time (Δt).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new velocity will be our new direction we are traveling in</a:t>
            </a:r>
          </a:p>
          <a:p>
            <a:pPr marL="990575" marR="0" lvl="1" indent="-38099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00B0F0"/>
              </a:buClr>
              <a:buSzPts val="2480"/>
              <a:buFont typeface="Arial"/>
              <a:buChar char="–"/>
            </a:pPr>
            <a:r>
              <a:rPr lang="en-US" sz="24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Finally we calculate our new position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r` = r + vΔt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new position (r`) is the current position (r) plus the velocity (v)</a:t>
            </a:r>
          </a:p>
          <a:p>
            <a:pPr marL="1523962" marR="0" lvl="2" indent="-304792" algn="l" rtl="0">
              <a:lnSpc>
                <a:spcPct val="80000"/>
              </a:lnSpc>
              <a:spcBef>
                <a:spcPts val="413"/>
              </a:spcBef>
              <a:buClr>
                <a:schemeClr val="lt1"/>
              </a:buClr>
              <a:buSzPts val="2066"/>
              <a:buFont typeface="Arial"/>
              <a:buChar char="•"/>
            </a:pP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will give us our new </a:t>
            </a:r>
            <a:r>
              <a:rPr lang="en-US" sz="2066"/>
              <a:t>position</a:t>
            </a:r>
            <a:r>
              <a:rPr lang="en-US" sz="2066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Gravity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600" cy="451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65645" rtl="0">
              <a:spcBef>
                <a:spcPts val="0"/>
              </a:spcBef>
              <a:buSzPts val="3733"/>
              <a:buChar char="-"/>
            </a:pPr>
            <a:r>
              <a:rPr lang="en-US"/>
              <a:t>The gravitational force is what will make our cloth pull toward the ground</a:t>
            </a:r>
          </a:p>
          <a:p>
            <a:pPr marL="914400" lvl="1" indent="-431800" rtl="0">
              <a:spcBef>
                <a:spcPts val="0"/>
              </a:spcBef>
              <a:buSzPts val="3200"/>
              <a:buChar char="-"/>
            </a:pPr>
            <a:r>
              <a:rPr lang="en-US" i="1"/>
              <a:t>f</a:t>
            </a:r>
            <a:r>
              <a:rPr lang="en-US" i="1" baseline="-25000"/>
              <a:t>gravity  </a:t>
            </a:r>
            <a:r>
              <a:rPr lang="en-US" i="1"/>
              <a:t>= m</a:t>
            </a:r>
            <a:r>
              <a:rPr lang="en-US"/>
              <a:t>g</a:t>
            </a:r>
            <a:r>
              <a:rPr lang="en-US" baseline="-25000"/>
              <a:t>0</a:t>
            </a:r>
          </a:p>
          <a:p>
            <a:pPr marL="914400" lvl="1" indent="-431800" rtl="0">
              <a:spcBef>
                <a:spcPts val="0"/>
              </a:spcBef>
              <a:buSzPts val="3200"/>
              <a:buChar char="-"/>
            </a:pPr>
            <a:r>
              <a:rPr lang="en-US"/>
              <a:t>g</a:t>
            </a:r>
            <a:r>
              <a:rPr lang="en-US" baseline="-25000"/>
              <a:t>0 </a:t>
            </a:r>
            <a:r>
              <a:rPr lang="en-US"/>
              <a:t>= [0, -9.81, 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Spring Damper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spring damper is what will connect the particles in our system.</a:t>
            </a:r>
          </a:p>
          <a:p>
            <a:pPr marL="457188" marR="0" lvl="0" indent="-457188" algn="l" rtl="0">
              <a:spcBef>
                <a:spcPts val="747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will ensure that the particles </a:t>
            </a:r>
            <a:r>
              <a:rPr lang="en-US"/>
              <a:t>remain at a specified distance.</a:t>
            </a:r>
          </a:p>
          <a:p>
            <a:pPr marL="457188" marR="0" lvl="0" indent="-457188" algn="l" rtl="0">
              <a:spcBef>
                <a:spcPts val="747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/>
              <a:t>Hooke’s law:</a:t>
            </a:r>
            <a:r>
              <a:rPr lang="en-US" i="1"/>
              <a:t> F = -</a:t>
            </a:r>
            <a:r>
              <a:rPr lang="en-US" sz="3200" i="1"/>
              <a:t>k</a:t>
            </a:r>
            <a:r>
              <a:rPr lang="en-US" sz="3200" i="1" baseline="-25000"/>
              <a:t>s</a:t>
            </a:r>
            <a:r>
              <a:rPr lang="en-US" sz="3200" i="1"/>
              <a:t>l</a:t>
            </a:r>
            <a:r>
              <a:rPr lang="en-US" sz="3200" i="1" baseline="-25000"/>
              <a:t>o</a:t>
            </a:r>
          </a:p>
          <a:p>
            <a:pPr marL="457188" marR="0" lvl="0" indent="-457188" algn="l" rtl="0">
              <a:spcBef>
                <a:spcPts val="747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/>
              <a:t>Do rubber bands follow Hooke’s law?</a:t>
            </a:r>
          </a:p>
          <a:p>
            <a:pPr marL="0" marR="0" lvl="0" indent="-237045" algn="l" rtl="0">
              <a:spcBef>
                <a:spcPts val="747"/>
              </a:spcBef>
              <a:buClr>
                <a:srgbClr val="92D050"/>
              </a:buClr>
              <a:buSzPts val="3733"/>
              <a:buFont typeface="Arial"/>
              <a:buNone/>
            </a:pPr>
            <a:endParaRPr sz="37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31371" y="274639"/>
            <a:ext cx="11151029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304800" algn="l" rtl="0">
              <a:spcBef>
                <a:spcPts val="0"/>
              </a:spcBef>
              <a:buClr>
                <a:srgbClr val="00B0F0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Spring Damper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31800" y="1604434"/>
            <a:ext cx="10368723" cy="45128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189" marR="0" lvl="0" indent="-457189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733"/>
              <a:buFont typeface="Arial"/>
              <a:buChar char="•"/>
            </a:pPr>
            <a:r>
              <a:rPr lang="en-US" sz="37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Properties of a spring damper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Spring Constant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Damping Factor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: Rest Length</a:t>
            </a:r>
          </a:p>
          <a:p>
            <a:pPr marL="990575" marR="0" lvl="1" indent="-380990" algn="l" rtl="0">
              <a:spcBef>
                <a:spcPts val="64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Particle One</a:t>
            </a:r>
          </a:p>
          <a:p>
            <a:pPr marL="990575" marR="0" lvl="1" indent="-380990" algn="l" rtl="0">
              <a:spcBef>
                <a:spcPts val="640"/>
              </a:spcBef>
              <a:buClr>
                <a:srgbClr val="00B0F0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Particle Two 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baseline="3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 b="0" i="0" u="none" strike="noStrike" cap="none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400" y="1604425"/>
            <a:ext cx="40195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IE Lecture Templat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Widescreen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AIE Lecture Template</vt:lpstr>
      <vt:lpstr>Cloth Simulation</vt:lpstr>
      <vt:lpstr>Overview</vt:lpstr>
      <vt:lpstr>Overview</vt:lpstr>
      <vt:lpstr>Particles </vt:lpstr>
      <vt:lpstr>Particles </vt:lpstr>
      <vt:lpstr>Particles</vt:lpstr>
      <vt:lpstr>Gravity</vt:lpstr>
      <vt:lpstr>Spring Damper</vt:lpstr>
      <vt:lpstr>Spring Damper</vt:lpstr>
      <vt:lpstr>Spring Damper </vt:lpstr>
      <vt:lpstr>Spring Damper</vt:lpstr>
      <vt:lpstr>Spring Damper</vt:lpstr>
      <vt:lpstr>Spring Damper</vt:lpstr>
      <vt:lpstr>Cloth Simulation</vt:lpstr>
      <vt:lpstr>Aerodynamic Force</vt:lpstr>
      <vt:lpstr>Aerodynamic Force </vt:lpstr>
      <vt:lpstr>Aerodynamic force </vt:lpstr>
      <vt:lpstr>Aerodynamic Force</vt:lpstr>
      <vt:lpstr>Aerodynamic Force</vt:lpstr>
      <vt:lpstr>Aerodynamic Force</vt:lpstr>
      <vt:lpstr>Aerodynamic Force</vt:lpstr>
      <vt:lpstr>Bending Springs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 Simulation</dc:title>
  <cp:lastModifiedBy>Ryan Bates</cp:lastModifiedBy>
  <cp:revision>1</cp:revision>
  <dcterms:modified xsi:type="dcterms:W3CDTF">2017-12-07T22:28:17Z</dcterms:modified>
</cp:coreProperties>
</file>