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5733ce6fd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733ce6fd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572d9c89a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72d9c89a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72d9c89a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72d9c89a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57295954d6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57295954d6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57295954d6_1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57295954d6_1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59c1929058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9c1929058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59c192905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9c192905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9c192905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9c192905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59c192905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9c192905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59c192905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9c192905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733ce6fd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733ce6fd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1600"/>
              </a:spcBef>
              <a:spcAft>
                <a:spcPts val="0"/>
              </a:spcAft>
              <a:buClr>
                <a:schemeClr val="lt2"/>
              </a:buClr>
              <a:buSzPts val="1400"/>
              <a:buChar char="○"/>
              <a:defRPr>
                <a:solidFill>
                  <a:schemeClr val="lt2"/>
                </a:solidFill>
              </a:defRPr>
            </a:lvl2pPr>
            <a:lvl3pPr indent="-317500" lvl="2" marL="1371600">
              <a:lnSpc>
                <a:spcPct val="115000"/>
              </a:lnSpc>
              <a:spcBef>
                <a:spcPts val="1600"/>
              </a:spcBef>
              <a:spcAft>
                <a:spcPts val="0"/>
              </a:spcAft>
              <a:buClr>
                <a:schemeClr val="lt2"/>
              </a:buClr>
              <a:buSzPts val="1400"/>
              <a:buChar char="■"/>
              <a:defRPr>
                <a:solidFill>
                  <a:schemeClr val="lt2"/>
                </a:solidFill>
              </a:defRPr>
            </a:lvl3pPr>
            <a:lvl4pPr indent="-317500" lvl="3" marL="1828800">
              <a:lnSpc>
                <a:spcPct val="115000"/>
              </a:lnSpc>
              <a:spcBef>
                <a:spcPts val="1600"/>
              </a:spcBef>
              <a:spcAft>
                <a:spcPts val="0"/>
              </a:spcAft>
              <a:buClr>
                <a:schemeClr val="lt2"/>
              </a:buClr>
              <a:buSzPts val="1400"/>
              <a:buChar char="●"/>
              <a:defRPr>
                <a:solidFill>
                  <a:schemeClr val="lt2"/>
                </a:solidFill>
              </a:defRPr>
            </a:lvl4pPr>
            <a:lvl5pPr indent="-317500" lvl="4" marL="2286000">
              <a:lnSpc>
                <a:spcPct val="115000"/>
              </a:lnSpc>
              <a:spcBef>
                <a:spcPts val="1600"/>
              </a:spcBef>
              <a:spcAft>
                <a:spcPts val="0"/>
              </a:spcAft>
              <a:buClr>
                <a:schemeClr val="lt2"/>
              </a:buClr>
              <a:buSzPts val="1400"/>
              <a:buChar char="○"/>
              <a:defRPr>
                <a:solidFill>
                  <a:schemeClr val="lt2"/>
                </a:solidFill>
              </a:defRPr>
            </a:lvl5pPr>
            <a:lvl6pPr indent="-317500" lvl="5" marL="2743200">
              <a:lnSpc>
                <a:spcPct val="115000"/>
              </a:lnSpc>
              <a:spcBef>
                <a:spcPts val="1600"/>
              </a:spcBef>
              <a:spcAft>
                <a:spcPts val="0"/>
              </a:spcAft>
              <a:buClr>
                <a:schemeClr val="lt2"/>
              </a:buClr>
              <a:buSzPts val="1400"/>
              <a:buChar char="■"/>
              <a:defRPr>
                <a:solidFill>
                  <a:schemeClr val="lt2"/>
                </a:solidFill>
              </a:defRPr>
            </a:lvl6pPr>
            <a:lvl7pPr indent="-317500" lvl="6" marL="3200400">
              <a:lnSpc>
                <a:spcPct val="115000"/>
              </a:lnSpc>
              <a:spcBef>
                <a:spcPts val="1600"/>
              </a:spcBef>
              <a:spcAft>
                <a:spcPts val="0"/>
              </a:spcAft>
              <a:buClr>
                <a:schemeClr val="lt2"/>
              </a:buClr>
              <a:buSzPts val="1400"/>
              <a:buChar char="●"/>
              <a:defRPr>
                <a:solidFill>
                  <a:schemeClr val="lt2"/>
                </a:solidFill>
              </a:defRPr>
            </a:lvl7pPr>
            <a:lvl8pPr indent="-317500" lvl="7" marL="3657600">
              <a:lnSpc>
                <a:spcPct val="115000"/>
              </a:lnSpc>
              <a:spcBef>
                <a:spcPts val="1600"/>
              </a:spcBef>
              <a:spcAft>
                <a:spcPts val="0"/>
              </a:spcAft>
              <a:buClr>
                <a:schemeClr val="lt2"/>
              </a:buClr>
              <a:buSzPts val="1400"/>
              <a:buChar char="○"/>
              <a:defRPr>
                <a:solidFill>
                  <a:schemeClr val="lt2"/>
                </a:solidFill>
              </a:defRPr>
            </a:lvl8pPr>
            <a:lvl9pPr indent="-317500" lvl="8" marL="4114800">
              <a:lnSpc>
                <a:spcPct val="115000"/>
              </a:lnSpc>
              <a:spcBef>
                <a:spcPts val="1600"/>
              </a:spcBef>
              <a:spcAft>
                <a:spcPts val="160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www.youtube.com/watch?v=sQwZDmgt3nU"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550750" y="435275"/>
            <a:ext cx="8360700" cy="876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PickerPAL</a:t>
            </a:r>
            <a:endParaRPr/>
          </a:p>
        </p:txBody>
      </p:sp>
      <p:pic>
        <p:nvPicPr>
          <p:cNvPr id="55" name="Google Shape;55;p13"/>
          <p:cNvPicPr preferRelativeResize="0"/>
          <p:nvPr/>
        </p:nvPicPr>
        <p:blipFill>
          <a:blip r:embed="rId3">
            <a:alphaModFix/>
          </a:blip>
          <a:stretch>
            <a:fillRect/>
          </a:stretch>
        </p:blipFill>
        <p:spPr>
          <a:xfrm>
            <a:off x="3224913" y="1213800"/>
            <a:ext cx="2816675" cy="2816675"/>
          </a:xfrm>
          <a:prstGeom prst="rect">
            <a:avLst/>
          </a:prstGeom>
          <a:noFill/>
          <a:ln>
            <a:noFill/>
          </a:ln>
        </p:spPr>
      </p:pic>
      <p:sp>
        <p:nvSpPr>
          <p:cNvPr id="56" name="Google Shape;56;p13"/>
          <p:cNvSpPr txBox="1"/>
          <p:nvPr/>
        </p:nvSpPr>
        <p:spPr>
          <a:xfrm>
            <a:off x="3455650" y="4437950"/>
            <a:ext cx="24252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p:txBody>
      </p:sp>
      <p:sp>
        <p:nvSpPr>
          <p:cNvPr id="57" name="Google Shape;57;p13"/>
          <p:cNvSpPr txBox="1"/>
          <p:nvPr/>
        </p:nvSpPr>
        <p:spPr>
          <a:xfrm>
            <a:off x="1106638" y="4030475"/>
            <a:ext cx="76575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Joseph Antaki  Ryan Beebe  Matthew DeGenaro  Manoj George</a:t>
            </a:r>
            <a:endParaRPr sz="1800">
              <a:solidFill>
                <a:srgbClr val="FFFFFF"/>
              </a:solidFill>
            </a:endParaRPr>
          </a:p>
        </p:txBody>
      </p:sp>
      <p:sp>
        <p:nvSpPr>
          <p:cNvPr id="58" name="Google Shape;58;p13"/>
          <p:cNvSpPr txBox="1"/>
          <p:nvPr/>
        </p:nvSpPr>
        <p:spPr>
          <a:xfrm>
            <a:off x="1053338" y="4437950"/>
            <a:ext cx="7657500" cy="5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rPr>
              <a:t>Joseph McIlvaine  Gianluca Solari  Sean Spencer  Joseph Whittier</a:t>
            </a:r>
            <a:endParaRPr sz="18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Tribulations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At first, we used the mySQLdb library to concatenate proper SQL queries from within Python and send them off to the database. This required several messy function calls to format queries properly and execute them.</a:t>
            </a:r>
            <a:endParaRPr/>
          </a:p>
          <a:p>
            <a:pPr indent="-342900" lvl="0" marL="457200" rtl="0" algn="l">
              <a:spcBef>
                <a:spcPts val="0"/>
              </a:spcBef>
              <a:spcAft>
                <a:spcPts val="0"/>
              </a:spcAft>
              <a:buSzPts val="1800"/>
              <a:buChar char="●"/>
            </a:pPr>
            <a:r>
              <a:rPr lang="en"/>
              <a:t>SQLAlchemy instead let us map database tables to traditional objects in Python. We interacted with the DB by instantiating those classes and calling functions on them as one would with any object.</a:t>
            </a:r>
            <a:endParaRPr/>
          </a:p>
          <a:p>
            <a:pPr indent="-342900" lvl="0" marL="457200" rtl="0" algn="l">
              <a:spcBef>
                <a:spcPts val="0"/>
              </a:spcBef>
              <a:spcAft>
                <a:spcPts val="0"/>
              </a:spcAft>
              <a:buSzPts val="1800"/>
              <a:buChar char="●"/>
            </a:pPr>
            <a:r>
              <a:rPr lang="en"/>
              <a:t>Logging onto your PICKERpal account from different devices posed a problem, as the database originally only stored one device token per user.</a:t>
            </a:r>
            <a:endParaRPr/>
          </a:p>
          <a:p>
            <a:pPr indent="-342900" lvl="0" marL="457200" rtl="0" algn="l">
              <a:spcBef>
                <a:spcPts val="0"/>
              </a:spcBef>
              <a:spcAft>
                <a:spcPts val="0"/>
              </a:spcAft>
              <a:buSzPts val="1800"/>
              <a:buChar char="●"/>
            </a:pPr>
            <a:r>
              <a:rPr lang="en"/>
              <a:t>The DB was modified so that users could have several tokens/devices under their name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Tribulations, part 2</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needed to decide how we would efficiently notify users of new uploads that matched a user’s desired criteria.</a:t>
            </a:r>
            <a:endParaRPr/>
          </a:p>
          <a:p>
            <a:pPr indent="-342900" lvl="0" marL="457200" rtl="0" algn="l">
              <a:spcBef>
                <a:spcPts val="0"/>
              </a:spcBef>
              <a:spcAft>
                <a:spcPts val="0"/>
              </a:spcAft>
              <a:buSzPts val="1800"/>
              <a:buChar char="●"/>
            </a:pPr>
            <a:r>
              <a:rPr lang="en"/>
              <a:t>The answer was: every time a new item was uploaded, its title and description were checked for containing keywords that users specified as desired criteria. If there was a match, the users who specified those keywords were sent a push notification using Firebase, through PyFCM. Tapping this notification on the frontend brings up that newly uploaded item.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3064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PickerPAL?:</a:t>
            </a:r>
            <a:endParaRPr/>
          </a:p>
        </p:txBody>
      </p:sp>
      <p:sp>
        <p:nvSpPr>
          <p:cNvPr id="64" name="Google Shape;64;p14"/>
          <p:cNvSpPr txBox="1"/>
          <p:nvPr>
            <p:ph idx="1" type="body"/>
          </p:nvPr>
        </p:nvSpPr>
        <p:spPr>
          <a:xfrm>
            <a:off x="311700" y="1187050"/>
            <a:ext cx="4930200" cy="34134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lang="en"/>
              <a:t>A platform unifying trash pickers and those who discard unwanted - yet usable - items.</a:t>
            </a:r>
            <a:br>
              <a:rPr lang="en"/>
            </a:br>
            <a:endParaRPr/>
          </a:p>
          <a:p>
            <a:pPr indent="-342900" lvl="0" marL="457200" rtl="0" algn="l">
              <a:lnSpc>
                <a:spcPct val="100000"/>
              </a:lnSpc>
              <a:spcBef>
                <a:spcPts val="0"/>
              </a:spcBef>
              <a:spcAft>
                <a:spcPts val="0"/>
              </a:spcAft>
              <a:buSzPts val="1800"/>
              <a:buChar char="●"/>
            </a:pPr>
            <a:r>
              <a:rPr lang="en"/>
              <a:t>Allows the Picker and Provider to communicate with one another via the chat interface to come to any agreement (i.e. reserving items, directions, etc.)</a:t>
            </a:r>
            <a:endParaRPr/>
          </a:p>
          <a:p>
            <a:pPr indent="0" lvl="0" marL="0" rtl="0" algn="l">
              <a:lnSpc>
                <a:spcPct val="100000"/>
              </a:lnSpc>
              <a:spcBef>
                <a:spcPts val="1600"/>
              </a:spcBef>
              <a:spcAft>
                <a:spcPts val="1600"/>
              </a:spcAft>
              <a:buNone/>
            </a:pPr>
            <a:r>
              <a:t/>
            </a:r>
            <a:endParaRPr/>
          </a:p>
        </p:txBody>
      </p:sp>
      <p:pic>
        <p:nvPicPr>
          <p:cNvPr id="65" name="Google Shape;65;p14"/>
          <p:cNvPicPr preferRelativeResize="0"/>
          <p:nvPr/>
        </p:nvPicPr>
        <p:blipFill>
          <a:blip r:embed="rId3">
            <a:alphaModFix/>
          </a:blip>
          <a:stretch>
            <a:fillRect/>
          </a:stretch>
        </p:blipFill>
        <p:spPr>
          <a:xfrm>
            <a:off x="5725275" y="591975"/>
            <a:ext cx="2385130" cy="39595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sides to PickerPAL:</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a:p>
            <a:pPr indent="-342900" lvl="0" marL="1371600" rtl="0" algn="l">
              <a:lnSpc>
                <a:spcPct val="100000"/>
              </a:lnSpc>
              <a:spcBef>
                <a:spcPts val="1600"/>
              </a:spcBef>
              <a:spcAft>
                <a:spcPts val="0"/>
              </a:spcAft>
              <a:buSzPts val="1800"/>
              <a:buAutoNum type="arabicPeriod"/>
            </a:pPr>
            <a:r>
              <a:rPr lang="en"/>
              <a:t>Picker:</a:t>
            </a:r>
            <a:endParaRPr/>
          </a:p>
          <a:p>
            <a:pPr indent="-317500" lvl="1" marL="1828800" rtl="0" algn="l">
              <a:lnSpc>
                <a:spcPct val="100000"/>
              </a:lnSpc>
              <a:spcBef>
                <a:spcPts val="0"/>
              </a:spcBef>
              <a:spcAft>
                <a:spcPts val="0"/>
              </a:spcAft>
              <a:buSzPts val="1400"/>
              <a:buAutoNum type="alphaLcPeriod"/>
            </a:pPr>
            <a:r>
              <a:rPr lang="en"/>
              <a:t>Can view items feed &amp; select/view items in more detail</a:t>
            </a:r>
            <a:endParaRPr/>
          </a:p>
          <a:p>
            <a:pPr indent="-317500" lvl="1" marL="1828800" rtl="0" algn="l">
              <a:lnSpc>
                <a:spcPct val="100000"/>
              </a:lnSpc>
              <a:spcBef>
                <a:spcPts val="0"/>
              </a:spcBef>
              <a:spcAft>
                <a:spcPts val="0"/>
              </a:spcAft>
              <a:buSzPts val="1400"/>
              <a:buAutoNum type="alphaLcPeriod"/>
            </a:pPr>
            <a:r>
              <a:rPr lang="en"/>
              <a:t>Able to use the filter &amp; search functions to narrow down the viewable items</a:t>
            </a:r>
            <a:endParaRPr/>
          </a:p>
          <a:p>
            <a:pPr indent="-317500" lvl="1" marL="1828800" rtl="0" algn="l">
              <a:lnSpc>
                <a:spcPct val="100000"/>
              </a:lnSpc>
              <a:spcBef>
                <a:spcPts val="0"/>
              </a:spcBef>
              <a:spcAft>
                <a:spcPts val="0"/>
              </a:spcAft>
              <a:buSzPts val="1400"/>
              <a:buAutoNum type="alphaLcPeriod"/>
            </a:pPr>
            <a:r>
              <a:rPr lang="en"/>
              <a:t>Able to add tags to their </a:t>
            </a:r>
            <a:r>
              <a:rPr i="1" lang="en"/>
              <a:t>Desired Items</a:t>
            </a:r>
            <a:r>
              <a:rPr lang="en"/>
              <a:t> &amp; be alerted when an item matching the tag is posted</a:t>
            </a:r>
            <a:endParaRPr/>
          </a:p>
          <a:p>
            <a:pPr indent="-317500" lvl="1" marL="1828800" rtl="0" algn="l">
              <a:lnSpc>
                <a:spcPct val="100000"/>
              </a:lnSpc>
              <a:spcBef>
                <a:spcPts val="0"/>
              </a:spcBef>
              <a:spcAft>
                <a:spcPts val="0"/>
              </a:spcAft>
              <a:buSzPts val="1400"/>
              <a:buAutoNum type="alphaLcPeriod"/>
            </a:pPr>
            <a:r>
              <a:rPr lang="en"/>
              <a:t>Able to rate the Provider</a:t>
            </a:r>
            <a:br>
              <a:rPr lang="en"/>
            </a:br>
            <a:endParaRPr/>
          </a:p>
          <a:p>
            <a:pPr indent="-342900" lvl="0" marL="1371600" rtl="0" algn="l">
              <a:lnSpc>
                <a:spcPct val="100000"/>
              </a:lnSpc>
              <a:spcBef>
                <a:spcPts val="0"/>
              </a:spcBef>
              <a:spcAft>
                <a:spcPts val="0"/>
              </a:spcAft>
              <a:buSzPts val="1800"/>
              <a:buAutoNum type="arabicPeriod"/>
            </a:pPr>
            <a:r>
              <a:rPr lang="en"/>
              <a:t>Provider:</a:t>
            </a:r>
            <a:endParaRPr/>
          </a:p>
          <a:p>
            <a:pPr indent="-317500" lvl="1" marL="1828800" rtl="0" algn="l">
              <a:lnSpc>
                <a:spcPct val="100000"/>
              </a:lnSpc>
              <a:spcBef>
                <a:spcPts val="0"/>
              </a:spcBef>
              <a:spcAft>
                <a:spcPts val="0"/>
              </a:spcAft>
              <a:buSzPts val="1400"/>
              <a:buAutoNum type="alphaLcPeriod"/>
            </a:pPr>
            <a:r>
              <a:rPr lang="en"/>
              <a:t>Needs to sign in with their Google account to post an item</a:t>
            </a:r>
            <a:endParaRPr/>
          </a:p>
          <a:p>
            <a:pPr indent="-317500" lvl="1" marL="1828800" rtl="0" algn="l">
              <a:lnSpc>
                <a:spcPct val="100000"/>
              </a:lnSpc>
              <a:spcBef>
                <a:spcPts val="0"/>
              </a:spcBef>
              <a:spcAft>
                <a:spcPts val="0"/>
              </a:spcAft>
              <a:buSzPts val="1400"/>
              <a:buAutoNum type="alphaLcPeriod"/>
            </a:pPr>
            <a:r>
              <a:rPr lang="en"/>
              <a:t>Can view the </a:t>
            </a:r>
            <a:r>
              <a:rPr i="1" lang="en"/>
              <a:t>My Items</a:t>
            </a:r>
            <a:r>
              <a:rPr lang="en"/>
              <a:t> page &amp; delete the items they have posted</a:t>
            </a:r>
            <a:endParaRPr/>
          </a:p>
          <a:p>
            <a:pPr indent="-317500" lvl="1" marL="1828800" rtl="0" algn="l">
              <a:lnSpc>
                <a:spcPct val="100000"/>
              </a:lnSpc>
              <a:spcBef>
                <a:spcPts val="0"/>
              </a:spcBef>
              <a:spcAft>
                <a:spcPts val="0"/>
              </a:spcAft>
              <a:buSzPts val="1400"/>
              <a:buAutoNum type="alphaLcPeriod"/>
            </a:pPr>
            <a:r>
              <a:rPr lang="en"/>
              <a:t>Can act as a Picker as well</a:t>
            </a:r>
            <a:endParaRPr/>
          </a:p>
          <a:p>
            <a:pPr indent="0" lvl="0" marL="0" rtl="0" algn="l">
              <a:lnSpc>
                <a:spcPct val="100000"/>
              </a:lnSpc>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Goals: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goals of this project were to: </a:t>
            </a:r>
            <a:endParaRPr/>
          </a:p>
          <a:p>
            <a:pPr indent="0" lvl="0" marL="0" rtl="0" algn="l">
              <a:spcBef>
                <a:spcPts val="1600"/>
              </a:spcBef>
              <a:spcAft>
                <a:spcPts val="0"/>
              </a:spcAft>
              <a:buNone/>
            </a:pPr>
            <a:r>
              <a:rPr lang="en"/>
              <a:t>1. Develop a simple, convenient application that streamlines the process of getting rid of unwanted items or useable waste. </a:t>
            </a:r>
            <a:endParaRPr/>
          </a:p>
          <a:p>
            <a:pPr indent="0" lvl="0" marL="0" rtl="0" algn="l">
              <a:spcBef>
                <a:spcPts val="1600"/>
              </a:spcBef>
              <a:spcAft>
                <a:spcPts val="0"/>
              </a:spcAft>
              <a:buNone/>
            </a:pPr>
            <a:r>
              <a:rPr lang="en"/>
              <a:t>2. Provide a platform for those who participate in trash picking regularly to further enhance their experience. </a:t>
            </a:r>
            <a:endParaRPr/>
          </a:p>
          <a:p>
            <a:pPr indent="0" lvl="0" marL="0" rtl="0" algn="l">
              <a:spcBef>
                <a:spcPts val="1600"/>
              </a:spcBef>
              <a:spcAft>
                <a:spcPts val="0"/>
              </a:spcAft>
              <a:buNone/>
            </a:pPr>
            <a:r>
              <a:rPr lang="en"/>
              <a:t>3. Create a well-written TOS so the creators of PickerPAL are not liable in the event of any wrongdoing during an encounter. </a:t>
            </a:r>
            <a:endParaRPr/>
          </a:p>
          <a:p>
            <a:pPr indent="0" lvl="0" marL="0" rtl="0" algn="l">
              <a:spcBef>
                <a:spcPts val="1600"/>
              </a:spcBef>
              <a:spcAft>
                <a:spcPts val="1600"/>
              </a:spcAft>
              <a:buNone/>
            </a:pPr>
            <a:r>
              <a:rPr lang="en"/>
              <a:t>4. Have an active feed of postings.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85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PickerPAL Features:</a:t>
            </a:r>
            <a:endParaRPr/>
          </a:p>
        </p:txBody>
      </p:sp>
      <p:sp>
        <p:nvSpPr>
          <p:cNvPr id="83" name="Google Shape;83;p17"/>
          <p:cNvSpPr txBox="1"/>
          <p:nvPr>
            <p:ph idx="1" type="body"/>
          </p:nvPr>
        </p:nvSpPr>
        <p:spPr>
          <a:xfrm>
            <a:off x="311700" y="863550"/>
            <a:ext cx="8520600" cy="412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List Items: A person can list items that they are looking to get rid of and provide a picture along with other relevant information</a:t>
            </a:r>
            <a:endParaRPr/>
          </a:p>
          <a:p>
            <a:pPr indent="-342900" lvl="0" marL="457200" rtl="0" algn="l">
              <a:spcBef>
                <a:spcPts val="0"/>
              </a:spcBef>
              <a:spcAft>
                <a:spcPts val="0"/>
              </a:spcAft>
              <a:buSzPts val="1800"/>
              <a:buAutoNum type="arabicPeriod"/>
            </a:pPr>
            <a:r>
              <a:rPr lang="en"/>
              <a:t>Feed:</a:t>
            </a:r>
            <a:r>
              <a:rPr lang="en"/>
              <a:t> Users are presented with a dynamic feed of listings that they can view.</a:t>
            </a:r>
            <a:endParaRPr/>
          </a:p>
          <a:p>
            <a:pPr indent="-342900" lvl="0" marL="457200" rtl="0" algn="l">
              <a:spcBef>
                <a:spcPts val="0"/>
              </a:spcBef>
              <a:spcAft>
                <a:spcPts val="0"/>
              </a:spcAft>
              <a:buSzPts val="1800"/>
              <a:buAutoNum type="arabicPeriod"/>
            </a:pPr>
            <a:r>
              <a:rPr lang="en"/>
              <a:t>Search: Users can use a search bar to search for items that they are interested in.</a:t>
            </a:r>
            <a:endParaRPr/>
          </a:p>
          <a:p>
            <a:pPr indent="-342900" lvl="0" marL="457200" rtl="0" algn="l">
              <a:spcBef>
                <a:spcPts val="0"/>
              </a:spcBef>
              <a:spcAft>
                <a:spcPts val="0"/>
              </a:spcAft>
              <a:buSzPts val="1800"/>
              <a:buAutoNum type="arabicPeriod"/>
            </a:pPr>
            <a:r>
              <a:rPr lang="en"/>
              <a:t>Database: Users, listings, and other information will be stored in a database </a:t>
            </a:r>
            <a:endParaRPr/>
          </a:p>
          <a:p>
            <a:pPr indent="-342900" lvl="0" marL="457200" rtl="0" algn="l">
              <a:spcBef>
                <a:spcPts val="0"/>
              </a:spcBef>
              <a:spcAft>
                <a:spcPts val="0"/>
              </a:spcAft>
              <a:buSzPts val="1800"/>
              <a:buAutoNum type="arabicPeriod"/>
            </a:pPr>
            <a:r>
              <a:rPr lang="en"/>
              <a:t>Profiles: Users will have profiles that will contain features such as uploaded items, desired items, and ratings. </a:t>
            </a:r>
            <a:endParaRPr/>
          </a:p>
          <a:p>
            <a:pPr indent="-342900" lvl="0" marL="457200" rtl="0" algn="l">
              <a:spcBef>
                <a:spcPts val="0"/>
              </a:spcBef>
              <a:spcAft>
                <a:spcPts val="0"/>
              </a:spcAft>
              <a:buSzPts val="1800"/>
              <a:buAutoNum type="arabicPeriod"/>
            </a:pPr>
            <a:r>
              <a:rPr lang="en"/>
              <a:t>Chat System: Users can chat with other users about interest in a particular listing.</a:t>
            </a:r>
            <a:endParaRPr/>
          </a:p>
          <a:p>
            <a:pPr indent="-342900" lvl="0" marL="457200" rtl="0" algn="l">
              <a:spcBef>
                <a:spcPts val="0"/>
              </a:spcBef>
              <a:spcAft>
                <a:spcPts val="0"/>
              </a:spcAft>
              <a:buSzPts val="1800"/>
              <a:buAutoNum type="arabicPeriod"/>
            </a:pPr>
            <a:r>
              <a:rPr lang="en"/>
              <a:t>Report System: Users can report fake listings or rude messages.</a:t>
            </a:r>
            <a:endParaRPr/>
          </a:p>
          <a:p>
            <a:pPr indent="-342900" lvl="0" marL="457200" rtl="0" algn="l">
              <a:spcBef>
                <a:spcPts val="0"/>
              </a:spcBef>
              <a:spcAft>
                <a:spcPts val="0"/>
              </a:spcAft>
              <a:buSzPts val="1800"/>
              <a:buAutoNum type="arabicPeriod"/>
            </a:pPr>
            <a:r>
              <a:rPr lang="en"/>
              <a:t>Keyword Alert System: Keyword based alerts for new submissions, so users can be updated as items they desire are listed.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Video Demonstration</a:t>
            </a:r>
            <a:endParaRPr/>
          </a:p>
        </p:txBody>
      </p:sp>
      <p:sp>
        <p:nvSpPr>
          <p:cNvPr id="89" name="Google Shape;89;p18"/>
          <p:cNvSpPr txBox="1"/>
          <p:nvPr>
            <p:ph idx="1" type="body"/>
          </p:nvPr>
        </p:nvSpPr>
        <p:spPr>
          <a:xfrm>
            <a:off x="1900500" y="4581475"/>
            <a:ext cx="5343000" cy="41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https://www.youtube.com/watch?v=sQwZDmgt3nU</a:t>
            </a:r>
            <a:endParaRPr/>
          </a:p>
        </p:txBody>
      </p:sp>
      <p:pic>
        <p:nvPicPr>
          <p:cNvPr descr="This video is about Senior Project Final Presentation - NO AUDIO" id="90" name="Google Shape;90;p18" title="Senior Project Final Presentation">
            <a:hlinkClick r:id="rId3"/>
          </p:cNvPr>
          <p:cNvPicPr preferRelativeResize="0"/>
          <p:nvPr/>
        </p:nvPicPr>
        <p:blipFill>
          <a:blip r:embed="rId4">
            <a:alphaModFix/>
          </a:blip>
          <a:stretch>
            <a:fillRect/>
          </a:stretch>
        </p:blipFill>
        <p:spPr>
          <a:xfrm>
            <a:off x="2286000" y="1085100"/>
            <a:ext cx="457200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96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Database Schema</a:t>
            </a:r>
            <a:endParaRPr/>
          </a:p>
        </p:txBody>
      </p:sp>
      <p:pic>
        <p:nvPicPr>
          <p:cNvPr id="96" name="Google Shape;96;p19"/>
          <p:cNvPicPr preferRelativeResize="0"/>
          <p:nvPr/>
        </p:nvPicPr>
        <p:blipFill>
          <a:blip r:embed="rId3">
            <a:alphaModFix/>
          </a:blip>
          <a:stretch>
            <a:fillRect/>
          </a:stretch>
        </p:blipFill>
        <p:spPr>
          <a:xfrm>
            <a:off x="754725" y="743800"/>
            <a:ext cx="7634550" cy="413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261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Technology Stack</a:t>
            </a:r>
            <a:endParaRPr/>
          </a:p>
        </p:txBody>
      </p:sp>
      <p:sp>
        <p:nvSpPr>
          <p:cNvPr id="102" name="Google Shape;102;p20"/>
          <p:cNvSpPr txBox="1"/>
          <p:nvPr>
            <p:ph idx="1" type="body"/>
          </p:nvPr>
        </p:nvSpPr>
        <p:spPr>
          <a:xfrm>
            <a:off x="311700" y="834025"/>
            <a:ext cx="8520600" cy="3776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Front-End:</a:t>
            </a:r>
            <a:endParaRPr/>
          </a:p>
          <a:p>
            <a:pPr indent="-317500" lvl="1" marL="914400" rtl="0" algn="l">
              <a:spcBef>
                <a:spcPts val="0"/>
              </a:spcBef>
              <a:spcAft>
                <a:spcPts val="0"/>
              </a:spcAft>
              <a:buSzPts val="1400"/>
              <a:buChar char="○"/>
            </a:pPr>
            <a:r>
              <a:rPr lang="en"/>
              <a:t>Flutter</a:t>
            </a:r>
            <a:endParaRPr/>
          </a:p>
          <a:p>
            <a:pPr indent="-317500" lvl="2" marL="1371600" rtl="0" algn="l">
              <a:spcBef>
                <a:spcPts val="0"/>
              </a:spcBef>
              <a:spcAft>
                <a:spcPts val="0"/>
              </a:spcAft>
              <a:buSzPts val="1400"/>
              <a:buChar char="■"/>
            </a:pPr>
            <a:r>
              <a:rPr lang="en"/>
              <a:t>Google Sign-in</a:t>
            </a:r>
            <a:endParaRPr/>
          </a:p>
          <a:p>
            <a:pPr indent="-317500" lvl="2" marL="1371600" rtl="0" algn="l">
              <a:spcBef>
                <a:spcPts val="0"/>
              </a:spcBef>
              <a:spcAft>
                <a:spcPts val="0"/>
              </a:spcAft>
              <a:buSzPts val="1400"/>
              <a:buChar char="■"/>
            </a:pPr>
            <a:r>
              <a:rPr lang="en"/>
              <a:t>Image Picker</a:t>
            </a:r>
            <a:endParaRPr/>
          </a:p>
          <a:p>
            <a:pPr indent="-317500" lvl="2" marL="1371600" rtl="0" algn="l">
              <a:spcBef>
                <a:spcPts val="0"/>
              </a:spcBef>
              <a:spcAft>
                <a:spcPts val="0"/>
              </a:spcAft>
              <a:buSzPts val="1400"/>
              <a:buChar char="■"/>
            </a:pPr>
            <a:r>
              <a:rPr lang="en"/>
              <a:t>Firebase Messaging</a:t>
            </a:r>
            <a:endParaRPr/>
          </a:p>
          <a:p>
            <a:pPr indent="-317500" lvl="2" marL="1371600" rtl="0" algn="l">
              <a:spcBef>
                <a:spcPts val="0"/>
              </a:spcBef>
              <a:spcAft>
                <a:spcPts val="0"/>
              </a:spcAft>
              <a:buSzPts val="1400"/>
              <a:buChar char="■"/>
            </a:pPr>
            <a:r>
              <a:rPr lang="en"/>
              <a:t>Firebase </a:t>
            </a:r>
            <a:r>
              <a:rPr lang="en"/>
              <a:t>Authentication</a:t>
            </a:r>
            <a:endParaRPr/>
          </a:p>
          <a:p>
            <a:pPr indent="-342900" lvl="0" marL="457200" rtl="0" algn="l">
              <a:spcBef>
                <a:spcPts val="0"/>
              </a:spcBef>
              <a:spcAft>
                <a:spcPts val="0"/>
              </a:spcAft>
              <a:buSzPts val="1800"/>
              <a:buChar char="●"/>
            </a:pPr>
            <a:r>
              <a:rPr lang="en"/>
              <a:t>Back-End:</a:t>
            </a:r>
            <a:endParaRPr/>
          </a:p>
          <a:p>
            <a:pPr indent="-317500" lvl="1" marL="914400" rtl="0" algn="l">
              <a:spcBef>
                <a:spcPts val="0"/>
              </a:spcBef>
              <a:spcAft>
                <a:spcPts val="0"/>
              </a:spcAft>
              <a:buSzPts val="1400"/>
              <a:buChar char="○"/>
            </a:pPr>
            <a:r>
              <a:rPr lang="en"/>
              <a:t>Amazon EC2 (Ubuntu)</a:t>
            </a:r>
            <a:endParaRPr/>
          </a:p>
          <a:p>
            <a:pPr indent="-317500" lvl="1" marL="914400" rtl="0" algn="l">
              <a:spcBef>
                <a:spcPts val="0"/>
              </a:spcBef>
              <a:spcAft>
                <a:spcPts val="0"/>
              </a:spcAft>
              <a:buSzPts val="1400"/>
              <a:buChar char="○"/>
            </a:pPr>
            <a:r>
              <a:rPr lang="en"/>
              <a:t>MySQL</a:t>
            </a:r>
            <a:endParaRPr/>
          </a:p>
          <a:p>
            <a:pPr indent="-317500" lvl="1" marL="914400" rtl="0" algn="l">
              <a:spcBef>
                <a:spcPts val="0"/>
              </a:spcBef>
              <a:spcAft>
                <a:spcPts val="0"/>
              </a:spcAft>
              <a:buSzPts val="1400"/>
              <a:buChar char="○"/>
            </a:pPr>
            <a:r>
              <a:rPr lang="en"/>
              <a:t>Python</a:t>
            </a:r>
            <a:endParaRPr/>
          </a:p>
          <a:p>
            <a:pPr indent="-317500" lvl="2" marL="1371600" rtl="0" algn="l">
              <a:spcBef>
                <a:spcPts val="0"/>
              </a:spcBef>
              <a:spcAft>
                <a:spcPts val="0"/>
              </a:spcAft>
              <a:buSzPts val="1400"/>
              <a:buChar char="■"/>
            </a:pPr>
            <a:r>
              <a:rPr lang="en"/>
              <a:t>Flask</a:t>
            </a:r>
            <a:endParaRPr/>
          </a:p>
          <a:p>
            <a:pPr indent="-317500" lvl="2" marL="1371600" rtl="0" algn="l">
              <a:spcBef>
                <a:spcPts val="0"/>
              </a:spcBef>
              <a:spcAft>
                <a:spcPts val="0"/>
              </a:spcAft>
              <a:buSzPts val="1400"/>
              <a:buChar char="■"/>
            </a:pPr>
            <a:r>
              <a:rPr lang="en"/>
              <a:t>SQLAlchemy</a:t>
            </a:r>
            <a:endParaRPr/>
          </a:p>
          <a:p>
            <a:pPr indent="-317500" lvl="2" marL="1371600" rtl="0" algn="l">
              <a:spcBef>
                <a:spcPts val="0"/>
              </a:spcBef>
              <a:spcAft>
                <a:spcPts val="0"/>
              </a:spcAft>
              <a:buSzPts val="1400"/>
              <a:buChar char="■"/>
            </a:pPr>
            <a:r>
              <a:rPr lang="en"/>
              <a:t>Marshmallow</a:t>
            </a:r>
            <a:endParaRPr/>
          </a:p>
          <a:p>
            <a:pPr indent="-317500" lvl="2" marL="1371600" rtl="0" algn="l">
              <a:spcBef>
                <a:spcPts val="0"/>
              </a:spcBef>
              <a:spcAft>
                <a:spcPts val="0"/>
              </a:spcAft>
              <a:buSzPts val="1400"/>
              <a:buChar char="■"/>
            </a:pPr>
            <a:r>
              <a:rPr lang="en"/>
              <a:t>PyFCM</a:t>
            </a:r>
            <a:endParaRPr/>
          </a:p>
          <a:p>
            <a:pPr indent="-317500" lvl="2" marL="1371600" rtl="0" algn="l">
              <a:spcBef>
                <a:spcPts val="0"/>
              </a:spcBef>
              <a:spcAft>
                <a:spcPts val="0"/>
              </a:spcAft>
              <a:buSzPts val="1400"/>
              <a:buChar char="■"/>
            </a:pPr>
            <a:r>
              <a:rPr lang="en"/>
              <a:t>Python Image Library</a:t>
            </a:r>
            <a:endParaRPr/>
          </a:p>
          <a:p>
            <a:pPr indent="0" lvl="0" marL="1371600" rtl="0" algn="l">
              <a:spcBef>
                <a:spcPts val="1600"/>
              </a:spcBef>
              <a:spcAft>
                <a:spcPts val="1600"/>
              </a:spcAft>
              <a:buNone/>
            </a:pPr>
            <a:r>
              <a:t/>
            </a:r>
            <a:endParaRPr/>
          </a:p>
        </p:txBody>
      </p:sp>
      <p:pic>
        <p:nvPicPr>
          <p:cNvPr id="103" name="Google Shape;103;p20"/>
          <p:cNvPicPr preferRelativeResize="0"/>
          <p:nvPr/>
        </p:nvPicPr>
        <p:blipFill>
          <a:blip r:embed="rId3">
            <a:alphaModFix/>
          </a:blip>
          <a:stretch>
            <a:fillRect/>
          </a:stretch>
        </p:blipFill>
        <p:spPr>
          <a:xfrm>
            <a:off x="4303600" y="2571750"/>
            <a:ext cx="3444300" cy="1937425"/>
          </a:xfrm>
          <a:prstGeom prst="rect">
            <a:avLst/>
          </a:prstGeom>
          <a:noFill/>
          <a:ln>
            <a:noFill/>
          </a:ln>
        </p:spPr>
      </p:pic>
      <p:pic>
        <p:nvPicPr>
          <p:cNvPr id="104" name="Google Shape;104;p20"/>
          <p:cNvPicPr preferRelativeResize="0"/>
          <p:nvPr/>
        </p:nvPicPr>
        <p:blipFill>
          <a:blip r:embed="rId4">
            <a:alphaModFix/>
          </a:blip>
          <a:stretch>
            <a:fillRect/>
          </a:stretch>
        </p:blipFill>
        <p:spPr>
          <a:xfrm>
            <a:off x="4303600" y="665910"/>
            <a:ext cx="3444300" cy="17221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pic>
        <p:nvPicPr>
          <p:cNvPr id="109" name="Google Shape;109;p21"/>
          <p:cNvPicPr preferRelativeResize="0"/>
          <p:nvPr/>
        </p:nvPicPr>
        <p:blipFill>
          <a:blip r:embed="rId3">
            <a:alphaModFix/>
          </a:blip>
          <a:stretch>
            <a:fillRect/>
          </a:stretch>
        </p:blipFill>
        <p:spPr>
          <a:xfrm>
            <a:off x="152400" y="290850"/>
            <a:ext cx="4807399" cy="4700250"/>
          </a:xfrm>
          <a:prstGeom prst="rect">
            <a:avLst/>
          </a:prstGeom>
          <a:noFill/>
          <a:ln>
            <a:noFill/>
          </a:ln>
        </p:spPr>
      </p:pic>
      <p:pic>
        <p:nvPicPr>
          <p:cNvPr id="110" name="Google Shape;110;p21"/>
          <p:cNvPicPr preferRelativeResize="0"/>
          <p:nvPr/>
        </p:nvPicPr>
        <p:blipFill>
          <a:blip r:embed="rId4">
            <a:alphaModFix/>
          </a:blip>
          <a:stretch>
            <a:fillRect/>
          </a:stretch>
        </p:blipFill>
        <p:spPr>
          <a:xfrm>
            <a:off x="4705350" y="290850"/>
            <a:ext cx="4438650" cy="1638300"/>
          </a:xfrm>
          <a:prstGeom prst="rect">
            <a:avLst/>
          </a:prstGeom>
          <a:noFill/>
          <a:ln>
            <a:noFill/>
          </a:ln>
        </p:spPr>
      </p:pic>
      <p:pic>
        <p:nvPicPr>
          <p:cNvPr id="111" name="Google Shape;111;p21"/>
          <p:cNvPicPr preferRelativeResize="0"/>
          <p:nvPr/>
        </p:nvPicPr>
        <p:blipFill>
          <a:blip r:embed="rId5">
            <a:alphaModFix/>
          </a:blip>
          <a:stretch>
            <a:fillRect/>
          </a:stretch>
        </p:blipFill>
        <p:spPr>
          <a:xfrm>
            <a:off x="5112199" y="2081550"/>
            <a:ext cx="3733800" cy="2343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