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67" r:id="rId19"/>
    <p:sldId id="268" r:id="rId20"/>
    <p:sldId id="269"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entury Gothic" panose="020B0502020202020204" pitchFamily="34" charset="0"/>
      <p:regular r:id="rId27"/>
      <p:bold r:id="rId28"/>
      <p:italic r:id="rId29"/>
      <p:boldItalic r:id="rId30"/>
    </p:embeddedFont>
  </p:embeddedFontLst>
  <p:custDataLst>
    <p:tags r:id="rId3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84" y="9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8">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hyperlink" Target="https://wiki.sei.cmu.edu/confluence/display/cplusplus/MEM50-CPP.+Do+not+access+freed+memory" TargetMode="External"/><Relationship Id="rId3" Type="http://schemas.openxmlformats.org/officeDocument/2006/relationships/notesSlide" Target="../notesSlides/notesSlide14.xml"/><Relationship Id="rId7" Type="http://schemas.openxmlformats.org/officeDocument/2006/relationships/hyperlink" Target="https://wiki.sei.cmu.edu/confluence/display/cplusplus/STR50-CPP.+Guarantee+that+storage+for+strings+has+sufficient+space+for+character+data+and+the+null+terminator" TargetMode="Externa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wiki.sei.cmu.edu/confluence/display/cplusplus/EXP53-CPP.+Do+not+read+uninitialized+memory" TargetMode="External"/><Relationship Id="rId11" Type="http://schemas.openxmlformats.org/officeDocument/2006/relationships/hyperlink" Target="https://wiki.sei.cmu.edu/confluence/display/c/INT32-C.+Ensure+that+operations+on+signed+integers+do+not+result+in+overflow" TargetMode="External"/><Relationship Id="rId5" Type="http://schemas.openxmlformats.org/officeDocument/2006/relationships/hyperlink" Target="https://wiki.sei.cmu.edu/confluence/display/c/DCL31-C.+Declare+identifiers+before+using+them" TargetMode="External"/><Relationship Id="rId10" Type="http://schemas.openxmlformats.org/officeDocument/2006/relationships/hyperlink" Target="https://wiki.sei.cmu.edu/confluence/display/cplusplus/CTR53-CPP.+Use+valid+iterator+ranges" TargetMode="External"/><Relationship Id="rId4" Type="http://schemas.openxmlformats.org/officeDocument/2006/relationships/hyperlink" Target="https://wiki.sei.cmu.edu/confluence/display/seccode/Top+10+Secure+Coding+Practices" TargetMode="External"/><Relationship Id="rId9" Type="http://schemas.openxmlformats.org/officeDocument/2006/relationships/hyperlink" Target="https://wiki.sei.cmu.edu/confluence/display/cplusplus/FIO51-CPP.+Close+files+when+they+are+no+longer+needed"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Ryan Biekert</a:t>
            </a:r>
            <a:endParaRPr dirty="0"/>
          </a:p>
          <a:p>
            <a:pPr marL="0" lvl="0" indent="0" algn="l" rtl="0">
              <a:lnSpc>
                <a:spcPct val="70000"/>
              </a:lnSpc>
              <a:spcBef>
                <a:spcPts val="1000"/>
              </a:spcBef>
              <a:spcAft>
                <a:spcPts val="0"/>
              </a:spcAft>
              <a:buClr>
                <a:schemeClr val="lt1"/>
              </a:buClr>
              <a:buSzPts val="1850"/>
              <a:buNone/>
            </a:pPr>
            <a:endParaRPr sz="1850" i="1" dirty="0"/>
          </a:p>
          <a:p>
            <a:pPr marL="0" marR="0">
              <a:spcBef>
                <a:spcPts val="0"/>
              </a:spcBef>
              <a:spcAft>
                <a:spcPts val="0"/>
              </a:spcAft>
            </a:pPr>
            <a:r>
              <a:rPr lang="en-US" sz="2200" dirty="0">
                <a:effectLst/>
                <a:latin typeface="Century Gothic" panose="020B0502020202020204" pitchFamily="34" charset="0"/>
                <a:ea typeface="Calibri" panose="020F0502020204030204" pitchFamily="34" charset="0"/>
              </a:rPr>
              <a:t>Software development at Green Pace requires consistent implementation of secure principles to all developed applications. Consistent approaches and methodologies must be maintained through all policies that are uniformly defined, implemented, governed, and maintained over time. </a:t>
            </a:r>
            <a:endParaRPr lang="en-US" sz="2300" dirty="0">
              <a:effectLst/>
              <a:latin typeface="Century Gothic" panose="020B0502020202020204" pitchFamily="34" charset="0"/>
              <a:ea typeface="Calibri" panose="020F0502020204030204" pitchFamily="34" charset="0"/>
            </a:endParaRPr>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FB90B-1446-4389-8C5E-43FBFC907565}"/>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A7C5B4C6-191D-41F5-A88A-71108788A8CD}"/>
              </a:ext>
            </a:extLst>
          </p:cNvPr>
          <p:cNvSpPr>
            <a:spLocks noGrp="1"/>
          </p:cNvSpPr>
          <p:nvPr>
            <p:ph type="body" idx="1"/>
          </p:nvPr>
        </p:nvSpPr>
        <p:spPr/>
        <p:txBody>
          <a:bodyPr/>
          <a:lstStyle/>
          <a:p>
            <a:pPr marL="114300" indent="0">
              <a:buNone/>
            </a:pPr>
            <a:r>
              <a:rPr lang="en-US" dirty="0"/>
              <a:t>String Correctness [STD-003-CPP] Storage for strings has sufficient space</a:t>
            </a:r>
          </a:p>
          <a:p>
            <a:pPr marL="114300" indent="0">
              <a:buNone/>
            </a:pPr>
            <a:endParaRPr lang="en-US" dirty="0"/>
          </a:p>
          <a:p>
            <a:pPr marL="114300" indent="0">
              <a:buNone/>
            </a:pPr>
            <a:r>
              <a:rPr lang="en-US" dirty="0"/>
              <a:t>Noncompliant code</a:t>
            </a:r>
          </a:p>
          <a:p>
            <a:pPr marL="114300" indent="0">
              <a:buNone/>
            </a:pPr>
            <a:r>
              <a:rPr lang="en-US" dirty="0"/>
              <a:t>#include &lt;iostream&gt;</a:t>
            </a:r>
          </a:p>
          <a:p>
            <a:pPr marL="114300" indent="0">
              <a:buNone/>
            </a:pPr>
            <a:endParaRPr lang="en-US" dirty="0"/>
          </a:p>
          <a:p>
            <a:pPr marL="114300" indent="0">
              <a:buNone/>
            </a:pPr>
            <a:r>
              <a:rPr lang="en-US" dirty="0"/>
              <a:t>void f() {</a:t>
            </a:r>
          </a:p>
          <a:p>
            <a:pPr marL="114300" indent="0">
              <a:buNone/>
            </a:pPr>
            <a:r>
              <a:rPr lang="en-US" dirty="0"/>
              <a:t>	char </a:t>
            </a:r>
            <a:r>
              <a:rPr lang="en-US" dirty="0" err="1"/>
              <a:t>buf</a:t>
            </a:r>
            <a:r>
              <a:rPr lang="en-US" dirty="0"/>
              <a:t>[12];</a:t>
            </a:r>
          </a:p>
          <a:p>
            <a:pPr marL="114300" indent="0">
              <a:buNone/>
            </a:pPr>
            <a:r>
              <a:rPr lang="en-US" dirty="0"/>
              <a:t>	std::</a:t>
            </a:r>
            <a:r>
              <a:rPr lang="en-US" dirty="0" err="1"/>
              <a:t>cin</a:t>
            </a:r>
            <a:r>
              <a:rPr lang="en-US" dirty="0"/>
              <a:t> &gt;&gt; </a:t>
            </a:r>
            <a:r>
              <a:rPr lang="en-US" dirty="0" err="1"/>
              <a:t>buf</a:t>
            </a:r>
            <a:r>
              <a:rPr lang="en-US" dirty="0"/>
              <a:t>;</a:t>
            </a:r>
          </a:p>
          <a:p>
            <a:pPr marL="114300" indent="0">
              <a:buNone/>
            </a:pPr>
            <a:r>
              <a:rPr lang="en-US" dirty="0"/>
              <a:t>}</a:t>
            </a:r>
          </a:p>
        </p:txBody>
      </p:sp>
    </p:spTree>
    <p:extLst>
      <p:ext uri="{BB962C8B-B14F-4D97-AF65-F5344CB8AC3E}">
        <p14:creationId xmlns:p14="http://schemas.microsoft.com/office/powerpoint/2010/main" val="2805781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A799A-7B31-4D58-8373-F7DDE91387A8}"/>
              </a:ext>
            </a:extLst>
          </p:cNvPr>
          <p:cNvSpPr>
            <a:spLocks noGrp="1"/>
          </p:cNvSpPr>
          <p:nvPr>
            <p:ph type="title"/>
          </p:nvPr>
        </p:nvSpPr>
        <p:spPr/>
        <p:txBody>
          <a:bodyPr/>
          <a:lstStyle/>
          <a:p>
            <a:r>
              <a:rPr lang="en-US" dirty="0"/>
              <a:t>Unit Testing	</a:t>
            </a:r>
          </a:p>
        </p:txBody>
      </p:sp>
      <p:sp>
        <p:nvSpPr>
          <p:cNvPr id="3" name="Text Placeholder 2">
            <a:extLst>
              <a:ext uri="{FF2B5EF4-FFF2-40B4-BE49-F238E27FC236}">
                <a16:creationId xmlns:a16="http://schemas.microsoft.com/office/drawing/2014/main" id="{1D5D5E3F-C18A-4791-ACBC-3541C1413829}"/>
              </a:ext>
            </a:extLst>
          </p:cNvPr>
          <p:cNvSpPr>
            <a:spLocks noGrp="1"/>
          </p:cNvSpPr>
          <p:nvPr>
            <p:ph type="body" idx="1"/>
          </p:nvPr>
        </p:nvSpPr>
        <p:spPr/>
        <p:txBody>
          <a:bodyPr/>
          <a:lstStyle/>
          <a:p>
            <a:pPr marL="114300" indent="0">
              <a:buNone/>
            </a:pPr>
            <a:r>
              <a:rPr lang="en-US" dirty="0"/>
              <a:t>String Correctness [STD-003-CPP] Storage for strings has sufficient space</a:t>
            </a:r>
          </a:p>
          <a:p>
            <a:pPr marL="114300" indent="0">
              <a:buNone/>
            </a:pPr>
            <a:r>
              <a:rPr lang="en-US" dirty="0"/>
              <a:t>Compliant code</a:t>
            </a:r>
          </a:p>
          <a:p>
            <a:pPr marL="114300" indent="0">
              <a:buNone/>
            </a:pPr>
            <a:r>
              <a:rPr lang="en-US" dirty="0"/>
              <a:t>#include &lt;iostream&gt;</a:t>
            </a:r>
          </a:p>
          <a:p>
            <a:pPr marL="114300" indent="0">
              <a:buNone/>
            </a:pPr>
            <a:r>
              <a:rPr lang="en-US" dirty="0"/>
              <a:t>#include &lt;string&gt;</a:t>
            </a:r>
          </a:p>
          <a:p>
            <a:pPr marL="114300" indent="0">
              <a:buNone/>
            </a:pPr>
            <a:r>
              <a:rPr lang="en-US" dirty="0"/>
              <a:t>void f() {</a:t>
            </a:r>
          </a:p>
          <a:p>
            <a:pPr marL="114300" indent="0">
              <a:buNone/>
            </a:pPr>
            <a:r>
              <a:rPr lang="en-US" dirty="0"/>
              <a:t>	std::string input;</a:t>
            </a:r>
          </a:p>
          <a:p>
            <a:pPr marL="114300" indent="0">
              <a:buNone/>
            </a:pPr>
            <a:r>
              <a:rPr lang="en-US" dirty="0"/>
              <a:t>	std::string </a:t>
            </a:r>
            <a:r>
              <a:rPr lang="en-US" dirty="0" err="1"/>
              <a:t>stringOne</a:t>
            </a:r>
            <a:r>
              <a:rPr lang="en-US" dirty="0"/>
              <a:t>, </a:t>
            </a:r>
            <a:r>
              <a:rPr lang="en-US" dirty="0" err="1"/>
              <a:t>stringTwo</a:t>
            </a:r>
            <a:r>
              <a:rPr lang="en-US" dirty="0"/>
              <a:t>:</a:t>
            </a:r>
          </a:p>
          <a:p>
            <a:pPr marL="114300" indent="0">
              <a:buNone/>
            </a:pPr>
            <a:r>
              <a:rPr lang="en-US" dirty="0"/>
              <a:t>	std:: &gt;&gt; </a:t>
            </a:r>
            <a:r>
              <a:rPr lang="en-US" dirty="0" err="1"/>
              <a:t>stringOne</a:t>
            </a:r>
            <a:r>
              <a:rPr lang="en-US" dirty="0"/>
              <a:t> &gt;&gt; </a:t>
            </a:r>
            <a:r>
              <a:rPr lang="en-US" dirty="0" err="1"/>
              <a:t>stringTwo</a:t>
            </a:r>
            <a:r>
              <a:rPr lang="en-US" dirty="0"/>
              <a:t>;</a:t>
            </a:r>
          </a:p>
          <a:p>
            <a:pPr marL="114300" indent="0">
              <a:buNone/>
            </a:pPr>
            <a:r>
              <a:rPr lang="en-US" dirty="0"/>
              <a:t>}</a:t>
            </a:r>
          </a:p>
        </p:txBody>
      </p:sp>
    </p:spTree>
    <p:extLst>
      <p:ext uri="{BB962C8B-B14F-4D97-AF65-F5344CB8AC3E}">
        <p14:creationId xmlns:p14="http://schemas.microsoft.com/office/powerpoint/2010/main" val="1508352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Using </a:t>
            </a:r>
            <a:r>
              <a:rPr lang="en-US" dirty="0" err="1"/>
              <a:t>DevSecOps</a:t>
            </a:r>
            <a:r>
              <a:rPr lang="en-US" dirty="0"/>
              <a:t> to integrate security into our design and development process</a:t>
            </a:r>
            <a:endParaRPr sz="1600" dirty="0"/>
          </a:p>
          <a:p>
            <a:pPr marL="685800" lvl="1" indent="-228600" algn="l" rtl="0">
              <a:lnSpc>
                <a:spcPct val="90000"/>
              </a:lnSpc>
              <a:spcBef>
                <a:spcPts val="500"/>
              </a:spcBef>
              <a:spcAft>
                <a:spcPts val="0"/>
              </a:spcAft>
              <a:buClr>
                <a:schemeClr val="lt1"/>
              </a:buClr>
              <a:buSzPts val="2000"/>
              <a:buChar char="•"/>
            </a:pPr>
            <a:r>
              <a:rPr lang="en-US" dirty="0"/>
              <a:t>[Summarize the external tools and where and how they are used in the context of the diagram.]</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Acting now will almost always be the strategy we use. We might lose some time today while we work out a security issue, but it will be better in the long run. Waiting to fix a security issue can be very costly in time and money.</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a:t>[Identify gaps in the security policy.]</a:t>
            </a:r>
            <a:endParaRPr sz="140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[Identify standards that should be adopted to prevent future problems.]</a:t>
            </a:r>
            <a:endParaRPr sz="1800"/>
          </a:p>
          <a:p>
            <a:pPr marL="228600" lvl="0" indent="-88900" algn="l" rtl="0">
              <a:lnSpc>
                <a:spcPct val="90000"/>
              </a:lnSpc>
              <a:spcBef>
                <a:spcPts val="1000"/>
              </a:spcBef>
              <a:spcAft>
                <a:spcPts val="0"/>
              </a:spcAft>
              <a:buClr>
                <a:schemeClr val="lt1"/>
              </a:buClr>
              <a:buSzPts val="2200"/>
              <a:buNone/>
            </a:pPr>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200"/>
            </a:pPr>
            <a:r>
              <a:rPr lang="en-US" sz="1800" dirty="0">
                <a:effectLst/>
                <a:latin typeface="Calibri" panose="020F0502020204030204" pitchFamily="34" charset="0"/>
                <a:ea typeface="Calibri" panose="020F0502020204030204" pitchFamily="34" charset="0"/>
              </a:rPr>
              <a:t>Source: </a:t>
            </a:r>
            <a:r>
              <a:rPr lang="en-US" sz="1800" u="sng" dirty="0">
                <a:solidFill>
                  <a:srgbClr val="0000FF"/>
                </a:solidFill>
                <a:effectLst/>
                <a:latin typeface="Calibri" panose="020F0502020204030204" pitchFamily="34" charset="0"/>
                <a:ea typeface="Calibri" panose="020F0502020204030204" pitchFamily="34" charset="0"/>
                <a:hlinkClick r:id="rId4"/>
              </a:rPr>
              <a:t>https://wiki.sei.cmu.edu/confluence/display/seccode/Top+10+Secure+Coding+Practices</a:t>
            </a:r>
            <a:endParaRPr lang="en-US" sz="1800" dirty="0">
              <a:effectLst/>
              <a:latin typeface="Calibri" panose="020F0502020204030204" pitchFamily="34" charset="0"/>
              <a:ea typeface="Calibri" panose="020F0502020204030204" pitchFamily="34" charset="0"/>
            </a:endParaRPr>
          </a:p>
          <a:p>
            <a:pPr marL="228600" indent="-228600">
              <a:spcBef>
                <a:spcPts val="0"/>
              </a:spcBef>
              <a:buSzPts val="2200"/>
            </a:pPr>
            <a:r>
              <a:rPr lang="en-US" sz="1800" dirty="0">
                <a:effectLst/>
                <a:latin typeface="Calibri" panose="020F0502020204030204" pitchFamily="34" charset="0"/>
                <a:ea typeface="Calibri" panose="020F0502020204030204" pitchFamily="34" charset="0"/>
              </a:rPr>
              <a:t>Source: </a:t>
            </a:r>
            <a:r>
              <a:rPr lang="en-US" sz="1800" u="sng" dirty="0">
                <a:solidFill>
                  <a:srgbClr val="0000FF"/>
                </a:solidFill>
                <a:effectLst/>
                <a:latin typeface="Calibri" panose="020F0502020204030204" pitchFamily="34" charset="0"/>
                <a:ea typeface="Calibri" panose="020F0502020204030204" pitchFamily="34" charset="0"/>
                <a:hlinkClick r:id="rId5"/>
              </a:rPr>
              <a:t>https://wiki.sei.cmu.edu/confluence/display/c/DCL31-C.+Declare+identifiers+before+using+them</a:t>
            </a:r>
            <a:endParaRPr lang="en-US" sz="1800" dirty="0">
              <a:effectLst/>
              <a:latin typeface="Calibri" panose="020F0502020204030204" pitchFamily="34" charset="0"/>
              <a:ea typeface="Calibri" panose="020F0502020204030204" pitchFamily="34" charset="0"/>
            </a:endParaRPr>
          </a:p>
          <a:p>
            <a:pPr marL="228600" indent="-228600">
              <a:spcBef>
                <a:spcPts val="0"/>
              </a:spcBef>
              <a:buSzPts val="2200"/>
            </a:pPr>
            <a:r>
              <a:rPr lang="en-US" sz="1800" dirty="0">
                <a:effectLst/>
                <a:latin typeface="Calibri" panose="020F0502020204030204" pitchFamily="34" charset="0"/>
                <a:ea typeface="Calibri" panose="020F0502020204030204" pitchFamily="34" charset="0"/>
              </a:rPr>
              <a:t>Source: </a:t>
            </a:r>
            <a:r>
              <a:rPr lang="en-US" sz="1800" u="sng" dirty="0">
                <a:solidFill>
                  <a:srgbClr val="0000FF"/>
                </a:solidFill>
                <a:effectLst/>
                <a:latin typeface="Calibri" panose="020F0502020204030204" pitchFamily="34" charset="0"/>
                <a:ea typeface="Calibri" panose="020F0502020204030204" pitchFamily="34" charset="0"/>
                <a:hlinkClick r:id="rId6"/>
              </a:rPr>
              <a:t>https://wiki.sei.cmu.edu/confluence/display/cplusplus/EXP53-CPP.+Do+not+read+uninitialized+memory</a:t>
            </a:r>
            <a:endParaRPr lang="en-US" sz="1800" dirty="0">
              <a:effectLst/>
              <a:latin typeface="Calibri" panose="020F0502020204030204" pitchFamily="34" charset="0"/>
              <a:ea typeface="Calibri" panose="020F0502020204030204" pitchFamily="34" charset="0"/>
            </a:endParaRPr>
          </a:p>
          <a:p>
            <a:pPr marL="228600" indent="-228600">
              <a:spcBef>
                <a:spcPts val="0"/>
              </a:spcBef>
              <a:buSzPts val="2200"/>
            </a:pPr>
            <a:r>
              <a:rPr lang="en-US" sz="1800" dirty="0">
                <a:effectLst/>
                <a:latin typeface="Calibri" panose="020F0502020204030204" pitchFamily="34" charset="0"/>
                <a:ea typeface="Calibri" panose="020F0502020204030204" pitchFamily="34" charset="0"/>
              </a:rPr>
              <a:t>Source: </a:t>
            </a:r>
            <a:r>
              <a:rPr lang="en-US" sz="1800" u="sng" dirty="0">
                <a:solidFill>
                  <a:srgbClr val="0000FF"/>
                </a:solidFill>
                <a:effectLst/>
                <a:latin typeface="Calibri" panose="020F0502020204030204" pitchFamily="34" charset="0"/>
                <a:ea typeface="Calibri" panose="020F0502020204030204" pitchFamily="34" charset="0"/>
                <a:hlinkClick r:id="rId7"/>
              </a:rPr>
              <a:t>https://wiki.sei.cmu.edu/confluence/display/cplusplus/STR50-CPP.+Guarantee+that+storage+for+strings+has+sufficient+space+for+character+data+and+the+null+terminator</a:t>
            </a:r>
            <a:endParaRPr lang="en-US" sz="1800" dirty="0">
              <a:effectLst/>
              <a:latin typeface="Calibri" panose="020F0502020204030204" pitchFamily="34" charset="0"/>
              <a:ea typeface="Calibri" panose="020F0502020204030204" pitchFamily="34" charset="0"/>
            </a:endParaRPr>
          </a:p>
          <a:p>
            <a:pPr marL="228600" indent="-228600">
              <a:spcBef>
                <a:spcPts val="0"/>
              </a:spcBef>
              <a:buSzPts val="2200"/>
            </a:pPr>
            <a:r>
              <a:rPr lang="en-US" sz="1800" dirty="0">
                <a:effectLst/>
                <a:latin typeface="Calibri" panose="020F0502020204030204" pitchFamily="34" charset="0"/>
                <a:ea typeface="Calibri" panose="020F0502020204030204" pitchFamily="34" charset="0"/>
              </a:rPr>
              <a:t>Source: </a:t>
            </a:r>
            <a:r>
              <a:rPr lang="en-US" sz="1800" u="sng" dirty="0">
                <a:solidFill>
                  <a:srgbClr val="0000FF"/>
                </a:solidFill>
                <a:effectLst/>
                <a:latin typeface="Calibri" panose="020F0502020204030204" pitchFamily="34" charset="0"/>
                <a:ea typeface="Calibri" panose="020F0502020204030204" pitchFamily="34" charset="0"/>
                <a:hlinkClick r:id="rId8"/>
              </a:rPr>
              <a:t>https://wiki.sei.cmu.edu/confluence/display/cplusplus/MEM50-CPP.+Do+not+access+freed+memory</a:t>
            </a:r>
            <a:endParaRPr lang="en-US" sz="1800" b="1"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rPr>
              <a:t>Source: </a:t>
            </a:r>
            <a:r>
              <a:rPr lang="en-US" sz="1800" u="sng" dirty="0">
                <a:solidFill>
                  <a:srgbClr val="0000FF"/>
                </a:solidFill>
                <a:effectLst/>
                <a:latin typeface="Calibri" panose="020F0502020204030204" pitchFamily="34" charset="0"/>
                <a:ea typeface="Calibri" panose="020F0502020204030204" pitchFamily="34" charset="0"/>
                <a:hlinkClick r:id="rId9"/>
              </a:rPr>
              <a:t>https://wiki.sei.cmu.edu/confluence/display/cplusplus/FIO51-CPP.+Close+files+when+they+are+no+longer+needed</a:t>
            </a:r>
            <a:endParaRPr lang="en-US" sz="1800" u="sng" dirty="0">
              <a:solidFill>
                <a:srgbClr val="0000FF"/>
              </a:solidFill>
              <a:effectLst/>
              <a:latin typeface="Calibri" panose="020F0502020204030204" pitchFamily="34" charset="0"/>
              <a:ea typeface="Calibri" panose="020F0502020204030204" pitchFamily="34" charset="0"/>
            </a:endParaRPr>
          </a:p>
          <a:p>
            <a:pPr marL="0">
              <a:spcBef>
                <a:spcPts val="0"/>
              </a:spcBef>
            </a:pPr>
            <a:r>
              <a:rPr lang="en-US" sz="1800" dirty="0">
                <a:effectLst/>
                <a:latin typeface="Calibri" panose="020F0502020204030204" pitchFamily="34" charset="0"/>
                <a:ea typeface="Calibri" panose="020F0502020204030204" pitchFamily="34" charset="0"/>
              </a:rPr>
              <a:t>Source: </a:t>
            </a:r>
            <a:r>
              <a:rPr lang="en-US" sz="1800" u="sng" dirty="0">
                <a:solidFill>
                  <a:srgbClr val="0000FF"/>
                </a:solidFill>
                <a:effectLst/>
                <a:latin typeface="Calibri" panose="020F0502020204030204" pitchFamily="34" charset="0"/>
                <a:ea typeface="Calibri" panose="020F0502020204030204" pitchFamily="34" charset="0"/>
                <a:hlinkClick r:id="rId10"/>
              </a:rPr>
              <a:t>https://wiki.sei.cmu.edu/confluence/display/cplusplus/CTR53-CPP.+Use+valid+iterator+ranges</a:t>
            </a:r>
            <a:endParaRPr lang="en-US" sz="1800" dirty="0">
              <a:effectLst/>
              <a:latin typeface="Calibri" panose="020F0502020204030204" pitchFamily="34" charset="0"/>
              <a:ea typeface="Calibri" panose="020F0502020204030204" pitchFamily="34" charset="0"/>
            </a:endParaRPr>
          </a:p>
          <a:p>
            <a:pPr marL="0">
              <a:spcBef>
                <a:spcPts val="0"/>
              </a:spcBef>
            </a:pPr>
            <a:r>
              <a:rPr lang="en-US" sz="1800" dirty="0">
                <a:effectLst/>
                <a:latin typeface="Calibri" panose="020F0502020204030204" pitchFamily="34" charset="0"/>
                <a:ea typeface="Calibri" panose="020F0502020204030204" pitchFamily="34" charset="0"/>
              </a:rPr>
              <a:t>Source: </a:t>
            </a:r>
            <a:r>
              <a:rPr lang="en-US" sz="1800" u="sng" dirty="0">
                <a:solidFill>
                  <a:srgbClr val="0000FF"/>
                </a:solidFill>
                <a:effectLst/>
                <a:latin typeface="Calibri" panose="020F0502020204030204" pitchFamily="34" charset="0"/>
                <a:ea typeface="Calibri" panose="020F0502020204030204" pitchFamily="34" charset="0"/>
                <a:hlinkClick r:id="rId11"/>
              </a:rPr>
              <a:t>https://wiki.sei.cmu.edu/confluence/display/c/INT32-C.+Ensure+that+operations+on+signed+integers+do+not+result+in+overflow</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endParaRPr lang="en-US" sz="18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endParaRPr dirty="0"/>
          </a:p>
        </p:txBody>
      </p:sp>
      <p:pic>
        <p:nvPicPr>
          <p:cNvPr id="239" name="Google Shape;239;p14" descr="Green Pace logo"/>
          <p:cNvPicPr preferRelativeResize="0"/>
          <p:nvPr/>
        </p:nvPicPr>
        <p:blipFill>
          <a:blip r:embed="rId12">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sz="2000" dirty="0">
                <a:effectLst/>
                <a:latin typeface="Century Gothic" panose="020B0502020202020204" pitchFamily="34" charset="0"/>
                <a:ea typeface="Calibri" panose="020F0502020204030204" pitchFamily="34" charset="0"/>
              </a:rPr>
              <a:t>This policy defines the core security principles; C/C++ coding standards; authorization, authentication, and auditing standards; and data encryption standards. </a:t>
            </a:r>
            <a:endParaRPr sz="2000" dirty="0">
              <a:latin typeface="Century Gothic" panose="020B0502020202020204" pitchFamily="34" charset="0"/>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a:solidFill>
                  <a:srgbClr val="FFFFFF"/>
                </a:solidFill>
              </a:rPr>
              <a:t>[Populate the Threats Matrix table and provide explanations to summarize of all of your security risks.]</a:t>
            </a:r>
            <a:endParaRPr sz="2000"/>
          </a:p>
          <a:p>
            <a:pPr marL="228600" lvl="0" indent="-88900" algn="l" rtl="0">
              <a:lnSpc>
                <a:spcPct val="90000"/>
              </a:lnSpc>
              <a:spcBef>
                <a:spcPts val="1000"/>
              </a:spcBef>
              <a:spcAft>
                <a:spcPts val="0"/>
              </a:spcAft>
              <a:buClr>
                <a:schemeClr val="lt1"/>
              </a:buClr>
              <a:buSzPts val="2200"/>
              <a:buNone/>
            </a:pPr>
            <a:endParaRPr/>
          </a:p>
        </p:txBody>
      </p:sp>
      <p:graphicFrame>
        <p:nvGraphicFramePr>
          <p:cNvPr id="161" name="Google Shape;161;p4" descr="Alt text required"/>
          <p:cNvGraphicFramePr/>
          <p:nvPr>
            <p:extLst>
              <p:ext uri="{D42A27DB-BD31-4B8C-83A1-F6EECF244321}">
                <p14:modId xmlns:p14="http://schemas.microsoft.com/office/powerpoint/2010/main" val="649789226"/>
              </p:ext>
            </p:extLst>
          </p:nvPr>
        </p:nvGraphicFramePr>
        <p:xfrm>
          <a:off x="3171900" y="2561050"/>
          <a:ext cx="7835225" cy="402420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2012100">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Something with a high likelihood of happening.</a:t>
                      </a:r>
                      <a:endParaRPr sz="28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Needs to be addressed now.</a:t>
                      </a:r>
                      <a:endParaRPr sz="11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012100">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Very low chance of risk.</a:t>
                      </a:r>
                      <a:endParaRPr sz="28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Something that could happen, but not often.</a:t>
                      </a:r>
                      <a:endParaRPr sz="28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Validate Input Data</a:t>
            </a:r>
          </a:p>
          <a:p>
            <a:pPr marL="228600" lvl="0" indent="-228600" algn="l" rtl="0">
              <a:lnSpc>
                <a:spcPct val="90000"/>
              </a:lnSpc>
              <a:spcBef>
                <a:spcPts val="0"/>
              </a:spcBef>
              <a:spcAft>
                <a:spcPts val="0"/>
              </a:spcAft>
              <a:buClr>
                <a:schemeClr val="lt1"/>
              </a:buClr>
              <a:buSzPts val="2200"/>
              <a:buChar char="•"/>
            </a:pPr>
            <a:r>
              <a:rPr lang="en-US" dirty="0"/>
              <a:t>Heed Compiler Warnings</a:t>
            </a:r>
          </a:p>
          <a:p>
            <a:pPr marL="228600" lvl="0" indent="-228600" algn="l" rtl="0">
              <a:lnSpc>
                <a:spcPct val="90000"/>
              </a:lnSpc>
              <a:spcBef>
                <a:spcPts val="0"/>
              </a:spcBef>
              <a:spcAft>
                <a:spcPts val="0"/>
              </a:spcAft>
              <a:buClr>
                <a:schemeClr val="lt1"/>
              </a:buClr>
              <a:buSzPts val="2200"/>
              <a:buChar char="•"/>
            </a:pPr>
            <a:r>
              <a:rPr lang="en-US" dirty="0"/>
              <a:t>Architect and Design for Security Policies</a:t>
            </a:r>
          </a:p>
          <a:p>
            <a:pPr marL="228600" lvl="0" indent="-228600" algn="l" rtl="0">
              <a:lnSpc>
                <a:spcPct val="90000"/>
              </a:lnSpc>
              <a:spcBef>
                <a:spcPts val="0"/>
              </a:spcBef>
              <a:spcAft>
                <a:spcPts val="0"/>
              </a:spcAft>
              <a:buClr>
                <a:schemeClr val="lt1"/>
              </a:buClr>
              <a:buSzPts val="2200"/>
              <a:buChar char="•"/>
            </a:pPr>
            <a:r>
              <a:rPr lang="en-US" dirty="0"/>
              <a:t>Keep it Simple</a:t>
            </a:r>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t>Sanitize Data Sent to Other Systems</a:t>
            </a:r>
          </a:p>
          <a:p>
            <a:pPr marL="228600" lvl="0" indent="-228600" algn="l" rtl="0">
              <a:lnSpc>
                <a:spcPct val="90000"/>
              </a:lnSpc>
              <a:spcBef>
                <a:spcPts val="0"/>
              </a:spcBef>
              <a:spcAft>
                <a:spcPts val="0"/>
              </a:spcAft>
              <a:buClr>
                <a:schemeClr val="lt1"/>
              </a:buClr>
              <a:buSzPts val="2200"/>
              <a:buChar char="•"/>
            </a:pPr>
            <a:r>
              <a:rPr lang="en-US" dirty="0"/>
              <a:t>Practice Defense in Depth</a:t>
            </a:r>
          </a:p>
          <a:p>
            <a:pPr marL="228600" lvl="0" indent="-228600" algn="l" rtl="0">
              <a:lnSpc>
                <a:spcPct val="90000"/>
              </a:lnSpc>
              <a:spcBef>
                <a:spcPts val="0"/>
              </a:spcBef>
              <a:spcAft>
                <a:spcPts val="0"/>
              </a:spcAft>
              <a:buClr>
                <a:schemeClr val="lt1"/>
              </a:buClr>
              <a:buSzPts val="2200"/>
              <a:buChar char="•"/>
            </a:pPr>
            <a:r>
              <a:rPr lang="en-US" dirty="0"/>
              <a:t>Use Effective Quality Assurance Techniques</a:t>
            </a:r>
          </a:p>
          <a:p>
            <a:pPr marL="228600" lvl="0" indent="-228600" algn="l" rtl="0">
              <a:lnSpc>
                <a:spcPct val="90000"/>
              </a:lnSpc>
              <a:spcBef>
                <a:spcPts val="0"/>
              </a:spcBef>
              <a:spcAft>
                <a:spcPts val="0"/>
              </a:spcAft>
              <a:buClr>
                <a:schemeClr val="lt1"/>
              </a:buClr>
              <a:buSzPts val="2200"/>
              <a:buChar char="•"/>
            </a:pPr>
            <a:r>
              <a:rPr lang="en-US" dirty="0"/>
              <a:t>Adopt a Secure Coding Standard</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Data Type – Declare variables, functions, returns</a:t>
            </a:r>
          </a:p>
          <a:p>
            <a:pPr marL="228600" lvl="0" indent="-228600" algn="l" rtl="0">
              <a:lnSpc>
                <a:spcPct val="90000"/>
              </a:lnSpc>
              <a:spcBef>
                <a:spcPts val="0"/>
              </a:spcBef>
              <a:spcAft>
                <a:spcPts val="0"/>
              </a:spcAft>
              <a:buClr>
                <a:schemeClr val="lt1"/>
              </a:buClr>
              <a:buSzPts val="2000"/>
              <a:buChar char="•"/>
            </a:pPr>
            <a:r>
              <a:rPr lang="en-US" sz="2000" dirty="0"/>
              <a:t>Data Value – Do not read Uninitialized memory</a:t>
            </a:r>
          </a:p>
          <a:p>
            <a:pPr marL="228600" lvl="0" indent="-228600" algn="l" rtl="0">
              <a:lnSpc>
                <a:spcPct val="90000"/>
              </a:lnSpc>
              <a:spcBef>
                <a:spcPts val="0"/>
              </a:spcBef>
              <a:spcAft>
                <a:spcPts val="0"/>
              </a:spcAft>
              <a:buClr>
                <a:schemeClr val="lt1"/>
              </a:buClr>
              <a:buSzPts val="2000"/>
              <a:buChar char="•"/>
            </a:pPr>
            <a:r>
              <a:rPr lang="en-US" sz="2000" dirty="0"/>
              <a:t>String Correctness – Guarantee storage for strings have sufficient space</a:t>
            </a:r>
          </a:p>
          <a:p>
            <a:pPr marL="228600" lvl="0" indent="-228600" algn="l" rtl="0">
              <a:lnSpc>
                <a:spcPct val="90000"/>
              </a:lnSpc>
              <a:spcBef>
                <a:spcPts val="0"/>
              </a:spcBef>
              <a:spcAft>
                <a:spcPts val="0"/>
              </a:spcAft>
              <a:buClr>
                <a:schemeClr val="lt1"/>
              </a:buClr>
              <a:buSzPts val="2000"/>
              <a:buChar char="•"/>
            </a:pPr>
            <a:r>
              <a:rPr lang="en-US" sz="2000" dirty="0"/>
              <a:t>SQL Injection – Use prepared statements for queries</a:t>
            </a:r>
          </a:p>
          <a:p>
            <a:pPr marL="228600" lvl="0" indent="-228600" algn="l" rtl="0">
              <a:lnSpc>
                <a:spcPct val="90000"/>
              </a:lnSpc>
              <a:spcBef>
                <a:spcPts val="0"/>
              </a:spcBef>
              <a:spcAft>
                <a:spcPts val="0"/>
              </a:spcAft>
              <a:buClr>
                <a:schemeClr val="lt1"/>
              </a:buClr>
              <a:buSzPts val="2000"/>
              <a:buChar char="•"/>
            </a:pPr>
            <a:r>
              <a:rPr lang="en-US" sz="2000" dirty="0"/>
              <a:t>Memory Protection – Do not Access freed memory</a:t>
            </a:r>
          </a:p>
          <a:p>
            <a:pPr marL="228600" lvl="0" indent="-228600" algn="l" rtl="0">
              <a:lnSpc>
                <a:spcPct val="90000"/>
              </a:lnSpc>
              <a:spcBef>
                <a:spcPts val="0"/>
              </a:spcBef>
              <a:spcAft>
                <a:spcPts val="0"/>
              </a:spcAft>
              <a:buClr>
                <a:schemeClr val="lt1"/>
              </a:buClr>
              <a:buSzPts val="2000"/>
              <a:buChar char="•"/>
            </a:pPr>
            <a:r>
              <a:rPr lang="en-US" sz="2000" dirty="0"/>
              <a:t>Assertions – Use assertions to test assumptions</a:t>
            </a:r>
          </a:p>
          <a:p>
            <a:pPr marL="228600" lvl="0" indent="-228600" algn="l" rtl="0">
              <a:lnSpc>
                <a:spcPct val="90000"/>
              </a:lnSpc>
              <a:spcBef>
                <a:spcPts val="0"/>
              </a:spcBef>
              <a:spcAft>
                <a:spcPts val="0"/>
              </a:spcAft>
              <a:buClr>
                <a:schemeClr val="lt1"/>
              </a:buClr>
              <a:buSzPts val="2000"/>
              <a:buChar char="•"/>
            </a:pPr>
            <a:r>
              <a:rPr lang="en-US" sz="2000" dirty="0"/>
              <a:t>Exceptions – Handle all exceptions</a:t>
            </a:r>
          </a:p>
          <a:p>
            <a:pPr marL="228600" lvl="0" indent="-228600" algn="l" rtl="0">
              <a:lnSpc>
                <a:spcPct val="90000"/>
              </a:lnSpc>
              <a:spcBef>
                <a:spcPts val="0"/>
              </a:spcBef>
              <a:spcAft>
                <a:spcPts val="0"/>
              </a:spcAft>
              <a:buClr>
                <a:schemeClr val="lt1"/>
              </a:buClr>
              <a:buSzPts val="2000"/>
              <a:buChar char="•"/>
            </a:pPr>
            <a:r>
              <a:rPr lang="en-US" sz="2000" dirty="0"/>
              <a:t>Input/Output – Close files that are no longer needed</a:t>
            </a:r>
          </a:p>
          <a:p>
            <a:pPr marL="228600" lvl="0" indent="-228600" algn="l" rtl="0">
              <a:lnSpc>
                <a:spcPct val="90000"/>
              </a:lnSpc>
              <a:spcBef>
                <a:spcPts val="0"/>
              </a:spcBef>
              <a:spcAft>
                <a:spcPts val="0"/>
              </a:spcAft>
              <a:buClr>
                <a:schemeClr val="lt1"/>
              </a:buClr>
              <a:buSzPts val="2000"/>
              <a:buChar char="•"/>
            </a:pPr>
            <a:r>
              <a:rPr lang="en-US" sz="2000" dirty="0"/>
              <a:t>Containers – Use valid iterator ranges</a:t>
            </a:r>
          </a:p>
          <a:p>
            <a:pPr marL="228600" lvl="0" indent="-228600" algn="l" rtl="0">
              <a:lnSpc>
                <a:spcPct val="90000"/>
              </a:lnSpc>
              <a:spcBef>
                <a:spcPts val="0"/>
              </a:spcBef>
              <a:spcAft>
                <a:spcPts val="0"/>
              </a:spcAft>
              <a:buClr>
                <a:schemeClr val="lt1"/>
              </a:buClr>
              <a:buSzPts val="2000"/>
              <a:buChar char="•"/>
            </a:pPr>
            <a:r>
              <a:rPr lang="en-US" sz="2000" dirty="0"/>
              <a:t>Integers – Ensure operations on signed integers do not result in overflow</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in rest – Protects data where it is stored</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at flight – Protects data while moving from one location to another</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in use – Protects data while it is in use, creating, editing, processing, </a:t>
            </a:r>
            <a:r>
              <a:rPr lang="en-US" sz="2000" dirty="0" err="1"/>
              <a:t>etc</a:t>
            </a: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Authentication – Who are you? – Verifies a user’s identity credentials</a:t>
            </a:r>
          </a:p>
          <a:p>
            <a:pPr marL="228600" lvl="0" indent="-228600" algn="l" rtl="0">
              <a:lnSpc>
                <a:spcPct val="90000"/>
              </a:lnSpc>
              <a:spcBef>
                <a:spcPts val="0"/>
              </a:spcBef>
              <a:spcAft>
                <a:spcPts val="0"/>
              </a:spcAft>
              <a:buClr>
                <a:schemeClr val="lt1"/>
              </a:buClr>
              <a:buSzPts val="2400"/>
              <a:buChar char="•"/>
            </a:pPr>
            <a:endParaRPr lang="en-US" dirty="0"/>
          </a:p>
          <a:p>
            <a:pPr marL="228600" lvl="0" indent="-228600" algn="l" rtl="0">
              <a:lnSpc>
                <a:spcPct val="90000"/>
              </a:lnSpc>
              <a:spcBef>
                <a:spcPts val="0"/>
              </a:spcBef>
              <a:spcAft>
                <a:spcPts val="0"/>
              </a:spcAft>
              <a:buClr>
                <a:schemeClr val="lt1"/>
              </a:buClr>
              <a:buSzPts val="2400"/>
              <a:buChar char="•"/>
            </a:pPr>
            <a:r>
              <a:rPr lang="en-US" dirty="0"/>
              <a:t>Authorization – Where can you go? – Authorization is set. Read, write, execution, etc.?</a:t>
            </a:r>
          </a:p>
          <a:p>
            <a:pPr marL="228600" lvl="0" indent="-228600" algn="l" rtl="0">
              <a:lnSpc>
                <a:spcPct val="90000"/>
              </a:lnSpc>
              <a:spcBef>
                <a:spcPts val="0"/>
              </a:spcBef>
              <a:spcAft>
                <a:spcPts val="0"/>
              </a:spcAft>
              <a:buClr>
                <a:schemeClr val="lt1"/>
              </a:buClr>
              <a:buSzPts val="2400"/>
              <a:buChar char="•"/>
            </a:pPr>
            <a:endParaRPr lang="en-US" dirty="0"/>
          </a:p>
          <a:p>
            <a:pPr marL="228600" lvl="0" indent="-228600" algn="l" rtl="0">
              <a:lnSpc>
                <a:spcPct val="90000"/>
              </a:lnSpc>
              <a:spcBef>
                <a:spcPts val="0"/>
              </a:spcBef>
              <a:spcAft>
                <a:spcPts val="0"/>
              </a:spcAft>
              <a:buClr>
                <a:schemeClr val="lt1"/>
              </a:buClr>
              <a:buSzPts val="2400"/>
              <a:buChar char="•"/>
            </a:pPr>
            <a:r>
              <a:rPr lang="en-US" dirty="0"/>
              <a:t>Accounting – What happened? When? – Log files and timestamps.</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Data Value [STD-002-CPP] Do not read uninitialized memory.</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Noncompliant code</a:t>
            </a:r>
          </a:p>
          <a:p>
            <a:pPr marL="0" lvl="0" indent="0" algn="l" rtl="0">
              <a:lnSpc>
                <a:spcPct val="90000"/>
              </a:lnSpc>
              <a:spcBef>
                <a:spcPts val="1000"/>
              </a:spcBef>
              <a:spcAft>
                <a:spcPts val="0"/>
              </a:spcAft>
              <a:buSzPts val="1800"/>
              <a:buNone/>
            </a:pPr>
            <a:r>
              <a:rPr lang="en-US" dirty="0"/>
              <a:t>#include &lt;iostream&gt;</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Void f() {</a:t>
            </a:r>
          </a:p>
          <a:p>
            <a:pPr marL="0" lvl="0" indent="0" algn="l" rtl="0">
              <a:lnSpc>
                <a:spcPct val="90000"/>
              </a:lnSpc>
              <a:spcBef>
                <a:spcPts val="1000"/>
              </a:spcBef>
              <a:spcAft>
                <a:spcPts val="0"/>
              </a:spcAft>
              <a:buSzPts val="1800"/>
              <a:buNone/>
            </a:pPr>
            <a:r>
              <a:rPr lang="en-US" dirty="0"/>
              <a:t>	int </a:t>
            </a:r>
            <a:r>
              <a:rPr lang="en-US" dirty="0" err="1"/>
              <a:t>i</a:t>
            </a:r>
            <a:r>
              <a:rPr lang="en-US" dirty="0"/>
              <a:t>;</a:t>
            </a:r>
          </a:p>
          <a:p>
            <a:pPr marL="0" lvl="0" indent="0" algn="l" rtl="0">
              <a:lnSpc>
                <a:spcPct val="90000"/>
              </a:lnSpc>
              <a:spcBef>
                <a:spcPts val="1000"/>
              </a:spcBef>
              <a:spcAft>
                <a:spcPts val="0"/>
              </a:spcAft>
              <a:buSzPts val="1800"/>
              <a:buNone/>
            </a:pPr>
            <a:r>
              <a:rPr lang="en-US" dirty="0"/>
              <a:t>	std::</a:t>
            </a:r>
            <a:r>
              <a:rPr lang="en-US" dirty="0" err="1"/>
              <a:t>cout</a:t>
            </a:r>
            <a:r>
              <a:rPr lang="en-US" dirty="0"/>
              <a:t> &lt;&lt; </a:t>
            </a:r>
            <a:r>
              <a:rPr lang="en-US" dirty="0" err="1"/>
              <a:t>i</a:t>
            </a:r>
            <a:r>
              <a:rPr lang="en-US" dirty="0"/>
              <a:t>;</a:t>
            </a:r>
          </a:p>
          <a:p>
            <a:pPr marL="0" lvl="0" indent="0" algn="l" rtl="0">
              <a:lnSpc>
                <a:spcPct val="90000"/>
              </a:lnSpc>
              <a:spcBef>
                <a:spcPts val="1000"/>
              </a:spcBef>
              <a:spcAft>
                <a:spcPts val="0"/>
              </a:spcAft>
              <a:buSzPts val="1800"/>
              <a:buNone/>
            </a:pPr>
            <a:r>
              <a:rPr lang="en-US" dirty="0"/>
              <a:t>}</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C1ECD-0622-404F-98C3-3D8F4B00FEDF}"/>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3D153126-B9A7-491F-B451-1E7E22FD78A8}"/>
              </a:ext>
            </a:extLst>
          </p:cNvPr>
          <p:cNvSpPr>
            <a:spLocks noGrp="1"/>
          </p:cNvSpPr>
          <p:nvPr>
            <p:ph type="body" idx="1"/>
          </p:nvPr>
        </p:nvSpPr>
        <p:spPr/>
        <p:txBody>
          <a:bodyPr/>
          <a:lstStyle/>
          <a:p>
            <a:pPr marL="114300" indent="0">
              <a:buNone/>
            </a:pPr>
            <a:r>
              <a:rPr lang="en-US" dirty="0"/>
              <a:t>Data Value [STD-002-CPP] Do not read uninitialized memory.</a:t>
            </a:r>
          </a:p>
          <a:p>
            <a:pPr marL="114300" indent="0">
              <a:buNone/>
            </a:pPr>
            <a:endParaRPr lang="en-US" dirty="0"/>
          </a:p>
          <a:p>
            <a:pPr marL="114300" indent="0">
              <a:buNone/>
            </a:pPr>
            <a:r>
              <a:rPr lang="en-US" dirty="0"/>
              <a:t>Compliant Code</a:t>
            </a:r>
          </a:p>
          <a:p>
            <a:pPr marL="114300" indent="0">
              <a:buNone/>
            </a:pPr>
            <a:r>
              <a:rPr lang="en-US" dirty="0"/>
              <a:t>#include &lt;iostream&gt;</a:t>
            </a:r>
          </a:p>
          <a:p>
            <a:pPr marL="114300" indent="0">
              <a:buNone/>
            </a:pPr>
            <a:r>
              <a:rPr lang="en-US" dirty="0"/>
              <a:t>void f() {</a:t>
            </a:r>
          </a:p>
          <a:p>
            <a:pPr marL="114300" indent="0">
              <a:buNone/>
            </a:pPr>
            <a:r>
              <a:rPr lang="en-US" dirty="0"/>
              <a:t>	int </a:t>
            </a:r>
            <a:r>
              <a:rPr lang="en-US" dirty="0" err="1"/>
              <a:t>i</a:t>
            </a:r>
            <a:r>
              <a:rPr lang="en-US" dirty="0"/>
              <a:t> = 0;</a:t>
            </a:r>
          </a:p>
          <a:p>
            <a:pPr marL="114300" indent="0">
              <a:buNone/>
            </a:pPr>
            <a:r>
              <a:rPr lang="en-US" dirty="0"/>
              <a:t>	std::</a:t>
            </a:r>
            <a:r>
              <a:rPr lang="en-US" dirty="0" err="1"/>
              <a:t>cout</a:t>
            </a:r>
            <a:r>
              <a:rPr lang="en-US" dirty="0"/>
              <a:t> &lt;&lt; </a:t>
            </a:r>
            <a:r>
              <a:rPr lang="en-US" dirty="0" err="1"/>
              <a:t>i</a:t>
            </a:r>
            <a:r>
              <a:rPr lang="en-US" dirty="0"/>
              <a:t>;</a:t>
            </a:r>
          </a:p>
          <a:p>
            <a:pPr marL="114300" indent="0">
              <a:buNone/>
            </a:pPr>
            <a:r>
              <a:rPr lang="en-US" dirty="0"/>
              <a:t>}</a:t>
            </a:r>
          </a:p>
          <a:p>
            <a:pPr marL="114300" indent="0">
              <a:buNone/>
            </a:pPr>
            <a:endParaRPr lang="en-US" dirty="0"/>
          </a:p>
          <a:p>
            <a:endParaRPr lang="en-US" dirty="0"/>
          </a:p>
        </p:txBody>
      </p:sp>
    </p:spTree>
    <p:extLst>
      <p:ext uri="{BB962C8B-B14F-4D97-AF65-F5344CB8AC3E}">
        <p14:creationId xmlns:p14="http://schemas.microsoft.com/office/powerpoint/2010/main" val="30685237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103</TotalTime>
  <Words>899</Words>
  <Application>Microsoft Office PowerPoint</Application>
  <PresentationFormat>Widescreen</PresentationFormat>
  <Paragraphs>109</Paragraphs>
  <Slides>17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Unit Testing</vt:lpstr>
      <vt:lpstr>Unit Testing </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Ryan Biekert</cp:lastModifiedBy>
  <cp:revision>18</cp:revision>
  <dcterms:created xsi:type="dcterms:W3CDTF">2020-08-19T17:59:24Z</dcterms:created>
  <dcterms:modified xsi:type="dcterms:W3CDTF">2022-04-18T01:03:27Z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