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50" r:id="rId5"/>
    <p:sldId id="381" r:id="rId6"/>
    <p:sldId id="352" r:id="rId7"/>
    <p:sldId id="380" r:id="rId8"/>
    <p:sldId id="382" r:id="rId9"/>
    <p:sldId id="383" r:id="rId10"/>
    <p:sldId id="384" r:id="rId11"/>
    <p:sldId id="385" r:id="rId12"/>
    <p:sldId id="395" r:id="rId13"/>
    <p:sldId id="396" r:id="rId14"/>
    <p:sldId id="398" r:id="rId15"/>
    <p:sldId id="399" r:id="rId16"/>
    <p:sldId id="390" r:id="rId17"/>
    <p:sldId id="391" r:id="rId18"/>
    <p:sldId id="394" r:id="rId19"/>
    <p:sldId id="393" r:id="rId20"/>
    <p:sldId id="3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5226" autoAdjust="0"/>
  </p:normalViewPr>
  <p:slideViewPr>
    <p:cSldViewPr snapToGrid="0">
      <p:cViewPr varScale="1">
        <p:scale>
          <a:sx n="116" d="100"/>
          <a:sy n="116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May 23,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oseidon01.ssrn.com/delivery.php?ID=137098066007091119078119004111030089032018023086008028101070094065073093098025100121048045116005042126027028096124123078012124049004063019046066091003127074122094030082056120014099064115006089070098028109002115004075126000065075021113024027091099124&amp;EXT=pdf&amp;INDEX=TRUE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4948" y="2116182"/>
            <a:ext cx="7093678" cy="1514019"/>
          </a:xfrm>
        </p:spPr>
        <p:txBody>
          <a:bodyPr/>
          <a:lstStyle/>
          <a:p>
            <a:r>
              <a:rPr lang="en-US" dirty="0"/>
              <a:t>Extracting Insights from Amazon.com Customer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Ryan Burakowski</a:t>
            </a:r>
            <a:r>
              <a:rPr lang="en-US" dirty="0"/>
              <a:t> </a:t>
            </a:r>
          </a:p>
          <a:p>
            <a:r>
              <a:rPr lang="en-US" dirty="0"/>
              <a:t>NYC Data Science Academy</a:t>
            </a:r>
          </a:p>
          <a:p>
            <a:r>
              <a:rPr lang="en-US" dirty="0"/>
              <a:t>May 24</a:t>
            </a:r>
            <a:r>
              <a:rPr lang="en-US" baseline="30000" dirty="0"/>
              <a:t>th</a:t>
            </a:r>
            <a:r>
              <a:rPr lang="en-US" dirty="0"/>
              <a:t>, 2021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70D92E-C6DF-4DB1-89BB-0BD31629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76396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Distribution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29886-C8D1-44FF-8204-B1D5A988C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ratings for products create a               well-ordered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hardly changes at all for different minimum reviews/product level. Very robust.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Approximates a normal distribution with a     super-fat lower tail.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C4D68-E023-4159-BF74-3CDD15AB78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D8EC0-3641-4400-BEBC-CA81D379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973" y="324464"/>
            <a:ext cx="2576347" cy="62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4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7BA59-41C5-4419-8CB3-6708DBE6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78" y="997798"/>
            <a:ext cx="5033123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Size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4E0CE-D94E-4852-B8BF-B22965B73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3200" y="2138405"/>
            <a:ext cx="4572001" cy="32956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many reviews does it take to get a meaningful average for a single product?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Conducted random sampling  on a ‘typically’-distributed product with 14,114 reviews with different sample sizes.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Computed 90% confidence intervals for these normal distributions of sample averages.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useable results, products should have 300+ reviews. Equates to 90% confidence interval of approximately     +-0.10 stars or smaller from observed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Ended idea of creating a custom scoring system using outlier frequency data, would need an even larger min review count.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3F6C1-689B-47BB-9E0C-64B2A29236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D3691-B13D-4CDD-95C1-D882F26D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201" y="352397"/>
            <a:ext cx="3301936" cy="2512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A5E15-F997-40F0-B17E-55BF9635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137" y="334080"/>
            <a:ext cx="3301936" cy="2549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21127A-32E1-4CF5-B38F-B9A166A42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201" y="2901560"/>
            <a:ext cx="3301937" cy="2569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868039-DE9D-447F-8154-110E21BBB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436" y="2884893"/>
            <a:ext cx="3350571" cy="25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7BA59-41C5-4419-8CB3-6708DBE6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78" y="997798"/>
            <a:ext cx="5033123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Size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4E0CE-D94E-4852-B8BF-B22965B73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3200" y="2138405"/>
            <a:ext cx="4572001" cy="41938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many reviews does it take to get a meaningful average for a single product?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Conducted random sampling  on a ‘typically’-distributed product with 14,114 reviews with different sample sizes.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Computed 90% confidence intervals for these normal distributions of sample averages.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useable results, products should have 300+ reviews. Equates to 90% confidence interval of approximately     +-0.10 stars or smaller from observed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Ended idea of creating a custom scoring system using outlier frequency data, would need an even larger min review count.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3F6C1-689B-47BB-9E0C-64B2A29236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E6745B-84A1-47A9-AE7B-F242CB09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333461"/>
            <a:ext cx="3880021" cy="30170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D677CA-9E95-48DC-9573-A358E86E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3350512"/>
            <a:ext cx="3789711" cy="30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7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F166-9119-4017-9B42-9A1F772D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F90E7-37AE-41D3-AA28-940EA71A8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score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8CB5F-488C-4609-B63E-E82B71E7D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4"/>
            <a:ext cx="3036477" cy="21929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products with more than 300 reviews:</a:t>
            </a:r>
          </a:p>
          <a:p>
            <a:pPr marL="0" indent="0">
              <a:buNone/>
            </a:pPr>
            <a:r>
              <a:rPr lang="en-US" dirty="0"/>
              <a:t>Mean product mean rating: 4.17</a:t>
            </a:r>
            <a:br>
              <a:rPr lang="en-US" dirty="0"/>
            </a:br>
            <a:r>
              <a:rPr lang="en-US" dirty="0"/>
              <a:t>Median product mean rating: 4.27</a:t>
            </a:r>
            <a:br>
              <a:rPr lang="en-US" dirty="0"/>
            </a:br>
            <a:r>
              <a:rPr lang="en-US" dirty="0"/>
              <a:t>Median 5-Star ratings: 61%</a:t>
            </a:r>
            <a:br>
              <a:rPr lang="en-US" dirty="0"/>
            </a:br>
            <a:r>
              <a:rPr lang="en-US" dirty="0"/>
              <a:t>Median 1-Star ratings: 5%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Calculated cumulative frequency of product average ratings.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2A885-FF0B-4C8A-BC31-EC7B9F3C552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Sample size cutoff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2B7C6-400C-43C8-AA40-023909DCF5E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300-review minimum for a product will yield results within a reasonable confidence interval of about +-0.10 stars.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72EA4F-9FE6-4A50-90A2-18F3D707FF44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With this info we can: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2D5A05-A7DA-4121-83BA-752329C6194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Correlate a product’s average rating to a percentile of all products on Amazon.</a:t>
            </a:r>
          </a:p>
          <a:p>
            <a:r>
              <a:rPr lang="en-US" dirty="0"/>
              <a:t>Determine if this result is statistically meaningful, or subject to extreme variation as more customer reviews are written.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108E129-1193-415F-96D9-DE2F341E6D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79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64E6-2F73-4A80-B701-6A15AE45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40D7E-FEAD-47F1-A359-EB53ED3353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UCSD Professor’s research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C17F9-FEC8-4E4C-986D-B03E76304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Gather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986A7-49AB-4898-9157-FFAD69652B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Inspection, transformation, random sampling, aggregation, visualization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5F5409-72CE-4944-8B92-A7AC5CC4DE6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4CAEB-76CD-4CAC-91B4-C068D4536BA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The final product of this project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F46415-B07D-4827-9C3F-ACBC3A587FE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Build Useful Tool!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81EF87-088B-4219-8238-6662DD58F58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Compile Results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039E2B-4DCB-4497-82CF-103DF03E9FB6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378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218663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Construction of  Reviews Analysis Tool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1. Generate concise data for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Small, compact datasets and information tables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242458" cy="205837"/>
          </a:xfrm>
        </p:spPr>
        <p:txBody>
          <a:bodyPr/>
          <a:lstStyle/>
          <a:p>
            <a:r>
              <a:rPr lang="en-US" dirty="0"/>
              <a:t>2. Decide on desired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Non-trivial issue... How to encourage appropriate use of tool by someone who doesn’t fully understand it?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3. Create Python script for Tool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Incorporate code chunks from my analysis, and new code, into an interactive Python script.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432958" cy="286277"/>
          </a:xfrm>
        </p:spPr>
        <p:txBody>
          <a:bodyPr/>
          <a:lstStyle/>
          <a:p>
            <a:r>
              <a:rPr lang="en-US" dirty="0"/>
              <a:t>4. Test/debug the script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Runs in the terminal. </a:t>
            </a:r>
            <a:br>
              <a:rPr lang="en-US" dirty="0"/>
            </a:br>
            <a:r>
              <a:rPr lang="en-US" dirty="0"/>
              <a:t>Gets user input. </a:t>
            </a:r>
            <a:br>
              <a:rPr lang="en-US" dirty="0"/>
            </a:br>
            <a:r>
              <a:rPr lang="en-US" dirty="0"/>
              <a:t>Returns output.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298774" cy="205837"/>
          </a:xfrm>
        </p:spPr>
        <p:txBody>
          <a:bodyPr/>
          <a:lstStyle/>
          <a:p>
            <a:r>
              <a:rPr lang="en-US" dirty="0"/>
              <a:t>5. Demonstration!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26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1382962-DD80-4429-951A-88A86792B1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68AD5-E2D9-4928-9AD1-469D40B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95CE9-FFEC-4011-ADD5-BBC3F1BF3E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Accelerated change (COVID).</a:t>
            </a:r>
            <a:br>
              <a:rPr lang="en-US" dirty="0"/>
            </a:br>
            <a:r>
              <a:rPr lang="en-US" dirty="0"/>
              <a:t>Consumer behavior. </a:t>
            </a:r>
            <a:br>
              <a:rPr lang="en-US" dirty="0"/>
            </a:br>
            <a:r>
              <a:rPr lang="en-US" dirty="0"/>
              <a:t>Wider Demographic.</a:t>
            </a:r>
            <a:br>
              <a:rPr lang="en-US" dirty="0"/>
            </a:br>
            <a:r>
              <a:rPr lang="en-US" dirty="0"/>
              <a:t>Online Shopping.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A29652-950D-451F-8E4D-C960776F2B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Newer dataset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B2F320-79FE-47D8-8A48-FD214C01B5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Analyzed products, now try services.</a:t>
            </a:r>
            <a:br>
              <a:rPr lang="en-US" dirty="0"/>
            </a:br>
            <a:r>
              <a:rPr lang="en-US" dirty="0"/>
              <a:t>Yelp is a top business review website.</a:t>
            </a:r>
            <a:br>
              <a:rPr lang="en-US" dirty="0"/>
            </a:br>
            <a:r>
              <a:rPr lang="en-US" dirty="0"/>
              <a:t>Has rich dataset available for academic use.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F71B9F-EA44-4130-A028-C5DFE1AD66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Extend to Services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EC01DE-9732-4D68-9DFA-5C1B797AB0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Do these results extend more generally to sites with product/services reviews?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52E3C4-28D0-4441-AACE-2B73301742B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200297" cy="205837"/>
          </a:xfrm>
        </p:spPr>
        <p:txBody>
          <a:bodyPr/>
          <a:lstStyle/>
          <a:p>
            <a:r>
              <a:rPr lang="en-US" dirty="0"/>
              <a:t>Analyze New Domains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97772DD-243D-47B4-B878-BFAE51AA8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Go from descriptive to prescriptive using NLP for positive and negative individual reviews.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EE113B4-F68F-4144-B65C-2B6CBAF8DF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Increased Utility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AB09614-D4D6-4E65-A5E5-42872A42293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D58FC4-6019-41FF-B647-28103B307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572883"/>
            <a:ext cx="2134701" cy="20378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5A8B74-BC9C-4A96-A03A-7F4D464FD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280" y="2572238"/>
            <a:ext cx="2081781" cy="20378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91B915-BFCB-462C-B049-80ED87112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547" y="2572237"/>
            <a:ext cx="2052521" cy="20378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C5F411-0431-4172-A3B5-1EA6E9C68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5323" y="2572236"/>
            <a:ext cx="1951644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2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544D-7587-446A-8E6D-74AF442E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120" y="2556688"/>
            <a:ext cx="7132320" cy="3289971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Questions?</a:t>
            </a:r>
            <a:br>
              <a:rPr lang="en-US" sz="7200" b="1" dirty="0"/>
            </a:br>
            <a:r>
              <a:rPr lang="en-US" sz="7200" b="1" dirty="0"/>
              <a:t>Answers.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6C1D10-7575-401E-8922-25FE630FFFD9}"/>
              </a:ext>
            </a:extLst>
          </p:cNvPr>
          <p:cNvSpPr/>
          <p:nvPr/>
        </p:nvSpPr>
        <p:spPr>
          <a:xfrm>
            <a:off x="534838" y="957532"/>
            <a:ext cx="1544128" cy="1233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8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4F909EA-EF13-4B27-8067-1B091ED136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805" r="2805"/>
          <a:stretch/>
        </p:blipFill>
        <p:spPr>
          <a:xfrm>
            <a:off x="6667502" y="736511"/>
            <a:ext cx="4941477" cy="55957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9FB2E0-5B7C-42F7-81CA-B005B8AA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FBBE6-F19A-4198-907C-3778BA0E7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the distribution characteristics of online reviews, at the product/service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how many reviews a product/service needs to be meaningful.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tool to help businesses extract meaning from the customer reviews of their products/services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Narrowing the scope to focus on the world’s largest online retail marketplace, Amazon.com.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0E689-9935-42F4-B148-96E86D85C8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597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1.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How to find meaning in online customer reviews?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242458" cy="205837"/>
          </a:xfrm>
        </p:spPr>
        <p:txBody>
          <a:bodyPr/>
          <a:lstStyle/>
          <a:p>
            <a:r>
              <a:rPr lang="en-US" dirty="0"/>
              <a:t>2. Data &amp;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Source of data.</a:t>
            </a:r>
            <a:br>
              <a:rPr lang="en-US" dirty="0"/>
            </a:br>
            <a:r>
              <a:rPr lang="en-US" dirty="0"/>
              <a:t>Analysis to conduct.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3. Project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Results of analysis and why they are important.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432958" cy="286277"/>
          </a:xfrm>
        </p:spPr>
        <p:txBody>
          <a:bodyPr/>
          <a:lstStyle/>
          <a:p>
            <a:r>
              <a:rPr lang="en-US" dirty="0"/>
              <a:t>4. Tool Demonstration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Bringing it all together for a purpose.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298774" cy="205837"/>
          </a:xfrm>
        </p:spPr>
        <p:txBody>
          <a:bodyPr/>
          <a:lstStyle/>
          <a:p>
            <a:r>
              <a:rPr lang="en-US" dirty="0"/>
              <a:t>5. Future Work / Q&amp;A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r>
              <a:rPr lang="en-US" dirty="0"/>
              <a:t>Extensibility.</a:t>
            </a:r>
            <a:br>
              <a:rPr lang="en-US" dirty="0"/>
            </a:br>
            <a:r>
              <a:rPr lang="en-US" dirty="0"/>
              <a:t>Additional analysis.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194D-BEC8-4608-A1F6-0336D791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F1229-BFC7-4E1F-A02D-A30E89A51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do Online Customer Ratings Really Tell Us?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6608A-8E4E-43E8-BC90-F2D9AA38E2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3 / 5 Stars is not ‘average’</a:t>
            </a:r>
          </a:p>
          <a:p>
            <a:r>
              <a:rPr lang="en-US" dirty="0"/>
              <a:t>Amazon</a:t>
            </a:r>
          </a:p>
          <a:p>
            <a:r>
              <a:rPr lang="en-US" dirty="0"/>
              <a:t>Airbnb</a:t>
            </a:r>
          </a:p>
          <a:p>
            <a:r>
              <a:rPr lang="en-US" dirty="0"/>
              <a:t>Yelp</a:t>
            </a:r>
          </a:p>
          <a:p>
            <a:r>
              <a:rPr lang="en-US" dirty="0"/>
              <a:t>Seamless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9D8C6-103C-4AD1-9CA5-35A9C0EEEB1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can Companies Use Online Review Information?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A94E7-26D0-46E6-9252-CE9636C5742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Known selection bias issues with self-reporting data.</a:t>
            </a:r>
          </a:p>
          <a:p>
            <a:r>
              <a:rPr lang="en-US" dirty="0"/>
              <a:t>What to do with this </a:t>
            </a:r>
            <a:br>
              <a:rPr lang="en-US" dirty="0"/>
            </a:br>
            <a:r>
              <a:rPr lang="en-US" dirty="0"/>
              <a:t>biased / skewed data?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F6285E-B437-4D4D-A226-2F68EEF4218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How to Gain Actual Insight?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DEA472-CBAB-434A-B400-3300C203443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Calculating a number is easy:</a:t>
            </a:r>
          </a:p>
          <a:p>
            <a:r>
              <a:rPr lang="en-US" i="1" dirty="0"/>
              <a:t>Does it have meaning?</a:t>
            </a:r>
          </a:p>
          <a:p>
            <a:r>
              <a:rPr lang="en-US" i="1" dirty="0"/>
              <a:t>Is it robust?</a:t>
            </a:r>
          </a:p>
          <a:p>
            <a:r>
              <a:rPr lang="en-US" i="1" dirty="0"/>
              <a:t>Is it statistically significant?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768A6BB-C831-4F9A-9555-78CDE25C66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873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69AE702-2BE6-450D-8DD9-FFA52A3C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259471" cy="610863"/>
          </a:xfrm>
        </p:spPr>
        <p:txBody>
          <a:bodyPr>
            <a:normAutofit/>
          </a:bodyPr>
          <a:lstStyle/>
          <a:p>
            <a:r>
              <a:rPr lang="en-US" dirty="0"/>
              <a:t>Background: Online Customer Reviews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2880B34-418A-44A0-A1BA-BB2655FDC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832ABB-28F5-4D6A-83F5-80C0CF6F51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Polarity self-selection</a:t>
            </a:r>
          </a:p>
          <a:p>
            <a:r>
              <a:rPr lang="en-US" dirty="0"/>
              <a:t>Purchase self-selection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0BDEDC-CDA3-45CE-89EC-B9B36D10982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C542C56-A783-4B12-9512-7C751866D8E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 of polarity</a:t>
            </a:r>
          </a:p>
          <a:p>
            <a:r>
              <a:rPr lang="en-US" dirty="0"/>
              <a:t>Large positive imbalance</a:t>
            </a:r>
          </a:p>
          <a:p>
            <a:r>
              <a:rPr lang="en-US" dirty="0"/>
              <a:t>On user-level, depend on number of reviews written</a:t>
            </a:r>
          </a:p>
          <a:p>
            <a:r>
              <a:rPr lang="en-US" dirty="0"/>
              <a:t>On platform level, affected by scale ratings, social networking aspects, fee vs. informational platform.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50A5222-64D5-4BB0-B076-1AC560725F3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Prior Research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38AD428-EFF3-4A94-9D33-F5DFA39221C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Entire universe of online reviews</a:t>
            </a:r>
          </a:p>
          <a:p>
            <a:r>
              <a:rPr lang="en-US" dirty="0"/>
              <a:t>Reviews by platform</a:t>
            </a:r>
          </a:p>
          <a:p>
            <a:r>
              <a:rPr lang="en-US" dirty="0"/>
              <a:t>Platform to platform variation</a:t>
            </a:r>
          </a:p>
          <a:p>
            <a:r>
              <a:rPr lang="en-US" dirty="0"/>
              <a:t>Scale effects</a:t>
            </a:r>
          </a:p>
          <a:p>
            <a:r>
              <a:rPr lang="en-US" b="1" u="sng" dirty="0"/>
              <a:t>Scarce analysis of reviews grouped at the product level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CDB6D00-1E5F-433F-A360-61CBA04DA8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E602-F7FB-41A6-903B-14CAB6900D25}"/>
              </a:ext>
            </a:extLst>
          </p:cNvPr>
          <p:cNvSpPr txBox="1"/>
          <p:nvPr/>
        </p:nvSpPr>
        <p:spPr>
          <a:xfrm>
            <a:off x="2098964" y="5531857"/>
            <a:ext cx="816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Great research paper about online customer reviews, for those interested: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hlinkClick r:id="rId2"/>
              </a:rPr>
              <a:t>The Polarity of Online Reviews: Prevalence, Drivers and Implications (</a:t>
            </a:r>
            <a:r>
              <a:rPr lang="en-US" sz="1200" dirty="0" err="1">
                <a:solidFill>
                  <a:schemeClr val="bg1"/>
                </a:solidFill>
                <a:hlinkClick r:id="rId2"/>
              </a:rPr>
              <a:t>Schoenmuller</a:t>
            </a:r>
            <a:r>
              <a:rPr lang="en-US" sz="1200" dirty="0">
                <a:solidFill>
                  <a:schemeClr val="bg1"/>
                </a:solidFill>
                <a:hlinkClick r:id="rId2"/>
              </a:rPr>
              <a:t>, </a:t>
            </a:r>
            <a:r>
              <a:rPr lang="en-US" sz="1200" dirty="0" err="1">
                <a:solidFill>
                  <a:schemeClr val="bg1"/>
                </a:solidFill>
                <a:hlinkClick r:id="rId2"/>
              </a:rPr>
              <a:t>Netzer</a:t>
            </a:r>
            <a:r>
              <a:rPr lang="en-US" sz="1200" dirty="0">
                <a:solidFill>
                  <a:schemeClr val="bg1"/>
                </a:solidFill>
                <a:hlinkClick r:id="rId2"/>
              </a:rPr>
              <a:t>, Stahl)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8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4F909EA-EF13-4B27-8067-1B091ED136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805" r="2805"/>
          <a:stretch/>
        </p:blipFill>
        <p:spPr>
          <a:xfrm>
            <a:off x="6667502" y="736511"/>
            <a:ext cx="4941477" cy="55957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9FB2E0-5B7C-42F7-81CA-B005B8AA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FBBE6-F19A-4198-907C-3778BA0E7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the distribution characteristics of online reviews, at the product/service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how many reviews a product/service needs to be meaningful.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tool to help businesses extract meaning from the customer reviews of their products/services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Narrowing the scope to focus on the world’s largest online retail marketplace, Amazon.com.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0E689-9935-42F4-B148-96E86D85C8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31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B741-2E7A-45B7-9456-9FAE884C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394F-49B4-447C-AE37-1E6F09C1B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C8871-4409-425C-83C6-2BF8F81D4B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3E89BC-4935-4D01-BC2D-262B4FC9D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82M reviews of 9.8M products on Amazon.com between 1996-2014.</a:t>
            </a:r>
          </a:p>
          <a:p>
            <a:r>
              <a:rPr lang="en-US" dirty="0"/>
              <a:t>Collected by Julian McAuley, Professor at UCSD.</a:t>
            </a:r>
          </a:p>
          <a:p>
            <a:r>
              <a:rPr lang="en-US" dirty="0"/>
              <a:t>There is a newer data, tens of millions more reviews that runs through 2018. I could not gain access to the newer data in time for this project.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105C7-69F9-417C-B9D5-CDF2F13EA29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Grouped individual reviews by their unique item key.</a:t>
            </a:r>
          </a:p>
          <a:p>
            <a:r>
              <a:rPr lang="en-US" dirty="0"/>
              <a:t>Create columns for the five star ratings, average rating, and total count.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76FEE-3CD4-4A76-B1C3-A58521116B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50231-6264-44BE-B79F-72D2E583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16" y="4922306"/>
            <a:ext cx="772585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2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70D92E-C6DF-4DB1-89BB-0BD31629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76396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Distribution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29886-C8D1-44FF-8204-B1D5A988C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ratings for products create a               well-ordered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hardly changes at all for different minimum reviews/product level. Very robust.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Approximates a normal distribution with a     super-fat lower tail.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C4D68-E023-4159-BF74-3CDD15AB78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A44BA5-7CC9-49A9-83E7-EC9F8A22B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0812"/>
            <a:ext cx="5525271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4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70D92E-C6DF-4DB1-89BB-0BD31629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76396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Distribution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29886-C8D1-44FF-8204-B1D5A988C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ratings for products create a               well-ordered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hardly changes at all for different minimum reviews/product level. Very robust.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Approximates a normal distribution with a     super-fat lower tail.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C4D68-E023-4159-BF74-3CDD15AB78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0B6AE-CB2C-4E6F-AEB7-F9751C6B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9" y="1452286"/>
            <a:ext cx="6106141" cy="41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916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943</TotalTime>
  <Words>1124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</vt:lpstr>
      <vt:lpstr>Theme1</vt:lpstr>
      <vt:lpstr>Extracting Insights from Amazon.com Customer Reviews</vt:lpstr>
      <vt:lpstr>Project Statement</vt:lpstr>
      <vt:lpstr>Agenda</vt:lpstr>
      <vt:lpstr>The Problem</vt:lpstr>
      <vt:lpstr>Background: Online Customer Reviews</vt:lpstr>
      <vt:lpstr>Project Statement</vt:lpstr>
      <vt:lpstr>The Data</vt:lpstr>
      <vt:lpstr>Product Distribution Analysis</vt:lpstr>
      <vt:lpstr>Product Distribution Analysis</vt:lpstr>
      <vt:lpstr>Product Distribution Analysis</vt:lpstr>
      <vt:lpstr>Sample Size Analysis</vt:lpstr>
      <vt:lpstr>Sample Size Analysis</vt:lpstr>
      <vt:lpstr>Summary of Results</vt:lpstr>
      <vt:lpstr>Process</vt:lpstr>
      <vt:lpstr>Construction of  Reviews Analysis Tool</vt:lpstr>
      <vt:lpstr>Future Work</vt:lpstr>
      <vt:lpstr>Questions? Answers.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Ryan Burakowski</dc:creator>
  <cp:lastModifiedBy>Ryan Burakowski</cp:lastModifiedBy>
  <cp:revision>35</cp:revision>
  <dcterms:created xsi:type="dcterms:W3CDTF">2021-05-23T10:48:31Z</dcterms:created>
  <dcterms:modified xsi:type="dcterms:W3CDTF">2021-05-24T02:31:45Z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