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3"/>
  </p:notesMasterIdLst>
  <p:handoutMasterIdLst>
    <p:handoutMasterId r:id="rId14"/>
  </p:handoutMasterIdLst>
  <p:sldIdLst>
    <p:sldId id="256" r:id="rId5"/>
    <p:sldId id="280" r:id="rId6"/>
    <p:sldId id="292" r:id="rId7"/>
    <p:sldId id="294" r:id="rId8"/>
    <p:sldId id="295" r:id="rId9"/>
    <p:sldId id="291" r:id="rId10"/>
    <p:sldId id="293" r:id="rId11"/>
    <p:sldId id="28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</p14:sldIdLst>
        </p14:section>
        <p14:section name="Design, Morph, Annotate, Work Together, Tell Me" id="{B9B51309-D148-4332-87C2-07BE32FBCA3B}">
          <p14:sldIdLst>
            <p14:sldId id="280"/>
            <p14:sldId id="292"/>
            <p14:sldId id="294"/>
            <p14:sldId id="295"/>
            <p14:sldId id="291"/>
            <p14:sldId id="293"/>
          </p14:sldIdLst>
        </p14:section>
        <p14:section name="Learn More" id="{2CC34DB2-6590-42C0-AD4B-A04C6060184E}">
          <p14:sldIdLst>
            <p14:sldId id="28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762" autoAdjust="0"/>
    <p:restoredTop sz="92718" autoAdjust="0"/>
  </p:normalViewPr>
  <p:slideViewPr>
    <p:cSldViewPr snapToGrid="0">
      <p:cViewPr varScale="1">
        <p:scale>
          <a:sx n="90" d="100"/>
          <a:sy n="90" d="100"/>
        </p:scale>
        <p:origin x="120" y="43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3/10/2021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3/10/2021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9885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4625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61EA0F-A667-4B49-8422-0062BC55E24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87076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8278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61EA0F-A667-4B49-8422-0062BC55E24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628288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4654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780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3/10/2021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3/10/2021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7077" y="1523530"/>
            <a:ext cx="11267955" cy="2387600"/>
          </a:xfrm>
        </p:spPr>
        <p:txBody>
          <a:bodyPr anchor="ctr" anchorCtr="0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CAPSTONE TOPIC PROPOSALS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855620" y="3121787"/>
            <a:ext cx="9582736" cy="11377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Ryan McDonald – Data Scientist</a:t>
            </a:r>
          </a:p>
        </p:txBody>
      </p:sp>
      <p:pic>
        <p:nvPicPr>
          <p:cNvPr id="1026" name="Picture 2" descr="Image result for general assembly logo png">
            <a:extLst>
              <a:ext uri="{FF2B5EF4-FFF2-40B4-BE49-F238E27FC236}">
                <a16:creationId xmlns:a16="http://schemas.microsoft.com/office/drawing/2014/main" id="{FAE75768-A5B0-4B24-840D-94BCB4572A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25" y="5193424"/>
            <a:ext cx="1664576" cy="1664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EFC3DB32-C8C3-43D3-B57B-9E67E5F6E5D7}"/>
              </a:ext>
            </a:extLst>
          </p:cNvPr>
          <p:cNvSpPr txBox="1">
            <a:spLocks/>
          </p:cNvSpPr>
          <p:nvPr/>
        </p:nvSpPr>
        <p:spPr>
          <a:xfrm>
            <a:off x="9746182" y="5971089"/>
            <a:ext cx="2357793" cy="7248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bg1"/>
                </a:solidFill>
                <a:latin typeface="+mj-lt"/>
              </a:rPr>
              <a:t>#DATASCIENCE</a:t>
            </a: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Just send it! – Trail Recommender System</a:t>
            </a:r>
          </a:p>
        </p:txBody>
      </p:sp>
      <p:cxnSp>
        <p:nvCxnSpPr>
          <p:cNvPr id="20" name="Straight Connector 19" descr="Light grey line separating Morph text and images"/>
          <p:cNvCxnSpPr/>
          <p:nvPr/>
        </p:nvCxnSpPr>
        <p:spPr>
          <a:xfrm>
            <a:off x="6296866" y="1472431"/>
            <a:ext cx="0" cy="4892634"/>
          </a:xfrm>
          <a:prstGeom prst="line">
            <a:avLst/>
          </a:prstGeom>
          <a:ln w="952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2" descr="Image result for general assembly logo png">
            <a:extLst>
              <a:ext uri="{FF2B5EF4-FFF2-40B4-BE49-F238E27FC236}">
                <a16:creationId xmlns:a16="http://schemas.microsoft.com/office/drawing/2014/main" id="{07A0D0EE-E6C9-4057-A3C2-2564B1A776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3809" y="5308029"/>
            <a:ext cx="1664576" cy="1664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ntique Bicycle Free Icon - Bicycle Wheel Icon Png (512x512)">
            <a:extLst>
              <a:ext uri="{FF2B5EF4-FFF2-40B4-BE49-F238E27FC236}">
                <a16:creationId xmlns:a16="http://schemas.microsoft.com/office/drawing/2014/main" id="{539C9044-A644-42CB-8B60-DB896D6465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11" y="3227162"/>
            <a:ext cx="288340" cy="234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Bicycle Clipart Black And White 5 - Bicycle Clip Art Silhouette (600x346)">
            <a:extLst>
              <a:ext uri="{FF2B5EF4-FFF2-40B4-BE49-F238E27FC236}">
                <a16:creationId xmlns:a16="http://schemas.microsoft.com/office/drawing/2014/main" id="{C7E88C28-D2A8-4B69-A101-1A0EFCBFFE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118" y="4163970"/>
            <a:ext cx="314922" cy="181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1F746A0-99A9-47B8-9EBA-16D47CC14AB0}"/>
              </a:ext>
            </a:extLst>
          </p:cNvPr>
          <p:cNvSpPr txBox="1"/>
          <p:nvPr/>
        </p:nvSpPr>
        <p:spPr>
          <a:xfrm>
            <a:off x="1124416" y="1359859"/>
            <a:ext cx="517245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Data will be collected from: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/>
              <a:t>Singletracks</a:t>
            </a:r>
            <a:r>
              <a:rPr lang="en-US" sz="2000" dirty="0"/>
              <a:t> API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/>
              <a:t>TrailForks</a:t>
            </a:r>
            <a:r>
              <a:rPr lang="en-US" sz="2000" dirty="0"/>
              <a:t> API (pending)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STRAVA API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My MVP is: A GUI with recommendations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User inputs features, 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My stretch goals include: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User Location-Based results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Previous riding statistics-based results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GUI!!!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	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1038" name="Picture 14" descr="Net Clip Art Bike Bmx Openclipart - Wethepeople Crysis Bmx Bike 2018 (2160x1396)">
            <a:extLst>
              <a:ext uri="{FF2B5EF4-FFF2-40B4-BE49-F238E27FC236}">
                <a16:creationId xmlns:a16="http://schemas.microsoft.com/office/drawing/2014/main" id="{F3E2799B-4382-43EF-BAD9-49FE989C8B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197" y="1434219"/>
            <a:ext cx="362805" cy="234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E8CAF13-D2F6-4591-BF71-778341D74355}"/>
              </a:ext>
            </a:extLst>
          </p:cNvPr>
          <p:cNvSpPr txBox="1"/>
          <p:nvPr/>
        </p:nvSpPr>
        <p:spPr>
          <a:xfrm>
            <a:off x="6743217" y="3321426"/>
            <a:ext cx="4608169" cy="33137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1600"/>
              </a:spcAft>
            </a:pPr>
            <a:r>
              <a:rPr lang="en-US" sz="2000" b="0" i="0" u="none" strike="noStrike" dirty="0">
                <a:effectLst/>
                <a:latin typeface="+mj-lt"/>
              </a:rPr>
              <a:t>I will use </a:t>
            </a:r>
            <a:r>
              <a:rPr lang="en-US" sz="2000" b="0" i="0" u="sng" dirty="0">
                <a:effectLst/>
                <a:latin typeface="+mj-lt"/>
              </a:rPr>
              <a:t>   trail-based features   </a:t>
            </a:r>
            <a:r>
              <a:rPr lang="en-US" sz="2000" b="0" i="0" u="none" strike="noStrike" dirty="0">
                <a:effectLst/>
                <a:latin typeface="+mj-lt"/>
              </a:rPr>
              <a:t>data</a:t>
            </a:r>
            <a:endParaRPr lang="en-US" sz="2000" b="0" dirty="0">
              <a:effectLst/>
              <a:latin typeface="+mj-lt"/>
            </a:endParaRPr>
          </a:p>
          <a:p>
            <a:pPr algn="ctr" rtl="0">
              <a:spcBef>
                <a:spcPts val="0"/>
              </a:spcBef>
              <a:spcAft>
                <a:spcPts val="1600"/>
              </a:spcAft>
            </a:pPr>
            <a:r>
              <a:rPr lang="en-US" sz="2000" b="0" i="0" u="none" strike="noStrike" dirty="0">
                <a:effectLst/>
                <a:latin typeface="+mj-lt"/>
              </a:rPr>
              <a:t>to build a </a:t>
            </a:r>
            <a:r>
              <a:rPr lang="en-US" sz="2000" b="0" i="0" u="sng" dirty="0">
                <a:effectLst/>
                <a:latin typeface="+mj-lt"/>
              </a:rPr>
              <a:t> recommender system_   </a:t>
            </a:r>
            <a:endParaRPr lang="en-US" sz="2000" b="0" dirty="0">
              <a:effectLst/>
              <a:latin typeface="+mj-lt"/>
            </a:endParaRPr>
          </a:p>
          <a:p>
            <a:pPr algn="ctr" rtl="0">
              <a:spcBef>
                <a:spcPts val="0"/>
              </a:spcBef>
              <a:spcAft>
                <a:spcPts val="1600"/>
              </a:spcAft>
            </a:pPr>
            <a:r>
              <a:rPr lang="en-US" sz="2000" b="0" i="0" u="none" strike="noStrike" dirty="0">
                <a:effectLst/>
                <a:latin typeface="+mj-lt"/>
              </a:rPr>
              <a:t>that predicts </a:t>
            </a:r>
            <a:r>
              <a:rPr lang="en-US" sz="2000" b="0" i="0" u="sng" dirty="0">
                <a:effectLst/>
                <a:latin typeface="+mj-lt"/>
              </a:rPr>
              <a:t> </a:t>
            </a:r>
            <a:r>
              <a:rPr lang="en-US" sz="2000" u="sng" dirty="0">
                <a:latin typeface="+mj-lt"/>
              </a:rPr>
              <a:t>relevant trails to ride </a:t>
            </a:r>
            <a:endParaRPr lang="en-US" sz="2000" b="0" dirty="0">
              <a:effectLst/>
              <a:latin typeface="+mj-lt"/>
            </a:endParaRPr>
          </a:p>
          <a:p>
            <a:pPr algn="ctr" rtl="0">
              <a:spcBef>
                <a:spcPts val="0"/>
              </a:spcBef>
              <a:spcAft>
                <a:spcPts val="1600"/>
              </a:spcAft>
            </a:pPr>
            <a:r>
              <a:rPr lang="en-US" sz="2000" b="0" i="0" u="none" strike="noStrike" dirty="0">
                <a:effectLst/>
                <a:latin typeface="+mj-lt"/>
              </a:rPr>
              <a:t>in order to </a:t>
            </a:r>
            <a:r>
              <a:rPr lang="en-US" sz="2000" b="0" i="0" u="sng" dirty="0">
                <a:effectLst/>
                <a:latin typeface="+mj-lt"/>
              </a:rPr>
              <a:t> give users who do not have experience riding in a certain area more motivation and less excuses</a:t>
            </a:r>
            <a:r>
              <a:rPr lang="en-US" sz="2000" b="0" i="0" u="none" strike="noStrike" dirty="0">
                <a:effectLst/>
                <a:latin typeface="+mj-lt"/>
              </a:rPr>
              <a:t>.</a:t>
            </a:r>
            <a:endParaRPr lang="en-US" sz="2000" b="0" dirty="0">
              <a:effectLst/>
              <a:latin typeface="+mj-lt"/>
            </a:endParaRPr>
          </a:p>
          <a:p>
            <a:br>
              <a:rPr lang="en-US" dirty="0">
                <a:latin typeface="+mj-lt"/>
              </a:rPr>
            </a:br>
            <a:endParaRPr lang="en-US" dirty="0">
              <a:latin typeface="+mj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DACEF4-755C-47B3-808F-D6068FA924EF}"/>
              </a:ext>
            </a:extLst>
          </p:cNvPr>
          <p:cNvSpPr txBox="1"/>
          <p:nvPr/>
        </p:nvSpPr>
        <p:spPr>
          <a:xfrm>
            <a:off x="6918236" y="1262116"/>
            <a:ext cx="4769358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My observations will be various trail statistics and my target will be a specific trail the user should try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	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11" name="Picture 6" descr="Antique Bicycle Free Icon - Bicycle Wheel Icon Png (512x512)">
            <a:extLst>
              <a:ext uri="{FF2B5EF4-FFF2-40B4-BE49-F238E27FC236}">
                <a16:creationId xmlns:a16="http://schemas.microsoft.com/office/drawing/2014/main" id="{4098888E-DA53-472E-AA4A-97358522A1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807" y="1439099"/>
            <a:ext cx="288340" cy="234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6833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Proposal #1 Notes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3" name="Picture 2" descr="Image result for general assembly logo png">
            <a:extLst>
              <a:ext uri="{FF2B5EF4-FFF2-40B4-BE49-F238E27FC236}">
                <a16:creationId xmlns:a16="http://schemas.microsoft.com/office/drawing/2014/main" id="{07A0D0EE-E6C9-4057-A3C2-2564B1A776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3809" y="5308029"/>
            <a:ext cx="1664576" cy="1664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ntique Bicycle Free Icon - Bicycle Wheel Icon Png (512x512)">
            <a:extLst>
              <a:ext uri="{FF2B5EF4-FFF2-40B4-BE49-F238E27FC236}">
                <a16:creationId xmlns:a16="http://schemas.microsoft.com/office/drawing/2014/main" id="{539C9044-A644-42CB-8B60-DB896D6465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0530" y="2735242"/>
            <a:ext cx="288340" cy="234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Bicycle Clipart Black And White 5 - Bicycle Clip Art Silhouette (600x346)">
            <a:extLst>
              <a:ext uri="{FF2B5EF4-FFF2-40B4-BE49-F238E27FC236}">
                <a16:creationId xmlns:a16="http://schemas.microsoft.com/office/drawing/2014/main" id="{C7E88C28-D2A8-4B69-A101-1A0EFCBFFE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416" y="4133054"/>
            <a:ext cx="314922" cy="181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Net Clip Art Bike Bmx Openclipart - Wethepeople Crysis Bmx Bike 2018 (2160x1396)">
            <a:extLst>
              <a:ext uri="{FF2B5EF4-FFF2-40B4-BE49-F238E27FC236}">
                <a16:creationId xmlns:a16="http://schemas.microsoft.com/office/drawing/2014/main" id="{F3E2799B-4382-43EF-BAD9-49FE989C8B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416" y="1399497"/>
            <a:ext cx="362805" cy="234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AE305F1-B6B8-4767-91B6-18E9C1DA6AAA}"/>
              </a:ext>
            </a:extLst>
          </p:cNvPr>
          <p:cNvSpPr txBox="1"/>
          <p:nvPr/>
        </p:nvSpPr>
        <p:spPr>
          <a:xfrm>
            <a:off x="1726299" y="1302393"/>
            <a:ext cx="8476784" cy="60939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Some potential roadblocks are: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Still waiting on second API access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Having to utilize 2 different APIs may prove challenging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Something I want to research more is: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GUIs! GUIs! GUIs!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What’s a recommender engine?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I’m not sure if I can even accomplish: Depending on the depth/breadth of recommendations, this could get out of hand quickly!</a:t>
            </a:r>
          </a:p>
          <a:p>
            <a:pPr>
              <a:lnSpc>
                <a:spcPct val="150000"/>
              </a:lnSpc>
            </a:pP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2000" dirty="0"/>
              <a:t>If anyone has recommendations on </a:t>
            </a:r>
            <a:r>
              <a:rPr lang="en-US" sz="2000" b="1" dirty="0"/>
              <a:t>intuitive GUI developers </a:t>
            </a:r>
            <a:r>
              <a:rPr lang="en-US" sz="2000" dirty="0"/>
              <a:t>please let me know!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	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11" name="Picture 14" descr="Net Clip Art Bike Bmx Openclipart - Wethepeople Crysis Bmx Bike 2018 (2160x1396)">
            <a:extLst>
              <a:ext uri="{FF2B5EF4-FFF2-40B4-BE49-F238E27FC236}">
                <a16:creationId xmlns:a16="http://schemas.microsoft.com/office/drawing/2014/main" id="{D5E81667-F0EC-4000-93EF-5750BA53A4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416" y="5458503"/>
            <a:ext cx="362805" cy="234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3879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21207" y="448056"/>
            <a:ext cx="8317992" cy="640080"/>
          </a:xfrm>
        </p:spPr>
        <p:txBody>
          <a:bodyPr>
            <a:normAutofit/>
          </a:bodyPr>
          <a:lstStyle/>
          <a:p>
            <a:r>
              <a:rPr lang="en-US" b="1" dirty="0"/>
              <a:t>The one with the puffy tail… - Dog Breed Identification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20" name="Straight Connector 19" descr="Light grey line separating Morph text and images"/>
          <p:cNvCxnSpPr/>
          <p:nvPr/>
        </p:nvCxnSpPr>
        <p:spPr>
          <a:xfrm>
            <a:off x="6296866" y="1472431"/>
            <a:ext cx="0" cy="4892634"/>
          </a:xfrm>
          <a:prstGeom prst="line">
            <a:avLst/>
          </a:prstGeom>
          <a:ln w="952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2" descr="Image result for general assembly logo png">
            <a:extLst>
              <a:ext uri="{FF2B5EF4-FFF2-40B4-BE49-F238E27FC236}">
                <a16:creationId xmlns:a16="http://schemas.microsoft.com/office/drawing/2014/main" id="{07A0D0EE-E6C9-4057-A3C2-2564B1A776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3809" y="5308029"/>
            <a:ext cx="1664576" cy="1664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1F746A0-99A9-47B8-9EBA-16D47CC14AB0}"/>
              </a:ext>
            </a:extLst>
          </p:cNvPr>
          <p:cNvSpPr txBox="1"/>
          <p:nvPr/>
        </p:nvSpPr>
        <p:spPr>
          <a:xfrm>
            <a:off x="1124416" y="1359859"/>
            <a:ext cx="5172450" cy="65556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Data will be collected from: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Petfinder RESTful API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dirty="0">
                <a:solidFill>
                  <a:prstClr val="black"/>
                </a:solidFill>
                <a:latin typeface="Segoe UI"/>
              </a:rPr>
              <a:t>Stanford Dogs Dataset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My MVP is: Input a picture of a dog… return the breed.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My stretch goals include: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Once breed is identified, link to Petfinder for dogs of that breed available for adoption.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dirty="0">
                <a:solidFill>
                  <a:prstClr val="black"/>
                </a:solidFill>
                <a:latin typeface="Segoe UI"/>
              </a:rPr>
              <a:t>Take in a user photo for breed identification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	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E8CAF13-D2F6-4591-BF71-778341D74355}"/>
              </a:ext>
            </a:extLst>
          </p:cNvPr>
          <p:cNvSpPr txBox="1"/>
          <p:nvPr/>
        </p:nvSpPr>
        <p:spPr>
          <a:xfrm>
            <a:off x="6743217" y="3181018"/>
            <a:ext cx="4608169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I will use </a:t>
            </a:r>
            <a:r>
              <a:rPr kumimoji="0" lang="en-US" sz="2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  image  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data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to build a </a:t>
            </a:r>
            <a:r>
              <a:rPr kumimoji="0" lang="en-US" sz="2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 CNN_    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that predicts </a:t>
            </a:r>
            <a:r>
              <a:rPr kumimoji="0" lang="en-US" sz="2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 dog breed_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in order to </a:t>
            </a:r>
            <a:r>
              <a:rPr kumimoji="0" lang="en-US" sz="2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 resolve dog breed identification arguments between my wife and me (and perhaps help shelters quickly identify incoming animals)_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.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9231BA3-6CDA-4909-B2B0-2141A4799449}"/>
              </a:ext>
            </a:extLst>
          </p:cNvPr>
          <p:cNvSpPr txBox="1"/>
          <p:nvPr/>
        </p:nvSpPr>
        <p:spPr>
          <a:xfrm>
            <a:off x="7019550" y="1302872"/>
            <a:ext cx="5172450" cy="9583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My observations will be </a:t>
            </a:r>
            <a:r>
              <a:rPr lang="en-US" sz="2000" dirty="0">
                <a:solidFill>
                  <a:prstClr val="black"/>
                </a:solidFill>
                <a:latin typeface="Segoe UI"/>
              </a:rPr>
              <a:t>pictures of dogs with a target variable of that dogs ‘breed’.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1C0EE9-8297-4C24-8BD0-266A655D20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463" y="1409678"/>
            <a:ext cx="397387" cy="27568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A793F868-5458-4C8B-8EAC-295E06CAD7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151" y="2749283"/>
            <a:ext cx="397387" cy="275687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5EC36264-E7E1-4AB8-8F85-2F3EF9A832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854" y="3643061"/>
            <a:ext cx="397387" cy="27568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07B4869-DA11-442D-89E4-4BFD1EB890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4523" y="1461787"/>
            <a:ext cx="397387" cy="275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966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Proposal #2 Notes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3" name="Picture 2" descr="Image result for general assembly logo png">
            <a:extLst>
              <a:ext uri="{FF2B5EF4-FFF2-40B4-BE49-F238E27FC236}">
                <a16:creationId xmlns:a16="http://schemas.microsoft.com/office/drawing/2014/main" id="{07A0D0EE-E6C9-4057-A3C2-2564B1A776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3809" y="5308029"/>
            <a:ext cx="1664576" cy="1664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AE305F1-B6B8-4767-91B6-18E9C1DA6AAA}"/>
              </a:ext>
            </a:extLst>
          </p:cNvPr>
          <p:cNvSpPr txBox="1"/>
          <p:nvPr/>
        </p:nvSpPr>
        <p:spPr>
          <a:xfrm>
            <a:off x="1726299" y="1302393"/>
            <a:ext cx="8476784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Some potential roadblocks are: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What’s a CNN??!!.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Something I want to research more is: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Efficient image processing, remote servers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How to pull up-to-date info from the Petfinder website</a:t>
            </a:r>
          </a:p>
          <a:p>
            <a:pPr>
              <a:lnSpc>
                <a:spcPct val="150000"/>
              </a:lnSpc>
            </a:pP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2000" dirty="0"/>
              <a:t>I may be reaching out to identify </a:t>
            </a:r>
            <a:r>
              <a:rPr lang="en-US" sz="2000" i="1" dirty="0"/>
              <a:t>your</a:t>
            </a:r>
            <a:r>
              <a:rPr lang="en-US" sz="2000" dirty="0"/>
              <a:t> dogs’ breed (if my stretch goal becomes reality)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	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5104BC7-DE92-4B23-A687-C7322C6A0A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3502" y="4064910"/>
            <a:ext cx="397387" cy="27568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2DBD857-8C3D-43DF-A5E0-E18BAA75D8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3502" y="2259646"/>
            <a:ext cx="397387" cy="27568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9045735-D275-4464-950C-21E342F2A4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3502" y="1374358"/>
            <a:ext cx="397387" cy="275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507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21207" y="448056"/>
            <a:ext cx="7923546" cy="640080"/>
          </a:xfrm>
        </p:spPr>
        <p:txBody>
          <a:bodyPr>
            <a:normAutofit/>
          </a:bodyPr>
          <a:lstStyle/>
          <a:p>
            <a:r>
              <a:rPr lang="en-US" b="1" dirty="0"/>
              <a:t>What’s Your Poison? – Craft Beer Classification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20" name="Straight Connector 19" descr="Light grey line separating Morph text and images"/>
          <p:cNvCxnSpPr/>
          <p:nvPr/>
        </p:nvCxnSpPr>
        <p:spPr>
          <a:xfrm>
            <a:off x="6296866" y="1472431"/>
            <a:ext cx="0" cy="4892634"/>
          </a:xfrm>
          <a:prstGeom prst="line">
            <a:avLst/>
          </a:prstGeom>
          <a:ln w="952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2" descr="Image result for general assembly logo png">
            <a:extLst>
              <a:ext uri="{FF2B5EF4-FFF2-40B4-BE49-F238E27FC236}">
                <a16:creationId xmlns:a16="http://schemas.microsoft.com/office/drawing/2014/main" id="{07A0D0EE-E6C9-4057-A3C2-2564B1A776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3809" y="5308029"/>
            <a:ext cx="1664576" cy="1664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1F746A0-99A9-47B8-9EBA-16D47CC14AB0}"/>
              </a:ext>
            </a:extLst>
          </p:cNvPr>
          <p:cNvSpPr txBox="1"/>
          <p:nvPr/>
        </p:nvSpPr>
        <p:spPr>
          <a:xfrm>
            <a:off x="1124416" y="1359859"/>
            <a:ext cx="5172450" cy="65556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Data will be collected from: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Kaggle.com (multiple sources)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dirty="0">
                <a:solidFill>
                  <a:prstClr val="black"/>
                </a:solidFill>
                <a:latin typeface="Segoe UI"/>
              </a:rPr>
              <a:t>BrewersAssociation.org </a:t>
            </a:r>
          </a:p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My MVP is: Which beer style are you most likely to get nearby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Model takes in location and displays style of beer most prevalent in the area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My stretch goals include: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Provide directions to nearest brewery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dirty="0">
                <a:solidFill>
                  <a:prstClr val="black"/>
                </a:solidFill>
                <a:latin typeface="Segoe UI"/>
              </a:rPr>
              <a:t>Customer reviews on style of beer (or specific brew if possible)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	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E8CAF13-D2F6-4591-BF71-778341D74355}"/>
              </a:ext>
            </a:extLst>
          </p:cNvPr>
          <p:cNvSpPr txBox="1"/>
          <p:nvPr/>
        </p:nvSpPr>
        <p:spPr>
          <a:xfrm>
            <a:off x="7019550" y="3308773"/>
            <a:ext cx="4608169" cy="28315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I will use </a:t>
            </a:r>
            <a:r>
              <a:rPr kumimoji="0" lang="en-US" sz="2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   beer and brewery 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data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to build a </a:t>
            </a:r>
            <a:r>
              <a:rPr kumimoji="0" lang="en-US" sz="2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 multi-</a:t>
            </a:r>
            <a:r>
              <a:rPr lang="en-US" sz="2000" u="sng" dirty="0">
                <a:solidFill>
                  <a:prstClr val="black"/>
                </a:solidFill>
                <a:latin typeface="Segoe UI Light"/>
              </a:rPr>
              <a:t>classification model</a:t>
            </a:r>
            <a:r>
              <a:rPr kumimoji="0" lang="en-US" sz="2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_    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that predicts </a:t>
            </a:r>
            <a:r>
              <a:rPr kumimoji="0" lang="en-US" sz="2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 local favorite beer style_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in order to </a:t>
            </a:r>
            <a:r>
              <a:rPr kumimoji="0" lang="en-US" sz="2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 provide users with a quick reference to what the area does best for beers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.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pic>
        <p:nvPicPr>
          <p:cNvPr id="4098" name="Picture 2" descr="Beer Glasses Vector Graphics Upstairs Club Drink - Beer Glass Vector Png Clipart (1134x1134), Png Download">
            <a:extLst>
              <a:ext uri="{FF2B5EF4-FFF2-40B4-BE49-F238E27FC236}">
                <a16:creationId xmlns:a16="http://schemas.microsoft.com/office/drawing/2014/main" id="{80535955-79FD-4573-81E2-F14B1D5D34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479" y="1395770"/>
            <a:ext cx="257330" cy="316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Beer Glasses Vector Graphics Upstairs Club Drink - Beer Glass Vector Png Clipart (1134x1134), Png Download">
            <a:extLst>
              <a:ext uri="{FF2B5EF4-FFF2-40B4-BE49-F238E27FC236}">
                <a16:creationId xmlns:a16="http://schemas.microsoft.com/office/drawing/2014/main" id="{D68D1E93-0910-4ECB-AED7-60FE5FA437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479" y="2722876"/>
            <a:ext cx="257330" cy="316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9231BA3-6CDA-4909-B2B0-2141A4799449}"/>
              </a:ext>
            </a:extLst>
          </p:cNvPr>
          <p:cNvSpPr txBox="1"/>
          <p:nvPr/>
        </p:nvSpPr>
        <p:spPr>
          <a:xfrm>
            <a:off x="7019550" y="1302872"/>
            <a:ext cx="5172450" cy="14200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My observations will be user location and my target will be a specific style of beer most prevalent in the area</a:t>
            </a:r>
          </a:p>
        </p:txBody>
      </p:sp>
      <p:pic>
        <p:nvPicPr>
          <p:cNvPr id="15" name="Picture 2" descr="Beer Glasses Vector Graphics Upstairs Club Drink - Beer Glass Vector Png Clipart (1134x1134), Png Download">
            <a:extLst>
              <a:ext uri="{FF2B5EF4-FFF2-40B4-BE49-F238E27FC236}">
                <a16:creationId xmlns:a16="http://schemas.microsoft.com/office/drawing/2014/main" id="{005EB680-5330-4D0A-A6FC-BDBD1CE48F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479" y="4524509"/>
            <a:ext cx="257330" cy="316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Beer Glasses Vector Graphics Upstairs Club Drink - Beer Glass Vector Png Clipart (1134x1134), Png Download">
            <a:extLst>
              <a:ext uri="{FF2B5EF4-FFF2-40B4-BE49-F238E27FC236}">
                <a16:creationId xmlns:a16="http://schemas.microsoft.com/office/drawing/2014/main" id="{B6917469-685F-4AC7-AA6A-89FF08442D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9542" y="1430300"/>
            <a:ext cx="257330" cy="316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070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Proposal #3 Notes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3" name="Picture 2" descr="Image result for general assembly logo png">
            <a:extLst>
              <a:ext uri="{FF2B5EF4-FFF2-40B4-BE49-F238E27FC236}">
                <a16:creationId xmlns:a16="http://schemas.microsoft.com/office/drawing/2014/main" id="{07A0D0EE-E6C9-4057-A3C2-2564B1A776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3809" y="5308029"/>
            <a:ext cx="1664576" cy="1664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AE305F1-B6B8-4767-91B6-18E9C1DA6AAA}"/>
              </a:ext>
            </a:extLst>
          </p:cNvPr>
          <p:cNvSpPr txBox="1"/>
          <p:nvPr/>
        </p:nvSpPr>
        <p:spPr>
          <a:xfrm>
            <a:off x="1726299" y="1302393"/>
            <a:ext cx="8476784" cy="60939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Some potential roadblocks are: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I’d like to incorporate more into this, will need time to further develop.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Something I want to research more is: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GUIs! GUIs! GUIs!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Additional datasets on user reviews to incorporate</a:t>
            </a:r>
          </a:p>
          <a:p>
            <a:pPr>
              <a:lnSpc>
                <a:spcPct val="150000"/>
              </a:lnSpc>
            </a:pP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2000" dirty="0"/>
              <a:t>Do I need any additional functionality?  If there enough ‘meat on the bones’ for this project?</a:t>
            </a:r>
          </a:p>
          <a:p>
            <a:pPr>
              <a:lnSpc>
                <a:spcPct val="150000"/>
              </a:lnSpc>
            </a:pP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2000" dirty="0"/>
              <a:t>If I can find enough data, I’d like to investigate doing something similar with coffee.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	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9" name="Picture 2" descr="Beer Glasses Vector Graphics Upstairs Club Drink - Beer Glass Vector Png Clipart (1134x1134), Png Download">
            <a:extLst>
              <a:ext uri="{FF2B5EF4-FFF2-40B4-BE49-F238E27FC236}">
                <a16:creationId xmlns:a16="http://schemas.microsoft.com/office/drawing/2014/main" id="{5C21B724-2636-4CBA-83C7-D9C06DFF6F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589" y="4016883"/>
            <a:ext cx="257330" cy="316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Beer Glasses Vector Graphics Upstairs Club Drink - Beer Glass Vector Png Clipart (1134x1134), Png Download">
            <a:extLst>
              <a:ext uri="{FF2B5EF4-FFF2-40B4-BE49-F238E27FC236}">
                <a16:creationId xmlns:a16="http://schemas.microsoft.com/office/drawing/2014/main" id="{3D99BF08-ED50-4289-896F-1B581EF506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589" y="2164076"/>
            <a:ext cx="257330" cy="316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Beer Glasses Vector Graphics Upstairs Club Drink - Beer Glass Vector Png Clipart (1134x1134), Png Download">
            <a:extLst>
              <a:ext uri="{FF2B5EF4-FFF2-40B4-BE49-F238E27FC236}">
                <a16:creationId xmlns:a16="http://schemas.microsoft.com/office/drawing/2014/main" id="{3C2ABB69-A5E0-465C-B346-948861C66F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589" y="1311098"/>
            <a:ext cx="257330" cy="316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offee Mug Png High Quality Image - Black Coffee Cup Transparent Background Clipart (840x859), Png Download">
            <a:extLst>
              <a:ext uri="{FF2B5EF4-FFF2-40B4-BE49-F238E27FC236}">
                <a16:creationId xmlns:a16="http://schemas.microsoft.com/office/drawing/2014/main" id="{5ED08F32-2AEA-4651-A277-587E3A0F6E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0776" y="5346202"/>
            <a:ext cx="352956" cy="362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9065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Conclusion</a:t>
            </a:r>
          </a:p>
        </p:txBody>
      </p:sp>
      <p:pic>
        <p:nvPicPr>
          <p:cNvPr id="13" name="Picture 2" descr="Image result for general assembly logo png">
            <a:extLst>
              <a:ext uri="{FF2B5EF4-FFF2-40B4-BE49-F238E27FC236}">
                <a16:creationId xmlns:a16="http://schemas.microsoft.com/office/drawing/2014/main" id="{AC4D7D84-A75A-404A-B4F2-3368D476EA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9690" y="5306379"/>
            <a:ext cx="1664576" cy="1664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7575527-89CD-431F-A60C-1EB5AC330ED0}"/>
              </a:ext>
            </a:extLst>
          </p:cNvPr>
          <p:cNvSpPr txBox="1"/>
          <p:nvPr/>
        </p:nvSpPr>
        <p:spPr>
          <a:xfrm>
            <a:off x="2057400" y="2259991"/>
            <a:ext cx="851262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</a:t>
            </a:r>
          </a:p>
          <a:p>
            <a:r>
              <a:rPr lang="en-US" sz="2400" dirty="0"/>
              <a:t>All ideas subject to change! And, I’m open to  feedback suggestions! </a:t>
            </a:r>
          </a:p>
          <a:p>
            <a:r>
              <a:rPr lang="en-US" sz="2400" dirty="0"/>
              <a:t>   </a:t>
            </a:r>
          </a:p>
          <a:p>
            <a:r>
              <a:rPr lang="en-US" sz="2400" dirty="0"/>
              <a:t>  </a:t>
            </a:r>
          </a:p>
          <a:p>
            <a:r>
              <a:rPr lang="en-US" sz="2400" dirty="0"/>
              <a:t>Very excited to see how the application learned for these projects can be applied to a variety of other topics! </a:t>
            </a:r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  <p:pic>
        <p:nvPicPr>
          <p:cNvPr id="9" name="Picture 6" descr="Antique Bicycle Free Icon - Bicycle Wheel Icon Png (512x512)">
            <a:extLst>
              <a:ext uri="{FF2B5EF4-FFF2-40B4-BE49-F238E27FC236}">
                <a16:creationId xmlns:a16="http://schemas.microsoft.com/office/drawing/2014/main" id="{B341186E-9801-4148-8198-E32D69E0FC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5666" y="2695961"/>
            <a:ext cx="582175" cy="473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9DB8886-3ABA-46C6-8372-69D2ADF537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1854" y="4190572"/>
            <a:ext cx="682135" cy="473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0258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F25A0713-A64B-439B-91E9-551CE2BAEA8D}" vid="{FD9CE0B8-0910-4446-AF74-F335AEE71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8a52e8c320b9a064ae3583ae3861c9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8020cb39231a0945110f9cd888b521a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50072C5-DDE0-4258-BA7A-4D4B80DFA63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7EE8C63A-4744-4DE4-BB49-0FF0B5375C6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D7FC771-7DFE-49DA-B577-71181BFBCB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{53E3D60B-D00F-45ED-87D2-D66D5FAA9AA2}tf10001108_win32</Template>
  <TotalTime>2378</TotalTime>
  <Words>651</Words>
  <Application>Microsoft Office PowerPoint</Application>
  <PresentationFormat>Widescreen</PresentationFormat>
  <Paragraphs>100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Segoe UI</vt:lpstr>
      <vt:lpstr>Segoe UI Light</vt:lpstr>
      <vt:lpstr>WelcomeDoc</vt:lpstr>
      <vt:lpstr>CAPSTONE TOPIC PROPOSALS</vt:lpstr>
      <vt:lpstr>Just send it! – Trail Recommender System</vt:lpstr>
      <vt:lpstr>Proposal #1 Notes</vt:lpstr>
      <vt:lpstr>The one with the puffy tail… - Dog Breed Identification</vt:lpstr>
      <vt:lpstr>Proposal #2 Notes</vt:lpstr>
      <vt:lpstr>What’s Your Poison? – Craft Beer Classification</vt:lpstr>
      <vt:lpstr>Proposal #3 Notes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Scholastic Assessment Test Analysis</dc:title>
  <dc:creator>Ryan McDonald</dc:creator>
  <cp:keywords/>
  <cp:lastModifiedBy>Ryan McDonald</cp:lastModifiedBy>
  <cp:revision>101</cp:revision>
  <dcterms:created xsi:type="dcterms:W3CDTF">2021-02-05T00:18:07Z</dcterms:created>
  <dcterms:modified xsi:type="dcterms:W3CDTF">2021-03-11T01:59:56Z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