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84" r:id="rId2"/>
    <p:sldId id="278" r:id="rId3"/>
    <p:sldId id="257" r:id="rId4"/>
    <p:sldId id="287" r:id="rId5"/>
    <p:sldId id="285" r:id="rId6"/>
    <p:sldId id="259" r:id="rId7"/>
    <p:sldId id="258" r:id="rId8"/>
    <p:sldId id="260" r:id="rId9"/>
    <p:sldId id="261" r:id="rId10"/>
    <p:sldId id="262" r:id="rId11"/>
    <p:sldId id="263" r:id="rId12"/>
    <p:sldId id="264" r:id="rId13"/>
    <p:sldId id="265" r:id="rId14"/>
    <p:sldId id="266" r:id="rId15"/>
    <p:sldId id="267" r:id="rId16"/>
    <p:sldId id="268" r:id="rId17"/>
    <p:sldId id="270" r:id="rId18"/>
    <p:sldId id="269" r:id="rId19"/>
    <p:sldId id="271" r:id="rId20"/>
    <p:sldId id="274" r:id="rId21"/>
    <p:sldId id="272" r:id="rId22"/>
    <p:sldId id="275" r:id="rId23"/>
    <p:sldId id="286" r:id="rId24"/>
    <p:sldId id="279" r:id="rId25"/>
    <p:sldId id="280" r:id="rId26"/>
    <p:sldId id="281" r:id="rId27"/>
    <p:sldId id="282" r:id="rId28"/>
    <p:sldId id="283" r:id="rId29"/>
    <p:sldId id="276" r:id="rId30"/>
  </p:sldIdLst>
  <p:sldSz cx="12436475" cy="69500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0">
          <p15:clr>
            <a:srgbClr val="A4A3A4"/>
          </p15:clr>
        </p15:guide>
        <p15:guide id="2" pos="39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50" y="132"/>
      </p:cViewPr>
      <p:guideLst>
        <p:guide orient="horz" pos="2190"/>
        <p:guide pos="391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087E4F-30C4-46D3-90BB-D9359853A943}" type="datetimeFigureOut">
              <a:rPr lang="en-US" smtClean="0"/>
              <a:t>10/6/2017</a:t>
            </a:fld>
            <a:endParaRPr lang="en-US"/>
          </a:p>
        </p:txBody>
      </p:sp>
      <p:sp>
        <p:nvSpPr>
          <p:cNvPr id="4" name="Slide Image Placeholder 3"/>
          <p:cNvSpPr>
            <a:spLocks noGrp="1" noRot="1" noChangeAspect="1"/>
          </p:cNvSpPr>
          <p:nvPr>
            <p:ph type="sldImg" idx="2"/>
          </p:nvPr>
        </p:nvSpPr>
        <p:spPr>
          <a:xfrm>
            <a:off x="360363" y="685800"/>
            <a:ext cx="61372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BD15DD-8B8E-4D3F-8E99-D5E4A1BE63EE}" type="slidenum">
              <a:rPr lang="en-US" smtClean="0"/>
              <a:t>‹#›</a:t>
            </a:fld>
            <a:endParaRPr lang="en-US"/>
          </a:p>
        </p:txBody>
      </p:sp>
    </p:spTree>
    <p:extLst>
      <p:ext uri="{BB962C8B-B14F-4D97-AF65-F5344CB8AC3E}">
        <p14:creationId xmlns:p14="http://schemas.microsoft.com/office/powerpoint/2010/main" val="3807232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1950" y="685800"/>
            <a:ext cx="61341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CDF71-FFF9-48B4-AA19-331F50B34C66}" type="slidenum">
              <a:rPr lang="en-US" smtClean="0"/>
              <a:t>1</a:t>
            </a:fld>
            <a:endParaRPr lang="en-US"/>
          </a:p>
        </p:txBody>
      </p:sp>
    </p:spTree>
    <p:extLst>
      <p:ext uri="{BB962C8B-B14F-4D97-AF65-F5344CB8AC3E}">
        <p14:creationId xmlns:p14="http://schemas.microsoft.com/office/powerpoint/2010/main" val="4255160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685800"/>
            <a:ext cx="613727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ACDF71-FFF9-48B4-AA19-331F50B34C66}" type="slidenum">
              <a:rPr lang="en-US" smtClean="0"/>
              <a:t>2</a:t>
            </a:fld>
            <a:endParaRPr lang="en-US"/>
          </a:p>
        </p:txBody>
      </p:sp>
    </p:spTree>
    <p:extLst>
      <p:ext uri="{BB962C8B-B14F-4D97-AF65-F5344CB8AC3E}">
        <p14:creationId xmlns:p14="http://schemas.microsoft.com/office/powerpoint/2010/main" val="4255160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D15DD-8B8E-4D3F-8E99-D5E4A1BE63EE}" type="slidenum">
              <a:rPr lang="en-US" smtClean="0"/>
              <a:t>6</a:t>
            </a:fld>
            <a:endParaRPr lang="en-US"/>
          </a:p>
        </p:txBody>
      </p:sp>
    </p:spTree>
    <p:extLst>
      <p:ext uri="{BB962C8B-B14F-4D97-AF65-F5344CB8AC3E}">
        <p14:creationId xmlns:p14="http://schemas.microsoft.com/office/powerpoint/2010/main" val="2285467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D15DD-8B8E-4D3F-8E99-D5E4A1BE63EE}" type="slidenum">
              <a:rPr lang="en-US" smtClean="0"/>
              <a:t>7</a:t>
            </a:fld>
            <a:endParaRPr lang="en-US"/>
          </a:p>
        </p:txBody>
      </p:sp>
    </p:spTree>
    <p:extLst>
      <p:ext uri="{BB962C8B-B14F-4D97-AF65-F5344CB8AC3E}">
        <p14:creationId xmlns:p14="http://schemas.microsoft.com/office/powerpoint/2010/main" val="489970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685800"/>
            <a:ext cx="6137275"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Note: Although the dereference operator looks just like the multiplication operator, you can distinguish them because the dereference operator is unary, whereas the multiplication operator is binary.</a:t>
            </a:r>
            <a:endParaRPr lang="en-US" dirty="0"/>
          </a:p>
        </p:txBody>
      </p:sp>
      <p:sp>
        <p:nvSpPr>
          <p:cNvPr id="4" name="Slide Number Placeholder 3"/>
          <p:cNvSpPr>
            <a:spLocks noGrp="1"/>
          </p:cNvSpPr>
          <p:nvPr>
            <p:ph type="sldNum" sz="quarter" idx="10"/>
          </p:nvPr>
        </p:nvSpPr>
        <p:spPr/>
        <p:txBody>
          <a:bodyPr/>
          <a:lstStyle/>
          <a:p>
            <a:fld id="{FBBD15DD-8B8E-4D3F-8E99-D5E4A1BE63EE}" type="slidenum">
              <a:rPr lang="en-US" smtClean="0"/>
              <a:t>8</a:t>
            </a:fld>
            <a:endParaRPr lang="en-US"/>
          </a:p>
        </p:txBody>
      </p:sp>
    </p:spTree>
    <p:extLst>
      <p:ext uri="{BB962C8B-B14F-4D97-AF65-F5344CB8AC3E}">
        <p14:creationId xmlns:p14="http://schemas.microsoft.com/office/powerpoint/2010/main" val="3635981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99553" y="5421731"/>
            <a:ext cx="11736923" cy="24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18188" y="4918573"/>
            <a:ext cx="11503739" cy="1238787"/>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518188" y="3938375"/>
            <a:ext cx="11503739" cy="926677"/>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AF5B35BA-D81A-4F64-A74D-CAF2CA45E759}" type="datetimeFigureOut">
              <a:rPr lang="en-US" smtClean="0"/>
              <a:t>10/6/2017</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11192829" y="6560871"/>
            <a:ext cx="1032227" cy="250203"/>
          </a:xfrm>
        </p:spPr>
        <p:txBody>
          <a:bodyPr/>
          <a:lstStyle/>
          <a:p>
            <a:fld id="{7AEDBB4C-BA3E-48E0-8865-8CDD57738AB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5B35BA-D81A-4F64-A74D-CAF2CA45E759}"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BB4C-BA3E-48E0-8865-8CDD57738A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27357" y="556652"/>
            <a:ext cx="2487295" cy="5930087"/>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21824" y="556652"/>
            <a:ext cx="8498258" cy="593008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5B35BA-D81A-4F64-A74D-CAF2CA45E759}"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BB4C-BA3E-48E0-8865-8CDD57738AB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F5B35BA-D81A-4F64-A74D-CAF2CA45E759}" type="datetimeFigureOut">
              <a:rPr lang="en-US" smtClean="0"/>
              <a:t>10/6/2017</a:t>
            </a:fld>
            <a:endParaRPr lang="en-US"/>
          </a:p>
        </p:txBody>
      </p:sp>
      <p:sp>
        <p:nvSpPr>
          <p:cNvPr id="19" name="Footer Placeholder 18"/>
          <p:cNvSpPr>
            <a:spLocks noGrp="1"/>
          </p:cNvSpPr>
          <p:nvPr>
            <p:ph type="ftr" sz="quarter" idx="11"/>
          </p:nvPr>
        </p:nvSpPr>
        <p:spPr>
          <a:xfrm>
            <a:off x="4870954" y="77224"/>
            <a:ext cx="3938217" cy="292804"/>
          </a:xfrm>
        </p:spPr>
        <p:txBody>
          <a:bodyPr/>
          <a:lstStyle/>
          <a:p>
            <a:endParaRPr lang="en-US"/>
          </a:p>
        </p:txBody>
      </p:sp>
      <p:sp>
        <p:nvSpPr>
          <p:cNvPr id="16" name="Slide Number Placeholder 15"/>
          <p:cNvSpPr>
            <a:spLocks noGrp="1"/>
          </p:cNvSpPr>
          <p:nvPr>
            <p:ph type="sldNum" sz="quarter" idx="12"/>
          </p:nvPr>
        </p:nvSpPr>
        <p:spPr>
          <a:xfrm>
            <a:off x="11192829" y="6560871"/>
            <a:ext cx="1032227" cy="250203"/>
          </a:xfrm>
        </p:spPr>
        <p:txBody>
          <a:bodyPr/>
          <a:lstStyle/>
          <a:p>
            <a:fld id="{7AEDBB4C-BA3E-48E0-8865-8CDD57738AB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99553" y="3491154"/>
            <a:ext cx="11736923" cy="24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18188" y="1698907"/>
            <a:ext cx="11503739" cy="1235569"/>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AF5B35BA-D81A-4F64-A74D-CAF2CA45E759}" type="datetimeFigureOut">
              <a:rPr lang="en-US" smtClean="0"/>
              <a:t>10/6/2017</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7AEDBB4C-BA3E-48E0-8865-8CDD57738AB0}" type="slidenum">
              <a:rPr lang="en-US" smtClean="0"/>
              <a:t>‹#›</a:t>
            </a:fld>
            <a:endParaRPr lang="en-US"/>
          </a:p>
        </p:txBody>
      </p:sp>
      <p:sp>
        <p:nvSpPr>
          <p:cNvPr id="8" name="Title 7"/>
          <p:cNvSpPr>
            <a:spLocks noGrp="1"/>
          </p:cNvSpPr>
          <p:nvPr>
            <p:ph type="title"/>
          </p:nvPr>
        </p:nvSpPr>
        <p:spPr>
          <a:xfrm>
            <a:off x="245460" y="2986653"/>
            <a:ext cx="11814651" cy="1200732"/>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10405" y="463338"/>
            <a:ext cx="11814651" cy="852543"/>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414550" y="1621684"/>
            <a:ext cx="5700051" cy="478783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321875" y="1621684"/>
            <a:ext cx="5907326" cy="478783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AF5B35BA-D81A-4F64-A74D-CAF2CA45E759}" type="datetimeFigureOut">
              <a:rPr lang="en-US" smtClean="0"/>
              <a:t>10/6/2017</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7AEDBB4C-BA3E-48E0-8865-8CDD57738AB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14549" y="5482837"/>
            <a:ext cx="11711014" cy="894501"/>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382783" y="675702"/>
            <a:ext cx="5835454" cy="648351"/>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6317557" y="675702"/>
            <a:ext cx="5837746" cy="648351"/>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382783" y="1333706"/>
            <a:ext cx="5835454" cy="3994685"/>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6322597" y="1333706"/>
            <a:ext cx="5832707" cy="3994685"/>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AF5B35BA-D81A-4F64-A74D-CAF2CA45E759}"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1192828" y="6563960"/>
            <a:ext cx="1036373" cy="250203"/>
          </a:xfrm>
        </p:spPr>
        <p:txBody>
          <a:bodyPr/>
          <a:lstStyle/>
          <a:p>
            <a:fld id="{7AEDBB4C-BA3E-48E0-8865-8CDD57738AB0}" type="slidenum">
              <a:rPr lang="en-US" smtClean="0"/>
              <a:t>‹#›</a:t>
            </a:fld>
            <a:endParaRPr lang="en-US"/>
          </a:p>
        </p:txBody>
      </p:sp>
      <p:sp>
        <p:nvSpPr>
          <p:cNvPr id="11" name="Straight Connector 10"/>
          <p:cNvSpPr>
            <a:spLocks noChangeShapeType="1"/>
          </p:cNvSpPr>
          <p:nvPr/>
        </p:nvSpPr>
        <p:spPr bwMode="auto">
          <a:xfrm>
            <a:off x="699553" y="6100622"/>
            <a:ext cx="11736923" cy="24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10405" y="463338"/>
            <a:ext cx="11814651" cy="852543"/>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F5B35BA-D81A-4F64-A74D-CAF2CA45E759}" type="datetimeFigureOut">
              <a:rPr lang="en-US" smtClean="0"/>
              <a:t>10/6/2017</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BB4C-BA3E-48E0-8865-8CDD57738AB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F5B35BA-D81A-4F64-A74D-CAF2CA45E759}" type="datetimeFigureOut">
              <a:rPr lang="en-US" smtClean="0"/>
              <a:t>10/6/2017</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DBB4C-BA3E-48E0-8865-8CDD57738AB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99553" y="5927648"/>
            <a:ext cx="11736923" cy="24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21825" y="5560060"/>
            <a:ext cx="11503739" cy="527691"/>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621825" y="617785"/>
            <a:ext cx="4091515" cy="4865052"/>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4862317" y="617785"/>
            <a:ext cx="7263247" cy="4865052"/>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F5B35BA-D81A-4F64-A74D-CAF2CA45E759}" type="datetimeFigureOut">
              <a:rPr lang="en-US" smtClean="0"/>
              <a:t>10/6/2017</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DBB4C-BA3E-48E0-8865-8CDD57738AB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767317" y="624913"/>
            <a:ext cx="6840061" cy="3706707"/>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AF5B35BA-D81A-4F64-A74D-CAF2CA45E759}"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7AEDBB4C-BA3E-48E0-8865-8CDD57738AB0}" type="slidenum">
              <a:rPr lang="en-US" smtClean="0"/>
              <a:t>‹#›</a:t>
            </a:fld>
            <a:endParaRPr lang="en-US"/>
          </a:p>
        </p:txBody>
      </p:sp>
      <p:sp>
        <p:nvSpPr>
          <p:cNvPr id="17" name="Title 16"/>
          <p:cNvSpPr>
            <a:spLocks noGrp="1"/>
          </p:cNvSpPr>
          <p:nvPr>
            <p:ph type="title"/>
          </p:nvPr>
        </p:nvSpPr>
        <p:spPr>
          <a:xfrm>
            <a:off x="518188" y="5060807"/>
            <a:ext cx="7980071" cy="5293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518188" y="5607507"/>
            <a:ext cx="7980071" cy="778666"/>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99553" y="1065008"/>
            <a:ext cx="11736923" cy="24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14550" y="1575029"/>
            <a:ext cx="11814651" cy="45867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8809171" y="77224"/>
            <a:ext cx="3420031" cy="292804"/>
          </a:xfrm>
          <a:prstGeom prst="rect">
            <a:avLst/>
          </a:prstGeom>
        </p:spPr>
        <p:txBody>
          <a:bodyPr vert="horz"/>
          <a:lstStyle>
            <a:lvl1pPr algn="l" eaLnBrk="1" latinLnBrk="0" hangingPunct="1">
              <a:defRPr kumimoji="0" sz="1200">
                <a:solidFill>
                  <a:schemeClr val="accent1">
                    <a:shade val="75000"/>
                  </a:schemeClr>
                </a:solidFill>
              </a:defRPr>
            </a:lvl1pPr>
          </a:lstStyle>
          <a:p>
            <a:fld id="{AF5B35BA-D81A-4F64-A74D-CAF2CA45E759}" type="datetimeFigureOut">
              <a:rPr lang="en-US" smtClean="0"/>
              <a:t>10/6/2017</a:t>
            </a:fld>
            <a:endParaRPr lang="en-US"/>
          </a:p>
        </p:txBody>
      </p:sp>
      <p:sp>
        <p:nvSpPr>
          <p:cNvPr id="28" name="Footer Placeholder 27"/>
          <p:cNvSpPr>
            <a:spLocks noGrp="1"/>
          </p:cNvSpPr>
          <p:nvPr>
            <p:ph type="ftr" sz="quarter" idx="3"/>
          </p:nvPr>
        </p:nvSpPr>
        <p:spPr>
          <a:xfrm>
            <a:off x="4249130" y="77224"/>
            <a:ext cx="4560041" cy="292804"/>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11192828" y="6563960"/>
            <a:ext cx="1036373" cy="247757"/>
          </a:xfrm>
          <a:prstGeom prst="rect">
            <a:avLst/>
          </a:prstGeom>
        </p:spPr>
        <p:txBody>
          <a:bodyPr vert="horz"/>
          <a:lstStyle>
            <a:lvl1pPr algn="r" eaLnBrk="1" latinLnBrk="0" hangingPunct="1">
              <a:defRPr kumimoji="0" sz="1200">
                <a:solidFill>
                  <a:schemeClr val="accent1">
                    <a:shade val="75000"/>
                  </a:schemeClr>
                </a:solidFill>
              </a:defRPr>
            </a:lvl1pPr>
          </a:lstStyle>
          <a:p>
            <a:fld id="{7AEDBB4C-BA3E-48E0-8865-8CDD57738AB0}" type="slidenum">
              <a:rPr lang="en-US" smtClean="0"/>
              <a:t>‹#›</a:t>
            </a:fld>
            <a:endParaRPr lang="en-US"/>
          </a:p>
        </p:txBody>
      </p:sp>
      <p:sp>
        <p:nvSpPr>
          <p:cNvPr id="10" name="Title Placeholder 9"/>
          <p:cNvSpPr>
            <a:spLocks noGrp="1"/>
          </p:cNvSpPr>
          <p:nvPr>
            <p:ph type="title"/>
          </p:nvPr>
        </p:nvSpPr>
        <p:spPr>
          <a:xfrm>
            <a:off x="414550" y="463339"/>
            <a:ext cx="11814651" cy="849453"/>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699553" y="1065008"/>
            <a:ext cx="11736923" cy="24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99553" y="1072192"/>
            <a:ext cx="11736923" cy="24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44097" y="1320548"/>
            <a:ext cx="5521924" cy="2277547"/>
          </a:xfrm>
          <a:prstGeom prst="rect">
            <a:avLst/>
          </a:prstGeom>
        </p:spPr>
        <p:txBody>
          <a:bodyPr vert="horz" wrap="square" lIns="0" tIns="0" rIns="0" bIns="0" rtlCol="0">
            <a:spAutoFit/>
          </a:bodyPr>
          <a:lstStyle/>
          <a:p>
            <a:pPr algn="r"/>
            <a:r>
              <a:rPr sz="7400" spc="-5" dirty="0"/>
              <a:t>C</a:t>
            </a:r>
            <a:r>
              <a:rPr lang="en-US" sz="7400" spc="-5" dirty="0"/>
              <a:t>ss</a:t>
            </a:r>
            <a:r>
              <a:rPr sz="7400" spc="-67" dirty="0"/>
              <a:t> </a:t>
            </a:r>
            <a:r>
              <a:rPr lang="en-US" sz="7400" spc="-5" dirty="0"/>
              <a:t>33</a:t>
            </a:r>
            <a:r>
              <a:rPr sz="7400" spc="-5" dirty="0"/>
              <a:t>2</a:t>
            </a:r>
            <a:r>
              <a:rPr lang="en-US" sz="7400" spc="-5" dirty="0"/>
              <a:t/>
            </a:r>
            <a:br>
              <a:rPr lang="en-US" sz="7400" spc="-5" dirty="0"/>
            </a:br>
            <a:endParaRPr sz="7400" dirty="0"/>
          </a:p>
        </p:txBody>
      </p:sp>
      <p:sp>
        <p:nvSpPr>
          <p:cNvPr id="4" name="object 4"/>
          <p:cNvSpPr txBox="1"/>
          <p:nvPr/>
        </p:nvSpPr>
        <p:spPr>
          <a:xfrm>
            <a:off x="3906329" y="2395417"/>
            <a:ext cx="6270056" cy="3277820"/>
          </a:xfrm>
          <a:prstGeom prst="rect">
            <a:avLst/>
          </a:prstGeom>
        </p:spPr>
        <p:txBody>
          <a:bodyPr vert="horz" wrap="square" lIns="0" tIns="0" rIns="0" bIns="0" rtlCol="0">
            <a:spAutoFit/>
          </a:bodyPr>
          <a:lstStyle/>
          <a:p>
            <a:pPr marL="13134" algn="r">
              <a:tabLst>
                <a:tab pos="1219523" algn="l"/>
              </a:tabLst>
            </a:pPr>
            <a:r>
              <a:rPr lang="en-US" sz="4600" b="1" dirty="0">
                <a:solidFill>
                  <a:schemeClr val="accent2">
                    <a:lumMod val="75000"/>
                  </a:schemeClr>
                </a:solidFill>
              </a:rPr>
              <a:t>Programming Issues with Object-Oriented Languages</a:t>
            </a:r>
          </a:p>
          <a:p>
            <a:pPr marL="13134" algn="r">
              <a:tabLst>
                <a:tab pos="1219523" algn="l"/>
              </a:tabLst>
            </a:pPr>
            <a:endParaRPr lang="en-US" sz="4600" b="1" dirty="0"/>
          </a:p>
          <a:p>
            <a:pPr marL="13134" algn="r">
              <a:tabLst>
                <a:tab pos="1219523" algn="l"/>
              </a:tabLst>
            </a:pPr>
            <a:r>
              <a:rPr lang="en-US" sz="2900" b="1"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Morteza </a:t>
            </a:r>
            <a:r>
              <a:rPr lang="en-US" sz="2900" b="1" dirty="0" err="1">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Chini</a:t>
            </a:r>
            <a:endParaRPr lang="en-US" sz="2900" b="1"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8" name="Picture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7" y="6255067"/>
            <a:ext cx="1228300" cy="695008"/>
          </a:xfrm>
          <a:prstGeom prst="rect">
            <a:avLst/>
          </a:prstGeom>
        </p:spPr>
      </p:pic>
      <p:sp>
        <p:nvSpPr>
          <p:cNvPr id="13" name="TextBox 12"/>
          <p:cNvSpPr txBox="1"/>
          <p:nvPr/>
        </p:nvSpPr>
        <p:spPr>
          <a:xfrm>
            <a:off x="3635404" y="6415428"/>
            <a:ext cx="4874956" cy="310935"/>
          </a:xfrm>
          <a:prstGeom prst="rect">
            <a:avLst/>
          </a:prstGeom>
          <a:noFill/>
        </p:spPr>
        <p:txBody>
          <a:bodyPr wrap="none" lIns="94567" tIns="47284" rIns="94567" bIns="47284" rtlCol="0">
            <a:spAutoFit/>
          </a:bodyPr>
          <a:lstStyle/>
          <a:p>
            <a:r>
              <a:rPr lang="en-US" sz="1400" dirty="0">
                <a:latin typeface="Arial Unicode MS" panose="020B0604020202020204" pitchFamily="34" charset="-128"/>
                <a:ea typeface="Arial Unicode MS" panose="020B0604020202020204" pitchFamily="34" charset="-128"/>
                <a:cs typeface="Arial Unicode MS" panose="020B0604020202020204" pitchFamily="34" charset="-128"/>
              </a:rPr>
              <a:t>Presentation material partially borrowed from learncpp.com</a:t>
            </a:r>
          </a:p>
        </p:txBody>
      </p:sp>
      <p:pic>
        <p:nvPicPr>
          <p:cNvPr id="2" name="Picture 1"/>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5463" y="2625584"/>
            <a:ext cx="2895664" cy="1435812"/>
          </a:xfrm>
          <a:prstGeom prst="rect">
            <a:avLst/>
          </a:prstGeom>
        </p:spPr>
      </p:pic>
    </p:spTree>
    <p:extLst>
      <p:ext uri="{BB962C8B-B14F-4D97-AF65-F5344CB8AC3E}">
        <p14:creationId xmlns:p14="http://schemas.microsoft.com/office/powerpoint/2010/main" val="3143075703"/>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736" y="231671"/>
            <a:ext cx="11814651" cy="849453"/>
          </a:xfrm>
        </p:spPr>
        <p:txBody>
          <a:bodyPr/>
          <a:lstStyle/>
          <a:p>
            <a:r>
              <a:rPr lang="en-US" dirty="0" smtClean="0"/>
              <a:t>	                </a:t>
            </a:r>
            <a:r>
              <a:rPr lang="en-US" sz="4000" b="1" dirty="0" smtClean="0">
                <a:solidFill>
                  <a:schemeClr val="accent1">
                    <a:lumMod val="75000"/>
                  </a:schemeClr>
                </a:solidFill>
              </a:rPr>
              <a:t>Putting it all together</a:t>
            </a:r>
            <a:endParaRPr lang="en-US" sz="4000" b="1" dirty="0">
              <a:solidFill>
                <a:schemeClr val="accent1">
                  <a:lumMod val="75000"/>
                </a:schemeClr>
              </a:solidFill>
            </a:endParaRPr>
          </a:p>
        </p:txBody>
      </p:sp>
      <p:sp>
        <p:nvSpPr>
          <p:cNvPr id="3" name="Content Placeholder 2"/>
          <p:cNvSpPr>
            <a:spLocks noGrp="1"/>
          </p:cNvSpPr>
          <p:nvPr>
            <p:ph idx="1"/>
          </p:nvPr>
        </p:nvSpPr>
        <p:spPr>
          <a:xfrm>
            <a:off x="621825" y="1312792"/>
            <a:ext cx="11296465" cy="5328391"/>
          </a:xfrm>
        </p:spPr>
        <p:txBody>
          <a:bodyPr>
            <a:noAutofit/>
          </a:bodyPr>
          <a:lstStyle/>
          <a:p>
            <a:pPr>
              <a:buClr>
                <a:srgbClr val="0070C0"/>
              </a:buClr>
              <a:buFont typeface="Wingdings" panose="05000000000000000000" pitchFamily="2" charset="2"/>
              <a:buChar char="Ø"/>
            </a:pPr>
            <a:r>
              <a:rPr lang="en-US" sz="2400" dirty="0">
                <a:solidFill>
                  <a:schemeClr val="tx1"/>
                </a:solidFill>
              </a:rPr>
              <a:t>Pointers are variables that hold a memory </a:t>
            </a:r>
            <a:r>
              <a:rPr lang="en-US" sz="2400" dirty="0" smtClean="0">
                <a:solidFill>
                  <a:schemeClr val="tx1"/>
                </a:solidFill>
              </a:rPr>
              <a:t>address</a:t>
            </a:r>
          </a:p>
          <a:p>
            <a:pPr>
              <a:buClr>
                <a:srgbClr val="0070C0"/>
              </a:buClr>
              <a:buFont typeface="Wingdings" panose="05000000000000000000" pitchFamily="2" charset="2"/>
              <a:buChar char="Ø"/>
            </a:pPr>
            <a:r>
              <a:rPr lang="en-US" sz="2400" dirty="0" smtClean="0">
                <a:solidFill>
                  <a:schemeClr val="tx1"/>
                </a:solidFill>
              </a:rPr>
              <a:t> Dereference a pointer(*) </a:t>
            </a:r>
            <a:r>
              <a:rPr lang="en-US" sz="2400" dirty="0">
                <a:solidFill>
                  <a:schemeClr val="tx1"/>
                </a:solidFill>
              </a:rPr>
              <a:t>to retrieve the value at </a:t>
            </a:r>
            <a:r>
              <a:rPr lang="en-US" sz="2400" dirty="0" smtClean="0">
                <a:solidFill>
                  <a:schemeClr val="tx1"/>
                </a:solidFill>
              </a:rPr>
              <a:t>address it is holding</a:t>
            </a:r>
          </a:p>
          <a:p>
            <a:pPr marL="0" indent="0">
              <a:buClr>
                <a:srgbClr val="0070C0"/>
              </a:buClr>
              <a:buNone/>
            </a:pPr>
            <a:endParaRPr lang="en-US" sz="2400" dirty="0" smtClean="0">
              <a:solidFill>
                <a:schemeClr val="tx1"/>
              </a:solidFill>
            </a:endParaRPr>
          </a:p>
          <a:p>
            <a:pPr marL="0" indent="0">
              <a:buNone/>
            </a:pPr>
            <a:r>
              <a:rPr lang="en-US" sz="2400" dirty="0">
                <a:solidFill>
                  <a:schemeClr val="tx1"/>
                </a:solidFill>
              </a:rPr>
              <a:t> </a:t>
            </a:r>
            <a:r>
              <a:rPr lang="en-US" sz="2400" dirty="0" smtClean="0">
                <a:solidFill>
                  <a:schemeClr val="tx1"/>
                </a:solidFill>
              </a:rPr>
              <a:t>    </a:t>
            </a:r>
            <a:r>
              <a:rPr lang="en-US" sz="2400" b="1" dirty="0" smtClean="0">
                <a:solidFill>
                  <a:srgbClr val="0070C0"/>
                </a:solidFill>
              </a:rPr>
              <a:t>How to use pointer for now:</a:t>
            </a:r>
          </a:p>
          <a:p>
            <a:pPr>
              <a:buClr>
                <a:srgbClr val="0070C0"/>
              </a:buClr>
              <a:buFont typeface="Wingdings" panose="05000000000000000000" pitchFamily="2" charset="2"/>
              <a:buChar char="q"/>
            </a:pPr>
            <a:r>
              <a:rPr lang="en-US" sz="2400" dirty="0" smtClean="0">
                <a:solidFill>
                  <a:schemeClr val="tx1"/>
                </a:solidFill>
              </a:rPr>
              <a:t>Arrays </a:t>
            </a:r>
            <a:r>
              <a:rPr lang="en-US" sz="2400" dirty="0">
                <a:solidFill>
                  <a:schemeClr val="tx1"/>
                </a:solidFill>
              </a:rPr>
              <a:t>are implemented using pointers. </a:t>
            </a:r>
            <a:r>
              <a:rPr lang="en-US" sz="2400" dirty="0" smtClean="0">
                <a:solidFill>
                  <a:schemeClr val="tx1"/>
                </a:solidFill>
              </a:rPr>
              <a:t>Pointers </a:t>
            </a:r>
            <a:r>
              <a:rPr lang="en-US" sz="2400" dirty="0">
                <a:solidFill>
                  <a:schemeClr val="tx1"/>
                </a:solidFill>
              </a:rPr>
              <a:t>can be used to iterate through an array </a:t>
            </a:r>
            <a:r>
              <a:rPr lang="en-US" sz="2400" dirty="0" smtClean="0">
                <a:solidFill>
                  <a:schemeClr val="tx1"/>
                </a:solidFill>
              </a:rPr>
              <a:t>instead of [] operator</a:t>
            </a:r>
          </a:p>
          <a:p>
            <a:pPr>
              <a:buClr>
                <a:srgbClr val="0070C0"/>
              </a:buClr>
              <a:buFont typeface="Wingdings" panose="05000000000000000000" pitchFamily="2" charset="2"/>
              <a:buChar char="q"/>
            </a:pPr>
            <a:r>
              <a:rPr lang="en-US" sz="2400" dirty="0" smtClean="0">
                <a:solidFill>
                  <a:schemeClr val="tx1"/>
                </a:solidFill>
              </a:rPr>
              <a:t>Pointers  </a:t>
            </a:r>
            <a:r>
              <a:rPr lang="en-US" sz="2400" dirty="0">
                <a:solidFill>
                  <a:schemeClr val="tx1"/>
                </a:solidFill>
              </a:rPr>
              <a:t>are the only way you can dynamically allocate memory in C</a:t>
            </a:r>
            <a:r>
              <a:rPr lang="en-US" sz="2400" dirty="0" smtClean="0">
                <a:solidFill>
                  <a:schemeClr val="tx1"/>
                </a:solidFill>
              </a:rPr>
              <a:t>++, this is</a:t>
            </a:r>
          </a:p>
          <a:p>
            <a:pPr marL="0" indent="0">
              <a:buClr>
                <a:srgbClr val="0070C0"/>
              </a:buClr>
              <a:buNone/>
            </a:pPr>
            <a:r>
              <a:rPr lang="en-US" sz="2400" dirty="0">
                <a:solidFill>
                  <a:schemeClr val="tx1"/>
                </a:solidFill>
              </a:rPr>
              <a:t> </a:t>
            </a:r>
            <a:r>
              <a:rPr lang="en-US" sz="2400" dirty="0" smtClean="0">
                <a:solidFill>
                  <a:schemeClr val="tx1"/>
                </a:solidFill>
              </a:rPr>
              <a:t>    </a:t>
            </a:r>
            <a:r>
              <a:rPr lang="en-US" sz="2400" dirty="0">
                <a:solidFill>
                  <a:schemeClr val="tx1"/>
                </a:solidFill>
              </a:rPr>
              <a:t>by far the most common use case for </a:t>
            </a:r>
            <a:r>
              <a:rPr lang="en-US" sz="2400" dirty="0" smtClean="0">
                <a:solidFill>
                  <a:schemeClr val="tx1"/>
                </a:solidFill>
              </a:rPr>
              <a:t>pointers</a:t>
            </a:r>
          </a:p>
          <a:p>
            <a:pPr>
              <a:buClr>
                <a:srgbClr val="0070C0"/>
              </a:buClr>
              <a:buFont typeface="Wingdings" panose="05000000000000000000" pitchFamily="2" charset="2"/>
              <a:buChar char="q"/>
            </a:pPr>
            <a:r>
              <a:rPr lang="en-US" sz="2400" dirty="0" smtClean="0">
                <a:solidFill>
                  <a:schemeClr val="tx1"/>
                </a:solidFill>
              </a:rPr>
              <a:t>Pointers </a:t>
            </a:r>
            <a:r>
              <a:rPr lang="en-US" sz="2400" dirty="0">
                <a:solidFill>
                  <a:schemeClr val="tx1"/>
                </a:solidFill>
              </a:rPr>
              <a:t>can be used to pass a large amount of data to a </a:t>
            </a:r>
            <a:r>
              <a:rPr lang="en-US" sz="2400" dirty="0" smtClean="0">
                <a:solidFill>
                  <a:schemeClr val="tx1"/>
                </a:solidFill>
              </a:rPr>
              <a:t>function instead of inefficient process of copying data</a:t>
            </a:r>
          </a:p>
          <a:p>
            <a:pPr>
              <a:buClr>
                <a:srgbClr val="0070C0"/>
              </a:buClr>
              <a:buFont typeface="Wingdings" panose="05000000000000000000" pitchFamily="2" charset="2"/>
              <a:buChar char="q"/>
            </a:pPr>
            <a:r>
              <a:rPr lang="en-US" sz="2400" dirty="0" smtClean="0">
                <a:solidFill>
                  <a:schemeClr val="tx1"/>
                </a:solidFill>
              </a:rPr>
              <a:t>Pointers are used </a:t>
            </a:r>
            <a:r>
              <a:rPr lang="en-US" sz="2400" dirty="0">
                <a:solidFill>
                  <a:schemeClr val="tx1"/>
                </a:solidFill>
              </a:rPr>
              <a:t>to pass a function as a parameter to another function </a:t>
            </a:r>
            <a:r>
              <a:rPr lang="en-US" sz="2000" dirty="0">
                <a:solidFill>
                  <a:schemeClr val="tx1"/>
                </a:solidFill>
              </a:rPr>
              <a:t/>
            </a:r>
            <a:br>
              <a:rPr lang="en-US" sz="2000" dirty="0">
                <a:solidFill>
                  <a:schemeClr val="tx1"/>
                </a:solidFill>
              </a:rPr>
            </a:br>
            <a:endParaRPr lang="en-US" sz="2000" dirty="0">
              <a:solidFill>
                <a:schemeClr val="tx1"/>
              </a:solidFill>
            </a:endParaRPr>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Tree>
    <p:extLst>
      <p:ext uri="{BB962C8B-B14F-4D97-AF65-F5344CB8AC3E}">
        <p14:creationId xmlns:p14="http://schemas.microsoft.com/office/powerpoint/2010/main" val="231591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arn(inVertical)">
                                      <p:cBhvr>
                                        <p:cTn id="12" dur="500"/>
                                        <p:tgtEl>
                                          <p:spTgt spid="3">
                                            <p:txEl>
                                              <p:pRg st="5" end="5"/>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arn(inVertical)">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barn(inVertical)">
                                      <p:cBhvr>
                                        <p:cTn id="20" dur="5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arn(inVertical)">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550" y="231671"/>
            <a:ext cx="11814651" cy="849453"/>
          </a:xfrm>
        </p:spPr>
        <p:txBody>
          <a:bodyPr/>
          <a:lstStyle/>
          <a:p>
            <a:r>
              <a:rPr lang="en-US" dirty="0" smtClean="0"/>
              <a:t>		                  </a:t>
            </a:r>
            <a:r>
              <a:rPr lang="en-US" sz="4000" b="1" dirty="0" smtClean="0">
                <a:solidFill>
                  <a:schemeClr val="accent1">
                    <a:lumMod val="75000"/>
                  </a:schemeClr>
                </a:solidFill>
              </a:rPr>
              <a:t>fixed Arrays</a:t>
            </a:r>
            <a:endParaRPr lang="en-US" sz="4000" b="1" dirty="0">
              <a:solidFill>
                <a:schemeClr val="accent1">
                  <a:lumMod val="75000"/>
                </a:schemeClr>
              </a:solidFill>
            </a:endParaRPr>
          </a:p>
        </p:txBody>
      </p:sp>
      <p:sp>
        <p:nvSpPr>
          <p:cNvPr id="3" name="Content Placeholder 2"/>
          <p:cNvSpPr>
            <a:spLocks noGrp="1"/>
          </p:cNvSpPr>
          <p:nvPr>
            <p:ph idx="1"/>
          </p:nvPr>
        </p:nvSpPr>
        <p:spPr>
          <a:xfrm>
            <a:off x="960437" y="1365149"/>
            <a:ext cx="11277599" cy="4602816"/>
          </a:xfrm>
        </p:spPr>
        <p:txBody>
          <a:bodyPr>
            <a:normAutofit fontScale="25000" lnSpcReduction="20000"/>
          </a:bodyPr>
          <a:lstStyle/>
          <a:p>
            <a:pPr marL="0" indent="0" fontAlgn="t">
              <a:buNone/>
            </a:pPr>
            <a:r>
              <a:rPr lang="en-US" sz="7400" dirty="0">
                <a:latin typeface="Consolas" panose="020B0609020204030204" pitchFamily="49" charset="0"/>
                <a:cs typeface="Consolas" panose="020B0609020204030204" pitchFamily="49" charset="0"/>
              </a:rPr>
              <a:t>#include &lt;</a:t>
            </a:r>
            <a:r>
              <a:rPr lang="en-US" sz="7400" dirty="0" err="1">
                <a:latin typeface="Consolas" panose="020B0609020204030204" pitchFamily="49" charset="0"/>
                <a:cs typeface="Consolas" panose="020B0609020204030204" pitchFamily="49" charset="0"/>
              </a:rPr>
              <a:t>iostream</a:t>
            </a:r>
            <a:r>
              <a:rPr lang="en-US" sz="7400" dirty="0" smtClean="0">
                <a:latin typeface="Consolas" panose="020B0609020204030204" pitchFamily="49" charset="0"/>
                <a:cs typeface="Consolas" panose="020B0609020204030204" pitchFamily="49" charset="0"/>
              </a:rPr>
              <a:t>&gt;</a:t>
            </a:r>
          </a:p>
          <a:p>
            <a:pPr marL="0" indent="0" fontAlgn="t">
              <a:buNone/>
            </a:pPr>
            <a:endParaRPr lang="en-US" sz="7400" dirty="0">
              <a:latin typeface="Consolas" panose="020B0609020204030204" pitchFamily="49" charset="0"/>
              <a:cs typeface="Consolas" panose="020B0609020204030204" pitchFamily="49" charset="0"/>
            </a:endParaRPr>
          </a:p>
          <a:p>
            <a:pPr marL="0" indent="0" fontAlgn="t">
              <a:buNone/>
            </a:pPr>
            <a:r>
              <a:rPr lang="en-US" sz="7400" dirty="0">
                <a:latin typeface="Consolas" panose="020B0609020204030204" pitchFamily="49" charset="0"/>
                <a:cs typeface="Consolas" panose="020B0609020204030204" pitchFamily="49" charset="0"/>
              </a:rPr>
              <a:t> </a:t>
            </a:r>
            <a:r>
              <a:rPr lang="en-US" sz="7400" dirty="0" err="1" smtClean="0">
                <a:latin typeface="Consolas" panose="020B0609020204030204" pitchFamily="49" charset="0"/>
                <a:cs typeface="Consolas" panose="020B0609020204030204" pitchFamily="49" charset="0"/>
              </a:rPr>
              <a:t>int</a:t>
            </a:r>
            <a:r>
              <a:rPr lang="en-US" sz="7400" dirty="0" smtClean="0">
                <a:latin typeface="Consolas" panose="020B0609020204030204" pitchFamily="49" charset="0"/>
                <a:cs typeface="Consolas" panose="020B0609020204030204" pitchFamily="49" charset="0"/>
              </a:rPr>
              <a:t> </a:t>
            </a:r>
            <a:r>
              <a:rPr lang="en-US" sz="7400" dirty="0">
                <a:latin typeface="Consolas" panose="020B0609020204030204" pitchFamily="49" charset="0"/>
                <a:cs typeface="Consolas" panose="020B0609020204030204" pitchFamily="49" charset="0"/>
              </a:rPr>
              <a:t>main()</a:t>
            </a:r>
          </a:p>
          <a:p>
            <a:pPr marL="0" indent="0" fontAlgn="t">
              <a:buNone/>
            </a:pPr>
            <a:r>
              <a:rPr lang="en-US" sz="7400" dirty="0" smtClean="0">
                <a:latin typeface="Consolas" panose="020B0609020204030204" pitchFamily="49" charset="0"/>
                <a:cs typeface="Consolas" panose="020B0609020204030204" pitchFamily="49" charset="0"/>
              </a:rPr>
              <a:t> {</a:t>
            </a:r>
            <a:endParaRPr lang="en-US" sz="7400" dirty="0">
              <a:latin typeface="Consolas" panose="020B0609020204030204" pitchFamily="49" charset="0"/>
              <a:cs typeface="Consolas" panose="020B0609020204030204" pitchFamily="49" charset="0"/>
            </a:endParaRPr>
          </a:p>
          <a:p>
            <a:pPr marL="0" indent="0" fontAlgn="t">
              <a:buNone/>
            </a:pPr>
            <a:r>
              <a:rPr lang="en-US" sz="7400" dirty="0" smtClean="0">
                <a:latin typeface="Consolas" panose="020B0609020204030204" pitchFamily="49" charset="0"/>
                <a:cs typeface="Consolas" panose="020B0609020204030204" pitchFamily="49" charset="0"/>
              </a:rPr>
              <a:t>      </a:t>
            </a:r>
            <a:r>
              <a:rPr lang="en-US" sz="7400" dirty="0">
                <a:latin typeface="Consolas" panose="020B0609020204030204" pitchFamily="49" charset="0"/>
                <a:cs typeface="Consolas" panose="020B0609020204030204" pitchFamily="49" charset="0"/>
              </a:rPr>
              <a:t> </a:t>
            </a:r>
            <a:r>
              <a:rPr lang="en-US" sz="7400" dirty="0" err="1">
                <a:solidFill>
                  <a:schemeClr val="tx1"/>
                </a:solidFill>
                <a:latin typeface="Consolas" panose="020B0609020204030204" pitchFamily="49" charset="0"/>
                <a:cs typeface="Consolas" panose="020B0609020204030204" pitchFamily="49" charset="0"/>
              </a:rPr>
              <a:t>int</a:t>
            </a:r>
            <a:r>
              <a:rPr lang="en-US" sz="7400" dirty="0">
                <a:solidFill>
                  <a:schemeClr val="tx1"/>
                </a:solidFill>
                <a:latin typeface="Consolas" panose="020B0609020204030204" pitchFamily="49" charset="0"/>
                <a:cs typeface="Consolas" panose="020B0609020204030204" pitchFamily="49" charset="0"/>
              </a:rPr>
              <a:t> </a:t>
            </a:r>
            <a:r>
              <a:rPr lang="en-US" sz="7400" dirty="0" smtClean="0">
                <a:solidFill>
                  <a:schemeClr val="tx1"/>
                </a:solidFill>
                <a:latin typeface="Consolas" panose="020B0609020204030204" pitchFamily="49" charset="0"/>
                <a:cs typeface="Consolas" panose="020B0609020204030204" pitchFamily="49" charset="0"/>
              </a:rPr>
              <a:t>array[6] </a:t>
            </a:r>
            <a:r>
              <a:rPr lang="en-US" sz="7400" dirty="0">
                <a:solidFill>
                  <a:schemeClr val="tx1"/>
                </a:solidFill>
                <a:latin typeface="Consolas" panose="020B0609020204030204" pitchFamily="49" charset="0"/>
                <a:cs typeface="Consolas" panose="020B0609020204030204" pitchFamily="49" charset="0"/>
              </a:rPr>
              <a:t>= { </a:t>
            </a:r>
            <a:r>
              <a:rPr lang="en-US" sz="7400" dirty="0" smtClean="0">
                <a:solidFill>
                  <a:schemeClr val="tx1"/>
                </a:solidFill>
                <a:latin typeface="Consolas" panose="020B0609020204030204" pitchFamily="49" charset="0"/>
                <a:cs typeface="Consolas" panose="020B0609020204030204" pitchFamily="49" charset="0"/>
              </a:rPr>
              <a:t>13, 9</a:t>
            </a:r>
            <a:r>
              <a:rPr lang="en-US" sz="7400" dirty="0">
                <a:solidFill>
                  <a:schemeClr val="tx1"/>
                </a:solidFill>
                <a:latin typeface="Consolas" panose="020B0609020204030204" pitchFamily="49" charset="0"/>
                <a:cs typeface="Consolas" panose="020B0609020204030204" pitchFamily="49" charset="0"/>
              </a:rPr>
              <a:t>, 7, 5, 3, 1 </a:t>
            </a:r>
            <a:r>
              <a:rPr lang="en-US" sz="7400" dirty="0" smtClean="0">
                <a:solidFill>
                  <a:schemeClr val="tx1"/>
                </a:solidFill>
                <a:cs typeface="Consolas" panose="020B0609020204030204" pitchFamily="49" charset="0"/>
              </a:rPr>
              <a:t>};    </a:t>
            </a:r>
            <a:r>
              <a:rPr lang="en-US" sz="7400" dirty="0" smtClean="0">
                <a:solidFill>
                  <a:srgbClr val="0070C0"/>
                </a:solidFill>
                <a:cs typeface="Consolas" panose="020B0609020204030204" pitchFamily="49" charset="0"/>
              </a:rPr>
              <a:t>// Fixed array of 6 integers</a:t>
            </a:r>
            <a:endParaRPr lang="en-US" sz="7400" dirty="0">
              <a:solidFill>
                <a:srgbClr val="0070C0"/>
              </a:solidFill>
              <a:cs typeface="Consolas" panose="020B0609020204030204" pitchFamily="49" charset="0"/>
            </a:endParaRPr>
          </a:p>
          <a:p>
            <a:pPr marL="0" indent="0" fontAlgn="t">
              <a:buNone/>
            </a:pPr>
            <a:r>
              <a:rPr lang="en-US" sz="7400" dirty="0">
                <a:latin typeface="Consolas" panose="020B0609020204030204" pitchFamily="49" charset="0"/>
                <a:cs typeface="Consolas" panose="020B0609020204030204" pitchFamily="49" charset="0"/>
              </a:rPr>
              <a:t> </a:t>
            </a:r>
            <a:endParaRPr lang="en-US" sz="7400" dirty="0">
              <a:cs typeface="Consolas" panose="020B0609020204030204" pitchFamily="49" charset="0"/>
            </a:endParaRPr>
          </a:p>
          <a:p>
            <a:pPr marL="0" indent="0" fontAlgn="t">
              <a:buNone/>
            </a:pPr>
            <a:r>
              <a:rPr lang="en-US" sz="7400" dirty="0">
                <a:cs typeface="Consolas" panose="020B0609020204030204" pitchFamily="49" charset="0"/>
              </a:rPr>
              <a:t>  </a:t>
            </a:r>
            <a:r>
              <a:rPr lang="en-US" sz="7400" dirty="0" smtClean="0">
                <a:cs typeface="Consolas" panose="020B0609020204030204" pitchFamily="49" charset="0"/>
              </a:rPr>
              <a:t>     </a:t>
            </a:r>
            <a:r>
              <a:rPr lang="en-US" sz="7400" dirty="0" smtClean="0">
                <a:solidFill>
                  <a:srgbClr val="0070C0"/>
                </a:solidFill>
                <a:cs typeface="Consolas" panose="020B0609020204030204" pitchFamily="49" charset="0"/>
              </a:rPr>
              <a:t>// </a:t>
            </a:r>
            <a:r>
              <a:rPr lang="en-US" sz="7400" dirty="0">
                <a:solidFill>
                  <a:srgbClr val="0070C0"/>
                </a:solidFill>
                <a:cs typeface="Consolas" panose="020B0609020204030204" pitchFamily="49" charset="0"/>
              </a:rPr>
              <a:t>print the value of the array variable</a:t>
            </a:r>
          </a:p>
          <a:p>
            <a:pPr marL="0" indent="0" fontAlgn="t">
              <a:buNone/>
            </a:pPr>
            <a:r>
              <a:rPr lang="en-US" sz="7400" dirty="0">
                <a:latin typeface="Consolas" panose="020B0609020204030204" pitchFamily="49" charset="0"/>
                <a:cs typeface="Consolas" panose="020B0609020204030204" pitchFamily="49" charset="0"/>
              </a:rPr>
              <a:t>  </a:t>
            </a:r>
            <a:r>
              <a:rPr lang="en-US" sz="7400" dirty="0" smtClean="0">
                <a:latin typeface="Consolas" panose="020B0609020204030204" pitchFamily="49" charset="0"/>
                <a:cs typeface="Consolas" panose="020B0609020204030204" pitchFamily="49" charset="0"/>
              </a:rPr>
              <a:t>    </a:t>
            </a:r>
            <a:r>
              <a:rPr lang="en-US" sz="7400" dirty="0" err="1" smtClean="0">
                <a:latin typeface="Consolas" panose="020B0609020204030204" pitchFamily="49" charset="0"/>
                <a:cs typeface="Consolas" panose="020B0609020204030204" pitchFamily="49" charset="0"/>
              </a:rPr>
              <a:t>std</a:t>
            </a:r>
            <a:r>
              <a:rPr lang="en-US" sz="7400" dirty="0">
                <a:latin typeface="Consolas" panose="020B0609020204030204" pitchFamily="49" charset="0"/>
                <a:cs typeface="Consolas" panose="020B0609020204030204" pitchFamily="49" charset="0"/>
              </a:rPr>
              <a:t>::</a:t>
            </a:r>
            <a:r>
              <a:rPr lang="en-US" sz="7400" dirty="0" err="1">
                <a:latin typeface="Consolas" panose="020B0609020204030204" pitchFamily="49" charset="0"/>
                <a:cs typeface="Consolas" panose="020B0609020204030204" pitchFamily="49" charset="0"/>
              </a:rPr>
              <a:t>cout</a:t>
            </a:r>
            <a:r>
              <a:rPr lang="en-US" sz="7400" dirty="0">
                <a:latin typeface="Consolas" panose="020B0609020204030204" pitchFamily="49" charset="0"/>
                <a:cs typeface="Consolas" panose="020B0609020204030204" pitchFamily="49" charset="0"/>
              </a:rPr>
              <a:t> &lt;&lt; "The array has address: " &lt;&lt; array &lt;&lt; '\n</a:t>
            </a:r>
            <a:r>
              <a:rPr lang="en-US" sz="7400" dirty="0" smtClean="0">
                <a:latin typeface="Consolas" panose="020B0609020204030204" pitchFamily="49" charset="0"/>
                <a:cs typeface="Consolas" panose="020B0609020204030204" pitchFamily="49" charset="0"/>
              </a:rPr>
              <a:t>';</a:t>
            </a:r>
          </a:p>
          <a:p>
            <a:pPr marL="457200" lvl="1" indent="0" fontAlgn="t">
              <a:buNone/>
            </a:pPr>
            <a:r>
              <a:rPr lang="en-US" sz="7400" dirty="0" smtClean="0">
                <a:latin typeface="Consolas" panose="020B0609020204030204" pitchFamily="49" charset="0"/>
                <a:cs typeface="Consolas" panose="020B0609020204030204" pitchFamily="49" charset="0"/>
              </a:rPr>
              <a:t>                        </a:t>
            </a:r>
            <a:r>
              <a:rPr lang="en-US" sz="8000" b="1" dirty="0" smtClean="0">
                <a:solidFill>
                  <a:srgbClr val="FF0000"/>
                </a:solidFill>
                <a:cs typeface="Consolas" panose="020B0609020204030204" pitchFamily="49" charset="0"/>
              </a:rPr>
              <a:t>The </a:t>
            </a:r>
            <a:r>
              <a:rPr lang="en-US" sz="8000" b="1" dirty="0">
                <a:solidFill>
                  <a:srgbClr val="FF0000"/>
                </a:solidFill>
                <a:cs typeface="Consolas" panose="020B0609020204030204" pitchFamily="49" charset="0"/>
              </a:rPr>
              <a:t>array has address: 0042FD5C </a:t>
            </a:r>
            <a:r>
              <a:rPr lang="en-US" sz="8000" dirty="0">
                <a:latin typeface="Consolas" panose="020B0609020204030204" pitchFamily="49" charset="0"/>
                <a:cs typeface="Consolas" panose="020B0609020204030204" pitchFamily="49" charset="0"/>
              </a:rPr>
              <a:t> </a:t>
            </a:r>
            <a:endParaRPr lang="en-US" sz="8000" dirty="0" smtClean="0">
              <a:latin typeface="Consolas" panose="020B0609020204030204" pitchFamily="49" charset="0"/>
              <a:cs typeface="Consolas" panose="020B0609020204030204" pitchFamily="49" charset="0"/>
            </a:endParaRPr>
          </a:p>
          <a:p>
            <a:pPr marL="457200" lvl="1" indent="0" fontAlgn="t">
              <a:buNone/>
            </a:pPr>
            <a:endParaRPr lang="en-US" sz="7400" dirty="0" smtClean="0">
              <a:latin typeface="Consolas" panose="020B0609020204030204" pitchFamily="49" charset="0"/>
              <a:cs typeface="Consolas" panose="020B0609020204030204" pitchFamily="49" charset="0"/>
            </a:endParaRPr>
          </a:p>
          <a:p>
            <a:pPr marL="457200" lvl="1" indent="0" fontAlgn="t">
              <a:buNone/>
            </a:pPr>
            <a:r>
              <a:rPr lang="en-US" sz="8000" dirty="0" smtClean="0">
                <a:solidFill>
                  <a:srgbClr val="0070C0"/>
                </a:solidFill>
                <a:cs typeface="Consolas" panose="020B0609020204030204" pitchFamily="49" charset="0"/>
              </a:rPr>
              <a:t>// </a:t>
            </a:r>
            <a:r>
              <a:rPr lang="en-US" sz="8000" dirty="0">
                <a:solidFill>
                  <a:srgbClr val="0070C0"/>
                </a:solidFill>
                <a:cs typeface="Consolas" panose="020B0609020204030204" pitchFamily="49" charset="0"/>
              </a:rPr>
              <a:t>print address of the array </a:t>
            </a:r>
            <a:r>
              <a:rPr lang="en-US" sz="8000" dirty="0" smtClean="0">
                <a:solidFill>
                  <a:srgbClr val="0070C0"/>
                </a:solidFill>
                <a:cs typeface="Consolas" panose="020B0609020204030204" pitchFamily="49" charset="0"/>
              </a:rPr>
              <a:t>elements</a:t>
            </a:r>
          </a:p>
          <a:p>
            <a:pPr marL="457200" lvl="1" indent="0" fontAlgn="t">
              <a:buNone/>
            </a:pPr>
            <a:r>
              <a:rPr lang="en-US" sz="8000" dirty="0">
                <a:latin typeface="Consolas" panose="020B0609020204030204" pitchFamily="49" charset="0"/>
                <a:cs typeface="Consolas" panose="020B0609020204030204" pitchFamily="49" charset="0"/>
              </a:rPr>
              <a:t> </a:t>
            </a:r>
            <a:r>
              <a:rPr lang="en-US" sz="8000" dirty="0" err="1">
                <a:latin typeface="Consolas" panose="020B0609020204030204" pitchFamily="49" charset="0"/>
                <a:cs typeface="Consolas" panose="020B0609020204030204" pitchFamily="49" charset="0"/>
              </a:rPr>
              <a:t>std</a:t>
            </a:r>
            <a:r>
              <a:rPr lang="en-US" sz="8000" dirty="0">
                <a:latin typeface="Consolas" panose="020B0609020204030204" pitchFamily="49" charset="0"/>
                <a:cs typeface="Consolas" panose="020B0609020204030204" pitchFamily="49" charset="0"/>
              </a:rPr>
              <a:t>::</a:t>
            </a:r>
            <a:r>
              <a:rPr lang="en-US" sz="8000" dirty="0" err="1">
                <a:latin typeface="Consolas" panose="020B0609020204030204" pitchFamily="49" charset="0"/>
                <a:cs typeface="Consolas" panose="020B0609020204030204" pitchFamily="49" charset="0"/>
              </a:rPr>
              <a:t>cout</a:t>
            </a:r>
            <a:r>
              <a:rPr lang="en-US" sz="8000" dirty="0">
                <a:latin typeface="Consolas" panose="020B0609020204030204" pitchFamily="49" charset="0"/>
                <a:cs typeface="Consolas" panose="020B0609020204030204" pitchFamily="49" charset="0"/>
              </a:rPr>
              <a:t> &lt;&lt; "Element 0 has address: " &lt;&lt; &amp;array[0] &lt;&lt; '\n</a:t>
            </a:r>
            <a:r>
              <a:rPr lang="en-US" sz="8000" dirty="0" smtClean="0">
                <a:latin typeface="Consolas" panose="020B0609020204030204" pitchFamily="49" charset="0"/>
                <a:cs typeface="Consolas" panose="020B0609020204030204" pitchFamily="49" charset="0"/>
              </a:rPr>
              <a:t>';</a:t>
            </a:r>
          </a:p>
          <a:p>
            <a:pPr marL="457200" lvl="1" indent="0" fontAlgn="t">
              <a:buNone/>
            </a:pPr>
            <a:r>
              <a:rPr lang="en-US" sz="8000" dirty="0" smtClean="0">
                <a:latin typeface="Consolas" panose="020B0609020204030204" pitchFamily="49" charset="0"/>
                <a:cs typeface="Consolas" panose="020B0609020204030204" pitchFamily="49" charset="0"/>
              </a:rPr>
              <a:t>                      </a:t>
            </a:r>
            <a:r>
              <a:rPr lang="en-US" sz="8000" dirty="0" smtClean="0">
                <a:cs typeface="Consolas" panose="020B0609020204030204" pitchFamily="49" charset="0"/>
              </a:rPr>
              <a:t> </a:t>
            </a:r>
            <a:r>
              <a:rPr lang="en-US" sz="8000" b="1" dirty="0" smtClean="0">
                <a:solidFill>
                  <a:srgbClr val="FF0000"/>
                </a:solidFill>
                <a:cs typeface="Consolas" panose="020B0609020204030204" pitchFamily="49" charset="0"/>
              </a:rPr>
              <a:t>Element </a:t>
            </a:r>
            <a:r>
              <a:rPr lang="en-US" sz="8000" b="1" dirty="0">
                <a:solidFill>
                  <a:srgbClr val="FF0000"/>
                </a:solidFill>
                <a:cs typeface="Consolas" panose="020B0609020204030204" pitchFamily="49" charset="0"/>
              </a:rPr>
              <a:t>0 has address: </a:t>
            </a:r>
            <a:r>
              <a:rPr lang="en-US" sz="8000" b="1" dirty="0" smtClean="0">
                <a:solidFill>
                  <a:srgbClr val="FF0000"/>
                </a:solidFill>
                <a:cs typeface="Consolas" panose="020B0609020204030204" pitchFamily="49" charset="0"/>
              </a:rPr>
              <a:t>0042FD5C</a:t>
            </a:r>
            <a:endParaRPr lang="en-US" sz="8000" dirty="0">
              <a:cs typeface="Consolas" panose="020B0609020204030204" pitchFamily="49" charset="0"/>
            </a:endParaRPr>
          </a:p>
          <a:p>
            <a:pPr marL="0" indent="0" fontAlgn="t">
              <a:buNone/>
            </a:pPr>
            <a:r>
              <a:rPr lang="en-US" sz="8000" dirty="0">
                <a:latin typeface="Consolas" panose="020B0609020204030204" pitchFamily="49" charset="0"/>
                <a:cs typeface="Consolas" panose="020B0609020204030204" pitchFamily="49" charset="0"/>
              </a:rPr>
              <a:t>    return 0;</a:t>
            </a:r>
          </a:p>
          <a:p>
            <a:pPr marL="0" indent="0" fontAlgn="t">
              <a:buNone/>
            </a:pPr>
            <a:r>
              <a:rPr lang="en-US" sz="7400" dirty="0" smtClean="0">
                <a:latin typeface="Consolas" panose="020B0609020204030204" pitchFamily="49" charset="0"/>
                <a:cs typeface="Consolas" panose="020B0609020204030204" pitchFamily="49" charset="0"/>
              </a:rPr>
              <a:t> }</a:t>
            </a:r>
            <a:endParaRPr lang="en-US" sz="7400" dirty="0">
              <a:latin typeface="Consolas" panose="020B0609020204030204" pitchFamily="49" charset="0"/>
              <a:cs typeface="Consolas" panose="020B0609020204030204" pitchFamily="49" charset="0"/>
            </a:endParaRPr>
          </a:p>
          <a:p>
            <a:endParaRPr lang="en-US" dirty="0"/>
          </a:p>
        </p:txBody>
      </p:sp>
      <p:sp>
        <p:nvSpPr>
          <p:cNvPr id="4" name="TextBox 3"/>
          <p:cNvSpPr txBox="1"/>
          <p:nvPr/>
        </p:nvSpPr>
        <p:spPr>
          <a:xfrm>
            <a:off x="1341437" y="5974875"/>
            <a:ext cx="9372600" cy="707886"/>
          </a:xfrm>
          <a:prstGeom prst="rect">
            <a:avLst/>
          </a:prstGeom>
          <a:noFill/>
        </p:spPr>
        <p:txBody>
          <a:bodyPr wrap="square" rtlCol="0">
            <a:spAutoFit/>
          </a:bodyPr>
          <a:lstStyle/>
          <a:p>
            <a:r>
              <a:rPr lang="en-US" sz="2000" b="1" dirty="0" smtClean="0"/>
              <a:t>NOTE: An </a:t>
            </a:r>
            <a:r>
              <a:rPr lang="en-US" sz="2000" b="1" dirty="0"/>
              <a:t>array and a pointer to the array </a:t>
            </a:r>
            <a:r>
              <a:rPr lang="en-US" sz="2000" b="1" dirty="0" smtClean="0"/>
              <a:t>are NOT identical.</a:t>
            </a:r>
            <a:r>
              <a:rPr lang="en-US" sz="2000" b="1" dirty="0"/>
              <a:t> A</a:t>
            </a:r>
            <a:r>
              <a:rPr lang="en-US" sz="2000" b="1" dirty="0" smtClean="0"/>
              <a:t>ddress </a:t>
            </a:r>
            <a:r>
              <a:rPr lang="en-US" sz="2000" b="1" dirty="0"/>
              <a:t>held by </a:t>
            </a:r>
            <a:r>
              <a:rPr lang="en-US" sz="2000" b="1" dirty="0" smtClean="0"/>
              <a:t>the </a:t>
            </a:r>
            <a:r>
              <a:rPr lang="en-US" sz="2000" b="1" dirty="0"/>
              <a:t>array </a:t>
            </a:r>
            <a:r>
              <a:rPr lang="en-US" sz="2000" b="1" dirty="0" smtClean="0"/>
              <a:t>      	variable </a:t>
            </a:r>
            <a:r>
              <a:rPr lang="en-US" sz="2000" b="1" dirty="0"/>
              <a:t>is the address of the first element </a:t>
            </a:r>
            <a:r>
              <a:rPr lang="en-US" sz="2000" b="1" dirty="0" smtClean="0"/>
              <a:t>of the array</a:t>
            </a:r>
            <a:endParaRPr lang="en-US" sz="2000" b="1" dirty="0"/>
          </a:p>
        </p:txBody>
      </p:sp>
      <p:pic>
        <p:nvPicPr>
          <p:cNvPr id="5"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Tree>
    <p:extLst>
      <p:ext uri="{BB962C8B-B14F-4D97-AF65-F5344CB8AC3E}">
        <p14:creationId xmlns:p14="http://schemas.microsoft.com/office/powerpoint/2010/main" val="231591365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wipe(down)">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2" end="12"/>
                                            </p:txEl>
                                          </p:spTgt>
                                        </p:tgtEl>
                                        <p:attrNameLst>
                                          <p:attrName>style.visibility</p:attrName>
                                        </p:attrNameLst>
                                      </p:cBhvr>
                                      <p:to>
                                        <p:strVal val="visible"/>
                                      </p:to>
                                    </p:set>
                                    <p:animEffect transition="in" filter="wipe(down)">
                                      <p:cBhvr>
                                        <p:cTn id="12" dur="500"/>
                                        <p:tgtEl>
                                          <p:spTgt spid="3">
                                            <p:txEl>
                                              <p:pRg st="12"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arn(inVertical)">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457" y="308893"/>
            <a:ext cx="11814651" cy="849453"/>
          </a:xfrm>
        </p:spPr>
        <p:txBody>
          <a:bodyPr/>
          <a:lstStyle/>
          <a:p>
            <a:r>
              <a:rPr lang="en-US" dirty="0" smtClean="0"/>
              <a:t>		   </a:t>
            </a:r>
            <a:r>
              <a:rPr lang="en-US" sz="4000" dirty="0" err="1" smtClean="0">
                <a:solidFill>
                  <a:schemeClr val="accent1">
                    <a:lumMod val="75000"/>
                  </a:schemeClr>
                </a:solidFill>
              </a:rPr>
              <a:t>sizeof</a:t>
            </a:r>
            <a:r>
              <a:rPr lang="en-US" sz="4000" dirty="0" smtClean="0">
                <a:solidFill>
                  <a:schemeClr val="accent1">
                    <a:lumMod val="75000"/>
                  </a:schemeClr>
                </a:solidFill>
              </a:rPr>
              <a:t>(): </a:t>
            </a:r>
            <a:r>
              <a:rPr lang="en-US" sz="4000" b="1" dirty="0" smtClean="0">
                <a:solidFill>
                  <a:schemeClr val="accent1">
                    <a:lumMod val="75000"/>
                  </a:schemeClr>
                </a:solidFill>
              </a:rPr>
              <a:t>Arrays &amp; pointers</a:t>
            </a:r>
            <a:endParaRPr lang="en-US" sz="4000" b="1" dirty="0">
              <a:solidFill>
                <a:schemeClr val="accent1">
                  <a:lumMod val="75000"/>
                </a:schemeClr>
              </a:solidFill>
            </a:endParaRPr>
          </a:p>
        </p:txBody>
      </p:sp>
      <p:sp>
        <p:nvSpPr>
          <p:cNvPr id="3" name="Content Placeholder 2"/>
          <p:cNvSpPr>
            <a:spLocks noGrp="1"/>
          </p:cNvSpPr>
          <p:nvPr>
            <p:ph idx="1"/>
          </p:nvPr>
        </p:nvSpPr>
        <p:spPr>
          <a:xfrm>
            <a:off x="526994" y="1629917"/>
            <a:ext cx="11814651" cy="1326748"/>
          </a:xfrm>
        </p:spPr>
        <p:txBody>
          <a:bodyPr>
            <a:normAutofit/>
          </a:bodyPr>
          <a:lstStyle/>
          <a:p>
            <a:pPr>
              <a:buClr>
                <a:srgbClr val="0070C0"/>
              </a:buClr>
              <a:buFont typeface="Wingdings" panose="05000000000000000000" pitchFamily="2" charset="2"/>
              <a:buChar char="Ø"/>
            </a:pPr>
            <a:r>
              <a:rPr lang="en-US" sz="2800" dirty="0" smtClean="0"/>
              <a:t>Be careful when using </a:t>
            </a:r>
            <a:r>
              <a:rPr lang="en-US" sz="2800" dirty="0" err="1" smtClean="0">
                <a:solidFill>
                  <a:srgbClr val="0070C0"/>
                </a:solidFill>
              </a:rPr>
              <a:t>sizeof</a:t>
            </a:r>
            <a:r>
              <a:rPr lang="en-US" sz="2800" dirty="0">
                <a:solidFill>
                  <a:srgbClr val="0070C0"/>
                </a:solidFill>
              </a:rPr>
              <a:t>() </a:t>
            </a:r>
            <a:r>
              <a:rPr lang="en-US" sz="2800" dirty="0" smtClean="0"/>
              <a:t>operator</a:t>
            </a:r>
          </a:p>
          <a:p>
            <a:pPr>
              <a:buClr>
                <a:srgbClr val="0070C0"/>
              </a:buClr>
              <a:buFont typeface="Wingdings" panose="05000000000000000000" pitchFamily="2" charset="2"/>
              <a:buChar char="q"/>
            </a:pPr>
            <a:r>
              <a:rPr lang="en-US" sz="2800" dirty="0" smtClean="0"/>
              <a:t>When used on a fixed length array, </a:t>
            </a:r>
            <a:r>
              <a:rPr lang="en-US" sz="2800" dirty="0" err="1" smtClean="0"/>
              <a:t>sizeof</a:t>
            </a:r>
            <a:r>
              <a:rPr lang="en-US" sz="2800" dirty="0" smtClean="0"/>
              <a:t>() operator returns</a:t>
            </a:r>
            <a:r>
              <a:rPr lang="en-US" dirty="0" smtClean="0"/>
              <a:t>?</a:t>
            </a:r>
            <a:endParaRPr lang="en-US" dirty="0"/>
          </a:p>
        </p:txBody>
      </p:sp>
      <p:sp>
        <p:nvSpPr>
          <p:cNvPr id="4" name="TextBox 3"/>
          <p:cNvSpPr txBox="1"/>
          <p:nvPr/>
        </p:nvSpPr>
        <p:spPr>
          <a:xfrm>
            <a:off x="995725" y="2713037"/>
            <a:ext cx="9761775" cy="1508105"/>
          </a:xfrm>
          <a:prstGeom prst="rect">
            <a:avLst/>
          </a:prstGeom>
          <a:noFill/>
        </p:spPr>
        <p:txBody>
          <a:bodyPr wrap="none" rtlCol="0">
            <a:spAutoFit/>
          </a:bodyPr>
          <a:lstStyle/>
          <a:p>
            <a:r>
              <a:rPr lang="en-US" sz="2400" b="1" dirty="0" smtClean="0">
                <a:solidFill>
                  <a:srgbClr val="00B050"/>
                </a:solidFill>
              </a:rPr>
              <a:t>The </a:t>
            </a:r>
            <a:r>
              <a:rPr lang="en-US" sz="2400" b="1" dirty="0">
                <a:solidFill>
                  <a:srgbClr val="00B050"/>
                </a:solidFill>
              </a:rPr>
              <a:t>size of the entire array (array length * element size</a:t>
            </a:r>
            <a:r>
              <a:rPr lang="en-US" sz="2400" b="1" dirty="0" smtClean="0">
                <a:solidFill>
                  <a:srgbClr val="00B050"/>
                </a:solidFill>
              </a:rPr>
              <a:t>)</a:t>
            </a:r>
          </a:p>
          <a:p>
            <a:endParaRPr lang="en-US" sz="2400" b="1" dirty="0" smtClean="0">
              <a:solidFill>
                <a:srgbClr val="00B050"/>
              </a:solidFill>
            </a:endParaRPr>
          </a:p>
          <a:p>
            <a:pPr fontAlgn="t"/>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array[5] = { 32, 17, 9, 22, 12 };</a:t>
            </a:r>
          </a:p>
          <a:p>
            <a:pPr fontAlgn="t"/>
            <a:r>
              <a:rPr lang="en-US" sz="2000" dirty="0" err="1" smtClean="0">
                <a:latin typeface="Consolas" panose="020B0609020204030204" pitchFamily="49" charset="0"/>
                <a:cs typeface="Consolas" panose="020B0609020204030204" pitchFamily="49" charset="0"/>
              </a:rPr>
              <a:t>std</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cout</a:t>
            </a:r>
            <a:r>
              <a:rPr lang="en-US" sz="2000" dirty="0">
                <a:latin typeface="Consolas" panose="020B0609020204030204" pitchFamily="49" charset="0"/>
                <a:cs typeface="Consolas" panose="020B0609020204030204" pitchFamily="49" charset="0"/>
              </a:rPr>
              <a:t> &lt;&lt; </a:t>
            </a:r>
            <a:r>
              <a:rPr lang="en-US" sz="2000" dirty="0" err="1">
                <a:latin typeface="Consolas" panose="020B0609020204030204" pitchFamily="49" charset="0"/>
                <a:cs typeface="Consolas" panose="020B0609020204030204" pitchFamily="49" charset="0"/>
              </a:rPr>
              <a:t>sizeof</a:t>
            </a:r>
            <a:r>
              <a:rPr lang="en-US" sz="2000" dirty="0">
                <a:latin typeface="Consolas" panose="020B0609020204030204" pitchFamily="49" charset="0"/>
                <a:cs typeface="Consolas" panose="020B0609020204030204" pitchFamily="49" charset="0"/>
              </a:rPr>
              <a:t>(array);   </a:t>
            </a:r>
            <a:r>
              <a:rPr lang="en-US" sz="2000" dirty="0" smtClean="0">
                <a:latin typeface="Consolas" panose="020B0609020204030204" pitchFamily="49" charset="0"/>
                <a:cs typeface="Consolas" panose="020B0609020204030204" pitchFamily="49" charset="0"/>
              </a:rPr>
              <a:t>      </a:t>
            </a:r>
            <a:r>
              <a:rPr lang="en-US" sz="2000" dirty="0" smtClean="0"/>
              <a:t>//</a:t>
            </a:r>
            <a:r>
              <a:rPr lang="en-US" sz="2000" dirty="0"/>
              <a:t>Prints </a:t>
            </a:r>
            <a:r>
              <a:rPr lang="en-US" sz="2000" dirty="0" smtClean="0"/>
              <a:t> </a:t>
            </a:r>
            <a:r>
              <a:rPr lang="en-US" sz="2000" dirty="0" err="1" smtClean="0"/>
              <a:t>sizeof</a:t>
            </a:r>
            <a:r>
              <a:rPr lang="en-US" sz="2000" dirty="0" smtClean="0"/>
              <a:t>(</a:t>
            </a:r>
            <a:r>
              <a:rPr lang="en-US" sz="2000" dirty="0" err="1" smtClean="0"/>
              <a:t>int</a:t>
            </a:r>
            <a:r>
              <a:rPr lang="en-US" sz="2000" dirty="0"/>
              <a:t>) </a:t>
            </a:r>
            <a:r>
              <a:rPr lang="en-US" sz="2000" dirty="0" smtClean="0"/>
              <a:t>x </a:t>
            </a:r>
            <a:r>
              <a:rPr lang="en-US" sz="2000" dirty="0"/>
              <a:t>array length     (</a:t>
            </a:r>
            <a:r>
              <a:rPr lang="en-US" sz="2000" dirty="0" smtClean="0"/>
              <a:t>2</a:t>
            </a:r>
            <a:r>
              <a:rPr lang="en-US" sz="2400" dirty="0" smtClean="0"/>
              <a:t>0)</a:t>
            </a:r>
            <a:r>
              <a:rPr lang="en-US" sz="2400" b="1" dirty="0" smtClean="0">
                <a:solidFill>
                  <a:srgbClr val="00B050"/>
                </a:solidFill>
              </a:rPr>
              <a:t> </a:t>
            </a:r>
            <a:endParaRPr lang="en-US" sz="2400" b="1" dirty="0">
              <a:solidFill>
                <a:srgbClr val="00B050"/>
              </a:solidFill>
            </a:endParaRPr>
          </a:p>
        </p:txBody>
      </p:sp>
      <p:sp>
        <p:nvSpPr>
          <p:cNvPr id="5" name="Content Placeholder 2"/>
          <p:cNvSpPr txBox="1">
            <a:spLocks/>
          </p:cNvSpPr>
          <p:nvPr/>
        </p:nvSpPr>
        <p:spPr>
          <a:xfrm>
            <a:off x="621825" y="4389437"/>
            <a:ext cx="11814651" cy="756946"/>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buClr>
                <a:srgbClr val="0070C0"/>
              </a:buClr>
              <a:buFont typeface="Wingdings" panose="05000000000000000000" pitchFamily="2" charset="2"/>
              <a:buChar char="q"/>
            </a:pPr>
            <a:r>
              <a:rPr lang="en-US" sz="2800" dirty="0"/>
              <a:t>When used on a pointer, </a:t>
            </a:r>
            <a:r>
              <a:rPr lang="en-US" sz="2800" dirty="0" err="1" smtClean="0"/>
              <a:t>sizeof</a:t>
            </a:r>
            <a:r>
              <a:rPr lang="en-US" sz="2800" dirty="0" smtClean="0"/>
              <a:t>() operator returns?</a:t>
            </a:r>
            <a:endParaRPr lang="en-US" sz="2800" dirty="0"/>
          </a:p>
        </p:txBody>
      </p:sp>
      <p:sp>
        <p:nvSpPr>
          <p:cNvPr id="6" name="TextBox 5"/>
          <p:cNvSpPr txBox="1"/>
          <p:nvPr/>
        </p:nvSpPr>
        <p:spPr>
          <a:xfrm>
            <a:off x="1112837" y="4920849"/>
            <a:ext cx="8503097" cy="2185214"/>
          </a:xfrm>
          <a:prstGeom prst="rect">
            <a:avLst/>
          </a:prstGeom>
          <a:noFill/>
        </p:spPr>
        <p:txBody>
          <a:bodyPr wrap="none" rtlCol="0">
            <a:spAutoFit/>
          </a:bodyPr>
          <a:lstStyle/>
          <a:p>
            <a:r>
              <a:rPr lang="en-US" sz="2400" b="1" dirty="0">
                <a:solidFill>
                  <a:srgbClr val="00B050"/>
                </a:solidFill>
              </a:rPr>
              <a:t>T</a:t>
            </a:r>
            <a:r>
              <a:rPr lang="en-US" sz="2400" b="1" dirty="0" smtClean="0">
                <a:solidFill>
                  <a:srgbClr val="00B050"/>
                </a:solidFill>
              </a:rPr>
              <a:t>he size of a memory address (in bytes) </a:t>
            </a:r>
          </a:p>
          <a:p>
            <a:endParaRPr lang="en-US" sz="2400" b="1" dirty="0">
              <a:solidFill>
                <a:srgbClr val="00B050"/>
              </a:solidFill>
            </a:endParaRPr>
          </a:p>
          <a:p>
            <a:pPr fontAlgn="t"/>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 array;</a:t>
            </a:r>
          </a:p>
          <a:p>
            <a:pPr fontAlgn="t"/>
            <a:r>
              <a:rPr lang="en-US" sz="2000" dirty="0" err="1">
                <a:latin typeface="Consolas" panose="020B0609020204030204" pitchFamily="49" charset="0"/>
                <a:cs typeface="Consolas" panose="020B0609020204030204" pitchFamily="49" charset="0"/>
              </a:rPr>
              <a:t>std</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cout</a:t>
            </a:r>
            <a:r>
              <a:rPr lang="en-US" sz="2000" dirty="0">
                <a:latin typeface="Consolas" panose="020B0609020204030204" pitchFamily="49" charset="0"/>
                <a:cs typeface="Consolas" panose="020B0609020204030204" pitchFamily="49" charset="0"/>
              </a:rPr>
              <a:t> &lt;&lt; </a:t>
            </a:r>
            <a:r>
              <a:rPr lang="en-US" sz="2000" dirty="0" err="1">
                <a:latin typeface="Consolas" panose="020B0609020204030204" pitchFamily="49" charset="0"/>
                <a:cs typeface="Consolas" panose="020B0609020204030204" pitchFamily="49" charset="0"/>
              </a:rPr>
              <a:t>sizeof</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a:t>
            </a:r>
            <a:r>
              <a:rPr lang="en-US" sz="2000" dirty="0" smtClean="0"/>
              <a:t>// </a:t>
            </a:r>
            <a:r>
              <a:rPr lang="en-US" sz="2000" dirty="0"/>
              <a:t>Prints the size of a pointer      (4)</a:t>
            </a:r>
          </a:p>
          <a:p>
            <a:endParaRPr lang="en-US" sz="2400" dirty="0"/>
          </a:p>
          <a:p>
            <a:endParaRPr lang="en-US" sz="2400" b="1" dirty="0">
              <a:solidFill>
                <a:srgbClr val="00B050"/>
              </a:solidFill>
            </a:endParaRPr>
          </a:p>
        </p:txBody>
      </p:sp>
      <p:pic>
        <p:nvPicPr>
          <p:cNvPr id="8" name="Picture 7"/>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Tree>
    <p:extLst>
      <p:ext uri="{BB962C8B-B14F-4D97-AF65-F5344CB8AC3E}">
        <p14:creationId xmlns:p14="http://schemas.microsoft.com/office/powerpoint/2010/main" val="2315913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arn(inVertical)">
                                      <p:cBhvr>
                                        <p:cTn id="14" dur="500"/>
                                        <p:tgtEl>
                                          <p:spTgt spid="4">
                                            <p:txEl>
                                              <p:pRg st="2" end="2"/>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inVertic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arn(inVertic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arn(inVertic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wipe(down)">
                                      <p:cBhvr>
                                        <p:cTn id="32" dur="500"/>
                                        <p:tgtEl>
                                          <p:spTgt spid="6">
                                            <p:txEl>
                                              <p:pRg st="2" end="2"/>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wipe(down)">
                                      <p:cBhvr>
                                        <p:cTn id="3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825" y="386117"/>
            <a:ext cx="11814651" cy="849453"/>
          </a:xfrm>
        </p:spPr>
        <p:txBody>
          <a:bodyPr/>
          <a:lstStyle/>
          <a:p>
            <a:r>
              <a:rPr lang="en-US" b="1" dirty="0" smtClean="0">
                <a:effectLst/>
              </a:rPr>
              <a:t>           </a:t>
            </a:r>
            <a:r>
              <a:rPr lang="en-US" b="1" dirty="0" smtClean="0">
                <a:solidFill>
                  <a:schemeClr val="accent1">
                    <a:lumMod val="75000"/>
                  </a:schemeClr>
                </a:solidFill>
                <a:effectLst/>
              </a:rPr>
              <a:t>passing </a:t>
            </a:r>
            <a:r>
              <a:rPr lang="en-US" b="1" dirty="0">
                <a:solidFill>
                  <a:schemeClr val="accent1">
                    <a:lumMod val="75000"/>
                  </a:schemeClr>
                </a:solidFill>
                <a:effectLst/>
              </a:rPr>
              <a:t>fixed arrays to functions</a:t>
            </a:r>
            <a:endParaRPr lang="en-US" dirty="0">
              <a:solidFill>
                <a:schemeClr val="accent1">
                  <a:lumMod val="75000"/>
                </a:schemeClr>
              </a:solidFill>
            </a:endParaRPr>
          </a:p>
        </p:txBody>
      </p:sp>
      <p:sp>
        <p:nvSpPr>
          <p:cNvPr id="3" name="Content Placeholder 2"/>
          <p:cNvSpPr>
            <a:spLocks noGrp="1"/>
          </p:cNvSpPr>
          <p:nvPr>
            <p:ph idx="1"/>
          </p:nvPr>
        </p:nvSpPr>
        <p:spPr>
          <a:xfrm>
            <a:off x="414550" y="1575029"/>
            <a:ext cx="11814651" cy="5143378"/>
          </a:xfrm>
        </p:spPr>
        <p:txBody>
          <a:bodyPr>
            <a:noAutofit/>
          </a:bodyPr>
          <a:lstStyle/>
          <a:p>
            <a:pPr>
              <a:buClr>
                <a:srgbClr val="0070C0"/>
              </a:buClr>
              <a:buFont typeface="Wingdings" panose="05000000000000000000" pitchFamily="2" charset="2"/>
              <a:buChar char="q"/>
            </a:pPr>
            <a:r>
              <a:rPr lang="en-US" sz="2000" b="1" dirty="0" smtClean="0"/>
              <a:t>For efficiency reasons C++ does not copy arrays to be used as an argument to a function, instead it implicitly converts </a:t>
            </a:r>
            <a:r>
              <a:rPr lang="en-US" sz="2000" b="1" dirty="0"/>
              <a:t>parameter array[] to *</a:t>
            </a:r>
            <a:r>
              <a:rPr lang="en-US" sz="2000" b="1" dirty="0" smtClean="0"/>
              <a:t>array</a:t>
            </a:r>
          </a:p>
          <a:p>
            <a:pPr marL="0" indent="0">
              <a:buNone/>
            </a:pPr>
            <a:endParaRPr lang="en-US" sz="2000" dirty="0"/>
          </a:p>
          <a:p>
            <a:pPr marL="0" indent="0" fontAlgn="t">
              <a:buNone/>
            </a:pPr>
            <a:r>
              <a:rPr lang="en-US" sz="2000" dirty="0" err="1" smtClean="0">
                <a:solidFill>
                  <a:schemeClr val="tx1"/>
                </a:solidFill>
                <a:latin typeface="Consolas" panose="020B0609020204030204" pitchFamily="49" charset="0"/>
                <a:cs typeface="Consolas" panose="020B0609020204030204" pitchFamily="49" charset="0"/>
              </a:rPr>
              <a:t>int</a:t>
            </a:r>
            <a:r>
              <a:rPr lang="en-US" sz="2000" dirty="0" smtClean="0">
                <a:solidFill>
                  <a:schemeClr val="tx1"/>
                </a:solidFill>
                <a:latin typeface="Consolas" panose="020B0609020204030204" pitchFamily="49" charset="0"/>
                <a:cs typeface="Consolas" panose="020B0609020204030204" pitchFamily="49" charset="0"/>
              </a:rPr>
              <a:t> </a:t>
            </a:r>
            <a:r>
              <a:rPr lang="en-US" sz="2000" dirty="0">
                <a:solidFill>
                  <a:schemeClr val="tx1"/>
                </a:solidFill>
                <a:latin typeface="Consolas" panose="020B0609020204030204" pitchFamily="49" charset="0"/>
                <a:cs typeface="Consolas" panose="020B0609020204030204" pitchFamily="49" charset="0"/>
              </a:rPr>
              <a:t>main</a:t>
            </a:r>
            <a:r>
              <a:rPr lang="en-US" sz="2000" dirty="0" smtClean="0">
                <a:solidFill>
                  <a:schemeClr val="tx1"/>
                </a:solidFill>
                <a:latin typeface="Consolas" panose="020B0609020204030204" pitchFamily="49" charset="0"/>
                <a:cs typeface="Consolas" panose="020B0609020204030204" pitchFamily="49" charset="0"/>
              </a:rPr>
              <a:t>() {</a:t>
            </a:r>
            <a:endParaRPr lang="en-US" sz="2000" dirty="0">
              <a:solidFill>
                <a:schemeClr val="tx1"/>
              </a:solidFill>
              <a:latin typeface="Consolas" panose="020B0609020204030204" pitchFamily="49" charset="0"/>
              <a:cs typeface="Consolas" panose="020B0609020204030204" pitchFamily="49" charset="0"/>
            </a:endParaRPr>
          </a:p>
          <a:p>
            <a:pPr marL="0" indent="0" fontAlgn="t">
              <a:buNone/>
            </a:pPr>
            <a:r>
              <a:rPr lang="en-US" sz="2000" dirty="0">
                <a:solidFill>
                  <a:schemeClr val="tx1"/>
                </a:solidFill>
                <a:latin typeface="Consolas" panose="020B0609020204030204" pitchFamily="49" charset="0"/>
                <a:cs typeface="Consolas" panose="020B0609020204030204" pitchFamily="49" charset="0"/>
              </a:rPr>
              <a:t>    </a:t>
            </a:r>
            <a:r>
              <a:rPr lang="en-US" sz="2000" dirty="0" err="1">
                <a:solidFill>
                  <a:schemeClr val="tx1"/>
                </a:solidFill>
                <a:latin typeface="Consolas" panose="020B0609020204030204" pitchFamily="49" charset="0"/>
                <a:cs typeface="Consolas" panose="020B0609020204030204" pitchFamily="49" charset="0"/>
              </a:rPr>
              <a:t>int</a:t>
            </a:r>
            <a:r>
              <a:rPr lang="en-US" sz="2000" dirty="0">
                <a:solidFill>
                  <a:schemeClr val="tx1"/>
                </a:solidFill>
                <a:latin typeface="Consolas" panose="020B0609020204030204" pitchFamily="49" charset="0"/>
                <a:cs typeface="Consolas" panose="020B0609020204030204" pitchFamily="49" charset="0"/>
              </a:rPr>
              <a:t> array[] = { </a:t>
            </a:r>
            <a:r>
              <a:rPr lang="en-US" sz="2000" dirty="0" smtClean="0">
                <a:solidFill>
                  <a:schemeClr val="tx1"/>
                </a:solidFill>
                <a:latin typeface="Consolas" panose="020B0609020204030204" pitchFamily="49" charset="0"/>
                <a:cs typeface="Consolas" panose="020B0609020204030204" pitchFamily="49" charset="0"/>
              </a:rPr>
              <a:t>0, </a:t>
            </a:r>
            <a:r>
              <a:rPr lang="en-US" sz="2000" dirty="0">
                <a:solidFill>
                  <a:schemeClr val="tx1"/>
                </a:solidFill>
                <a:latin typeface="Consolas" panose="020B0609020204030204" pitchFamily="49" charset="0"/>
                <a:cs typeface="Consolas" panose="020B0609020204030204" pitchFamily="49" charset="0"/>
              </a:rPr>
              <a:t>1, 2, 3, </a:t>
            </a:r>
            <a:r>
              <a:rPr lang="en-US" sz="2000" dirty="0" smtClean="0">
                <a:solidFill>
                  <a:schemeClr val="tx1"/>
                </a:solidFill>
                <a:latin typeface="Consolas" panose="020B0609020204030204" pitchFamily="49" charset="0"/>
                <a:cs typeface="Consolas" panose="020B0609020204030204" pitchFamily="49" charset="0"/>
              </a:rPr>
              <a:t>4, 15, 16, 17 };</a:t>
            </a:r>
            <a:endParaRPr lang="en-US" sz="2000" dirty="0">
              <a:solidFill>
                <a:schemeClr val="tx1"/>
              </a:solidFill>
              <a:latin typeface="Consolas" panose="020B0609020204030204" pitchFamily="49" charset="0"/>
              <a:cs typeface="Consolas" panose="020B0609020204030204" pitchFamily="49" charset="0"/>
            </a:endParaRPr>
          </a:p>
          <a:p>
            <a:pPr marL="0" indent="0" fontAlgn="t">
              <a:buNone/>
            </a:pPr>
            <a:r>
              <a:rPr lang="en-US" sz="2000" dirty="0">
                <a:solidFill>
                  <a:schemeClr val="tx1"/>
                </a:solidFill>
                <a:latin typeface="Consolas" panose="020B0609020204030204" pitchFamily="49" charset="0"/>
                <a:cs typeface="Consolas" panose="020B0609020204030204" pitchFamily="49" charset="0"/>
              </a:rPr>
              <a:t>    </a:t>
            </a:r>
            <a:r>
              <a:rPr lang="en-US" sz="2000" dirty="0" err="1">
                <a:solidFill>
                  <a:schemeClr val="tx1"/>
                </a:solidFill>
                <a:latin typeface="Consolas" panose="020B0609020204030204" pitchFamily="49" charset="0"/>
                <a:cs typeface="Consolas" panose="020B0609020204030204" pitchFamily="49" charset="0"/>
              </a:rPr>
              <a:t>std</a:t>
            </a:r>
            <a:r>
              <a:rPr lang="en-US" sz="2000" dirty="0">
                <a:solidFill>
                  <a:schemeClr val="tx1"/>
                </a:solidFill>
                <a:latin typeface="Consolas" panose="020B0609020204030204" pitchFamily="49" charset="0"/>
                <a:cs typeface="Consolas" panose="020B0609020204030204" pitchFamily="49" charset="0"/>
              </a:rPr>
              <a:t>::</a:t>
            </a:r>
            <a:r>
              <a:rPr lang="en-US" sz="2000" dirty="0" err="1">
                <a:solidFill>
                  <a:schemeClr val="tx1"/>
                </a:solidFill>
                <a:latin typeface="Consolas" panose="020B0609020204030204" pitchFamily="49" charset="0"/>
                <a:cs typeface="Consolas" panose="020B0609020204030204" pitchFamily="49" charset="0"/>
              </a:rPr>
              <a:t>cout</a:t>
            </a:r>
            <a:r>
              <a:rPr lang="en-US" sz="2000" dirty="0">
                <a:solidFill>
                  <a:schemeClr val="tx1"/>
                </a:solidFill>
                <a:latin typeface="Consolas" panose="020B0609020204030204" pitchFamily="49" charset="0"/>
                <a:cs typeface="Consolas" panose="020B0609020204030204" pitchFamily="49" charset="0"/>
              </a:rPr>
              <a:t> &lt;&lt; </a:t>
            </a:r>
            <a:r>
              <a:rPr lang="en-US" sz="2000" dirty="0" err="1">
                <a:solidFill>
                  <a:schemeClr val="tx1"/>
                </a:solidFill>
                <a:latin typeface="Consolas" panose="020B0609020204030204" pitchFamily="49" charset="0"/>
                <a:cs typeface="Consolas" panose="020B0609020204030204" pitchFamily="49" charset="0"/>
              </a:rPr>
              <a:t>sizeof</a:t>
            </a:r>
            <a:r>
              <a:rPr lang="en-US" sz="2000" dirty="0">
                <a:solidFill>
                  <a:schemeClr val="tx1"/>
                </a:solidFill>
                <a:latin typeface="Consolas" panose="020B0609020204030204" pitchFamily="49" charset="0"/>
                <a:cs typeface="Consolas" panose="020B0609020204030204" pitchFamily="49" charset="0"/>
              </a:rPr>
              <a:t>(array) &lt;&lt; '\</a:t>
            </a:r>
            <a:r>
              <a:rPr lang="en-US" sz="2000" dirty="0" smtClean="0">
                <a:solidFill>
                  <a:schemeClr val="tx1"/>
                </a:solidFill>
                <a:latin typeface="Consolas" panose="020B0609020204030204" pitchFamily="49" charset="0"/>
                <a:cs typeface="Consolas" panose="020B0609020204030204" pitchFamily="49" charset="0"/>
              </a:rPr>
              <a:t>n';       </a:t>
            </a:r>
          </a:p>
          <a:p>
            <a:pPr marL="0" indent="0" fontAlgn="t">
              <a:buNone/>
            </a:pPr>
            <a:r>
              <a:rPr lang="en-US" sz="2000" dirty="0">
                <a:solidFill>
                  <a:schemeClr val="tx1"/>
                </a:solidFill>
                <a:latin typeface="Consolas" panose="020B0609020204030204" pitchFamily="49" charset="0"/>
                <a:cs typeface="Consolas" panose="020B0609020204030204" pitchFamily="49" charset="0"/>
              </a:rPr>
              <a:t> </a:t>
            </a:r>
            <a:r>
              <a:rPr lang="en-US" sz="2000" dirty="0" smtClean="0">
                <a:solidFill>
                  <a:schemeClr val="tx1"/>
                </a:solidFill>
                <a:latin typeface="Consolas" panose="020B0609020204030204" pitchFamily="49" charset="0"/>
                <a:cs typeface="Consolas" panose="020B0609020204030204" pitchFamily="49" charset="0"/>
              </a:rPr>
              <a:t>  </a:t>
            </a:r>
            <a:r>
              <a:rPr lang="en-US" sz="2000" dirty="0" smtClean="0">
                <a:solidFill>
                  <a:srgbClr val="0070C0"/>
                </a:solidFill>
              </a:rPr>
              <a:t>// Prints </a:t>
            </a:r>
            <a:r>
              <a:rPr lang="en-US" sz="2000" dirty="0" err="1" smtClean="0">
                <a:solidFill>
                  <a:srgbClr val="0070C0"/>
                </a:solidFill>
              </a:rPr>
              <a:t>sizeof</a:t>
            </a:r>
            <a:r>
              <a:rPr lang="en-US" sz="2000" dirty="0" smtClean="0">
                <a:solidFill>
                  <a:srgbClr val="0070C0"/>
                </a:solidFill>
              </a:rPr>
              <a:t>(</a:t>
            </a:r>
            <a:r>
              <a:rPr lang="en-US" sz="2000" dirty="0" err="1" smtClean="0">
                <a:solidFill>
                  <a:srgbClr val="0070C0"/>
                </a:solidFill>
              </a:rPr>
              <a:t>int</a:t>
            </a:r>
            <a:r>
              <a:rPr lang="en-US" sz="2000" dirty="0">
                <a:solidFill>
                  <a:srgbClr val="0070C0"/>
                </a:solidFill>
              </a:rPr>
              <a:t>) </a:t>
            </a:r>
            <a:r>
              <a:rPr lang="en-US" sz="2000" dirty="0" smtClean="0">
                <a:solidFill>
                  <a:srgbClr val="0070C0"/>
                </a:solidFill>
              </a:rPr>
              <a:t>x </a:t>
            </a:r>
            <a:r>
              <a:rPr lang="en-US" sz="2000" dirty="0">
                <a:solidFill>
                  <a:srgbClr val="0070C0"/>
                </a:solidFill>
              </a:rPr>
              <a:t>array </a:t>
            </a:r>
            <a:r>
              <a:rPr lang="en-US" sz="2000" dirty="0" smtClean="0">
                <a:solidFill>
                  <a:srgbClr val="0070C0"/>
                </a:solidFill>
              </a:rPr>
              <a:t>length = (32</a:t>
            </a:r>
            <a:r>
              <a:rPr lang="en-US" sz="2000" dirty="0" smtClean="0"/>
              <a:t>)</a:t>
            </a:r>
            <a:endParaRPr lang="en-US" sz="2000" dirty="0"/>
          </a:p>
          <a:p>
            <a:pPr marL="0" indent="0" fontAlgn="t">
              <a:buNone/>
            </a:pPr>
            <a:r>
              <a:rPr lang="en-US" sz="2000" dirty="0"/>
              <a:t>    </a:t>
            </a:r>
            <a:r>
              <a:rPr lang="en-US" sz="2000" dirty="0" smtClean="0"/>
              <a:t>     </a:t>
            </a:r>
            <a:r>
              <a:rPr lang="en-US" sz="2000" dirty="0" err="1" smtClean="0">
                <a:solidFill>
                  <a:schemeClr val="tx1"/>
                </a:solidFill>
                <a:latin typeface="Consolas" panose="020B0609020204030204" pitchFamily="49" charset="0"/>
                <a:cs typeface="Consolas" panose="020B0609020204030204" pitchFamily="49" charset="0"/>
              </a:rPr>
              <a:t>printSize</a:t>
            </a:r>
            <a:r>
              <a:rPr lang="en-US" sz="2000" dirty="0" smtClean="0">
                <a:solidFill>
                  <a:schemeClr val="tx1"/>
                </a:solidFill>
                <a:latin typeface="Consolas" panose="020B0609020204030204" pitchFamily="49" charset="0"/>
                <a:cs typeface="Consolas" panose="020B0609020204030204" pitchFamily="49" charset="0"/>
              </a:rPr>
              <a:t>(array</a:t>
            </a:r>
            <a:r>
              <a:rPr lang="en-US" sz="2000" dirty="0">
                <a:solidFill>
                  <a:schemeClr val="tx1"/>
                </a:solidFill>
                <a:latin typeface="Consolas" panose="020B0609020204030204" pitchFamily="49" charset="0"/>
                <a:cs typeface="Consolas" panose="020B0609020204030204" pitchFamily="49" charset="0"/>
              </a:rPr>
              <a:t>); </a:t>
            </a:r>
            <a:r>
              <a:rPr lang="en-US" sz="2000" dirty="0" smtClean="0">
                <a:solidFill>
                  <a:schemeClr val="tx1"/>
                </a:solidFill>
                <a:latin typeface="Consolas" panose="020B0609020204030204" pitchFamily="49" charset="0"/>
                <a:cs typeface="Consolas" panose="020B0609020204030204" pitchFamily="49" charset="0"/>
              </a:rPr>
              <a:t>                  </a:t>
            </a:r>
            <a:endParaRPr lang="en-US" sz="2000" dirty="0"/>
          </a:p>
          <a:p>
            <a:pPr marL="0" indent="0" fontAlgn="t">
              <a:buNone/>
            </a:pPr>
            <a:r>
              <a:rPr lang="en-US" sz="2000" dirty="0"/>
              <a:t> </a:t>
            </a:r>
            <a:r>
              <a:rPr lang="en-US" sz="2000" dirty="0">
                <a:solidFill>
                  <a:schemeClr val="tx1"/>
                </a:solidFill>
              </a:rPr>
              <a:t> </a:t>
            </a:r>
            <a:r>
              <a:rPr lang="en-US" sz="2000" dirty="0">
                <a:solidFill>
                  <a:schemeClr val="tx1"/>
                </a:solidFill>
                <a:latin typeface="Consolas" panose="020B0609020204030204" pitchFamily="49" charset="0"/>
                <a:cs typeface="Consolas" panose="020B0609020204030204" pitchFamily="49" charset="0"/>
              </a:rPr>
              <a:t>  </a:t>
            </a:r>
            <a:r>
              <a:rPr lang="en-US" sz="2000" dirty="0" smtClean="0">
                <a:solidFill>
                  <a:schemeClr val="tx1"/>
                </a:solidFill>
                <a:latin typeface="Consolas" panose="020B0609020204030204" pitchFamily="49" charset="0"/>
                <a:cs typeface="Consolas" panose="020B0609020204030204" pitchFamily="49" charset="0"/>
              </a:rPr>
              <a:t> return 0;</a:t>
            </a:r>
          </a:p>
          <a:p>
            <a:pPr marL="0" indent="0" fontAlgn="t">
              <a:buNone/>
            </a:pPr>
            <a:r>
              <a:rPr lang="en-US" sz="2000" dirty="0" smtClean="0">
                <a:solidFill>
                  <a:schemeClr val="tx1"/>
                </a:solidFill>
                <a:latin typeface="Consolas" panose="020B0609020204030204" pitchFamily="49" charset="0"/>
                <a:cs typeface="Consolas" panose="020B0609020204030204" pitchFamily="49" charset="0"/>
              </a:rPr>
              <a:t>}</a:t>
            </a:r>
          </a:p>
          <a:p>
            <a:pPr marL="0" indent="0" fontAlgn="t">
              <a:buNone/>
            </a:pPr>
            <a:r>
              <a:rPr lang="en-US" sz="2000" dirty="0">
                <a:latin typeface="Consolas" panose="020B0609020204030204" pitchFamily="49" charset="0"/>
                <a:cs typeface="Consolas" panose="020B0609020204030204" pitchFamily="49" charset="0"/>
              </a:rPr>
              <a:t>void </a:t>
            </a:r>
            <a:r>
              <a:rPr lang="en-US" sz="2000" dirty="0" err="1">
                <a:latin typeface="Consolas" panose="020B0609020204030204" pitchFamily="49" charset="0"/>
                <a:cs typeface="Consolas" panose="020B0609020204030204" pitchFamily="49" charset="0"/>
              </a:rPr>
              <a:t>printSize</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array[])  {          </a:t>
            </a:r>
            <a:r>
              <a:rPr lang="en-US" sz="2000" dirty="0">
                <a:solidFill>
                  <a:srgbClr val="0070C0"/>
                </a:solidFill>
              </a:rPr>
              <a:t>// array is treated as a pointer, not a fixed array</a:t>
            </a:r>
          </a:p>
          <a:p>
            <a:pPr marL="0" indent="0" fontAlgn="t">
              <a:buNone/>
            </a:pPr>
            <a:r>
              <a:rPr lang="en-US" sz="2000" dirty="0"/>
              <a:t>        </a:t>
            </a:r>
            <a:r>
              <a:rPr lang="en-US" sz="2000" dirty="0" err="1">
                <a:latin typeface="Consolas" panose="020B0609020204030204" pitchFamily="49" charset="0"/>
                <a:cs typeface="Consolas" panose="020B0609020204030204" pitchFamily="49" charset="0"/>
              </a:rPr>
              <a:t>std</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cout</a:t>
            </a:r>
            <a:r>
              <a:rPr lang="en-US" sz="2000" dirty="0">
                <a:latin typeface="Consolas" panose="020B0609020204030204" pitchFamily="49" charset="0"/>
                <a:cs typeface="Consolas" panose="020B0609020204030204" pitchFamily="49" charset="0"/>
              </a:rPr>
              <a:t> &lt;&lt; </a:t>
            </a:r>
            <a:r>
              <a:rPr lang="en-US" sz="2000" dirty="0" err="1">
                <a:latin typeface="Consolas" panose="020B0609020204030204" pitchFamily="49" charset="0"/>
                <a:cs typeface="Consolas" panose="020B0609020204030204" pitchFamily="49" charset="0"/>
              </a:rPr>
              <a:t>sizeof</a:t>
            </a:r>
            <a:r>
              <a:rPr lang="en-US" sz="2000" dirty="0">
                <a:latin typeface="Consolas" panose="020B0609020204030204" pitchFamily="49" charset="0"/>
                <a:cs typeface="Consolas" panose="020B0609020204030204" pitchFamily="49" charset="0"/>
              </a:rPr>
              <a:t>(array) &lt;&lt; '\n'; </a:t>
            </a:r>
          </a:p>
          <a:p>
            <a:pPr marL="0" indent="0" fontAlgn="t">
              <a:buNone/>
            </a:pPr>
            <a:r>
              <a:rPr lang="en-US" sz="2000" dirty="0">
                <a:solidFill>
                  <a:srgbClr val="0070C0"/>
                </a:solidFill>
              </a:rPr>
              <a:t>       // prints the size of a </a:t>
            </a:r>
            <a:r>
              <a:rPr lang="en-US" sz="2000" dirty="0" smtClean="0">
                <a:solidFill>
                  <a:srgbClr val="0070C0"/>
                </a:solidFill>
              </a:rPr>
              <a:t>pointer (4 bytes), </a:t>
            </a:r>
            <a:r>
              <a:rPr lang="en-US" sz="2000" dirty="0">
                <a:solidFill>
                  <a:srgbClr val="0070C0"/>
                </a:solidFill>
              </a:rPr>
              <a:t>not size of the </a:t>
            </a:r>
            <a:r>
              <a:rPr lang="en-US" sz="2000" dirty="0" smtClean="0">
                <a:solidFill>
                  <a:srgbClr val="0070C0"/>
                </a:solidFill>
              </a:rPr>
              <a:t>array (32 bytes)!!</a:t>
            </a:r>
            <a:endParaRPr lang="en-US" sz="2000" dirty="0">
              <a:solidFill>
                <a:srgbClr val="0070C0"/>
              </a:solidFill>
            </a:endParaRPr>
          </a:p>
          <a:p>
            <a:pPr marL="0" indent="0" fontAlgn="t">
              <a:buNone/>
            </a:pPr>
            <a:r>
              <a:rPr lang="en-US" sz="2000" dirty="0"/>
              <a:t>}</a:t>
            </a:r>
          </a:p>
          <a:p>
            <a:pPr marL="0" indent="0" fontAlgn="t">
              <a:buNone/>
            </a:pPr>
            <a:endParaRPr lang="en-US" sz="2000" dirty="0">
              <a:solidFill>
                <a:schemeClr val="tx1"/>
              </a:solidFill>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Tree>
    <p:extLst>
      <p:ext uri="{BB962C8B-B14F-4D97-AF65-F5344CB8AC3E}">
        <p14:creationId xmlns:p14="http://schemas.microsoft.com/office/powerpoint/2010/main" val="231591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arn(inVertical)">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arn(inVertical)">
                                      <p:cBhvr>
                                        <p:cTn id="23" dur="500"/>
                                        <p:tgtEl>
                                          <p:spTgt spid="3">
                                            <p:txEl>
                                              <p:pRg st="6" end="6"/>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arn(inVertical)">
                                      <p:cBhvr>
                                        <p:cTn id="26" dur="500"/>
                                        <p:tgtEl>
                                          <p:spTgt spid="3">
                                            <p:txEl>
                                              <p:pRg st="7" end="7"/>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arn(inVertical)">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arn(inVertical)">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arn(inVertical)">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arn(inVertical)">
                                      <p:cBhvr>
                                        <p:cTn id="44" dur="500"/>
                                        <p:tgtEl>
                                          <p:spTgt spid="3">
                                            <p:txEl>
                                              <p:pRg st="11" end="11"/>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barn(inVertical)">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841" y="362903"/>
            <a:ext cx="11814651" cy="849453"/>
          </a:xfrm>
        </p:spPr>
        <p:txBody>
          <a:bodyPr>
            <a:normAutofit/>
          </a:bodyPr>
          <a:lstStyle/>
          <a:p>
            <a:r>
              <a:rPr lang="en-US" b="1" dirty="0" smtClean="0">
                <a:effectLst/>
              </a:rPr>
              <a:t>       </a:t>
            </a:r>
            <a:r>
              <a:rPr lang="en-US" sz="4000" b="1" dirty="0" smtClean="0">
                <a:solidFill>
                  <a:schemeClr val="accent1">
                    <a:lumMod val="75000"/>
                  </a:schemeClr>
                </a:solidFill>
                <a:effectLst/>
              </a:rPr>
              <a:t>passing </a:t>
            </a:r>
            <a:r>
              <a:rPr lang="en-US" sz="4000" b="1" dirty="0">
                <a:solidFill>
                  <a:schemeClr val="accent1">
                    <a:lumMod val="75000"/>
                  </a:schemeClr>
                </a:solidFill>
                <a:effectLst/>
              </a:rPr>
              <a:t>fixed arrays to </a:t>
            </a:r>
            <a:r>
              <a:rPr lang="en-US" sz="4000" b="1" dirty="0" smtClean="0">
                <a:solidFill>
                  <a:schemeClr val="accent1">
                    <a:lumMod val="75000"/>
                  </a:schemeClr>
                </a:solidFill>
                <a:effectLst/>
              </a:rPr>
              <a:t>functions </a:t>
            </a:r>
            <a:r>
              <a:rPr lang="en-US" sz="1800" b="1" dirty="0" smtClean="0">
                <a:solidFill>
                  <a:schemeClr val="accent1">
                    <a:lumMod val="75000"/>
                  </a:schemeClr>
                </a:solidFill>
                <a:effectLst/>
              </a:rPr>
              <a:t>(cont.</a:t>
            </a:r>
            <a:r>
              <a:rPr lang="en-US" sz="1800" dirty="0" smtClean="0">
                <a:solidFill>
                  <a:schemeClr val="accent1">
                    <a:lumMod val="75000"/>
                  </a:schemeClr>
                </a:solidFill>
                <a:effectLst/>
              </a:rPr>
              <a:t>)</a:t>
            </a:r>
            <a:endParaRPr lang="en-US" sz="1800" dirty="0">
              <a:solidFill>
                <a:schemeClr val="accent1">
                  <a:lumMod val="75000"/>
                </a:schemeClr>
              </a:solidFill>
            </a:endParaRPr>
          </a:p>
        </p:txBody>
      </p:sp>
      <p:sp>
        <p:nvSpPr>
          <p:cNvPr id="3" name="Content Placeholder 2"/>
          <p:cNvSpPr>
            <a:spLocks noGrp="1"/>
          </p:cNvSpPr>
          <p:nvPr>
            <p:ph idx="1"/>
          </p:nvPr>
        </p:nvSpPr>
        <p:spPr>
          <a:xfrm>
            <a:off x="725461" y="1544463"/>
            <a:ext cx="10881916" cy="2780029"/>
          </a:xfrm>
        </p:spPr>
        <p:txBody>
          <a:bodyPr>
            <a:normAutofit/>
          </a:bodyPr>
          <a:lstStyle/>
          <a:p>
            <a:pPr>
              <a:buClr>
                <a:srgbClr val="0070C0"/>
              </a:buClr>
              <a:buFont typeface="Wingdings" panose="05000000000000000000" pitchFamily="2" charset="2"/>
              <a:buChar char="Ø"/>
            </a:pPr>
            <a:r>
              <a:rPr lang="en-US" sz="2400" dirty="0" smtClean="0"/>
              <a:t>OK, Got it. C</a:t>
            </a:r>
            <a:r>
              <a:rPr lang="en-US" sz="2400" dirty="0"/>
              <a:t>++ implicitly converts parameters using the array syntax ([]) to the pointer syntax </a:t>
            </a:r>
            <a:r>
              <a:rPr lang="en-US" sz="2400" dirty="0" smtClean="0"/>
              <a:t>(*)</a:t>
            </a:r>
          </a:p>
          <a:p>
            <a:pPr marL="0" indent="0">
              <a:buClr>
                <a:srgbClr val="0070C0"/>
              </a:buClr>
              <a:buNone/>
            </a:pPr>
            <a:endParaRPr lang="en-US" sz="2400" dirty="0" smtClean="0"/>
          </a:p>
          <a:p>
            <a:pPr>
              <a:buClr>
                <a:srgbClr val="0070C0"/>
              </a:buClr>
              <a:buFont typeface="Wingdings" panose="05000000000000000000" pitchFamily="2" charset="2"/>
              <a:buChar char="Ø"/>
            </a:pPr>
            <a:r>
              <a:rPr lang="en-US" sz="2400" dirty="0" smtClean="0"/>
              <a:t>What is the difference between these 2 function declarations, then?</a:t>
            </a:r>
            <a:endParaRPr lang="en-US" sz="2400" dirty="0"/>
          </a:p>
          <a:p>
            <a:pPr marL="0" indent="0" fontAlgn="t">
              <a:buNone/>
            </a:pPr>
            <a:r>
              <a:rPr lang="en-US" sz="2400" dirty="0"/>
              <a:t> </a:t>
            </a:r>
            <a:r>
              <a:rPr lang="en-US" sz="2400" dirty="0" smtClean="0"/>
              <a:t>    void </a:t>
            </a:r>
            <a:r>
              <a:rPr lang="en-US" sz="2400" dirty="0" err="1"/>
              <a:t>printSize</a:t>
            </a:r>
            <a:r>
              <a:rPr lang="en-US" sz="2400" dirty="0"/>
              <a:t>(</a:t>
            </a:r>
            <a:r>
              <a:rPr lang="en-US" sz="2400" dirty="0" err="1"/>
              <a:t>int</a:t>
            </a:r>
            <a:r>
              <a:rPr lang="en-US" sz="2400" dirty="0"/>
              <a:t> array[]);</a:t>
            </a:r>
          </a:p>
          <a:p>
            <a:pPr marL="0" indent="0" fontAlgn="t">
              <a:buNone/>
            </a:pPr>
            <a:r>
              <a:rPr lang="en-US" sz="2400" dirty="0"/>
              <a:t> </a:t>
            </a:r>
            <a:r>
              <a:rPr lang="en-US" sz="2400" dirty="0" smtClean="0"/>
              <a:t>    void </a:t>
            </a:r>
            <a:r>
              <a:rPr lang="en-US" sz="2400" dirty="0" err="1"/>
              <a:t>printSize</a:t>
            </a:r>
            <a:r>
              <a:rPr lang="en-US" sz="2400" dirty="0"/>
              <a:t>(</a:t>
            </a:r>
            <a:r>
              <a:rPr lang="en-US" sz="2400" dirty="0" err="1"/>
              <a:t>int</a:t>
            </a:r>
            <a:r>
              <a:rPr lang="en-US" sz="2400" dirty="0"/>
              <a:t> *array);</a:t>
            </a:r>
          </a:p>
          <a:p>
            <a:endParaRPr lang="en-US" dirty="0" smtClean="0"/>
          </a:p>
          <a:p>
            <a:endParaRPr lang="en-US" dirty="0"/>
          </a:p>
        </p:txBody>
      </p:sp>
      <p:sp>
        <p:nvSpPr>
          <p:cNvPr id="6" name="TextBox 5"/>
          <p:cNvSpPr txBox="1"/>
          <p:nvPr/>
        </p:nvSpPr>
        <p:spPr>
          <a:xfrm>
            <a:off x="6348620" y="3320592"/>
            <a:ext cx="3136436" cy="954107"/>
          </a:xfrm>
          <a:prstGeom prst="rect">
            <a:avLst/>
          </a:prstGeom>
          <a:noFill/>
        </p:spPr>
        <p:txBody>
          <a:bodyPr wrap="none" rtlCol="0">
            <a:spAutoFit/>
          </a:bodyPr>
          <a:lstStyle/>
          <a:p>
            <a:pPr marL="285750" indent="-285750">
              <a:buClr>
                <a:srgbClr val="0070C0"/>
              </a:buClr>
              <a:buFont typeface="Wingdings" panose="05000000000000000000" pitchFamily="2" charset="2"/>
              <a:buChar char="ü"/>
            </a:pPr>
            <a:r>
              <a:rPr lang="en-US" sz="2800" dirty="0" smtClean="0">
                <a:solidFill>
                  <a:srgbClr val="FF0000"/>
                </a:solidFill>
              </a:rPr>
              <a:t>Welcome to C++</a:t>
            </a:r>
          </a:p>
          <a:p>
            <a:pPr marL="285750" indent="-285750">
              <a:buClr>
                <a:srgbClr val="0070C0"/>
              </a:buClr>
              <a:buFont typeface="Wingdings" panose="05000000000000000000" pitchFamily="2" charset="2"/>
              <a:buChar char="ü"/>
            </a:pPr>
            <a:r>
              <a:rPr lang="en-US" sz="2800" dirty="0">
                <a:solidFill>
                  <a:srgbClr val="FF0000"/>
                </a:solidFill>
              </a:rPr>
              <a:t>T</a:t>
            </a:r>
            <a:r>
              <a:rPr lang="en-US" sz="2800" dirty="0" smtClean="0">
                <a:solidFill>
                  <a:srgbClr val="FF0000"/>
                </a:solidFill>
              </a:rPr>
              <a:t>hey are identical</a:t>
            </a:r>
            <a:endParaRPr lang="en-US" sz="2800" dirty="0">
              <a:solidFill>
                <a:srgbClr val="FF0000"/>
              </a:solidFill>
            </a:endParaRPr>
          </a:p>
        </p:txBody>
      </p:sp>
      <p:sp>
        <p:nvSpPr>
          <p:cNvPr id="7" name="TextBox 6"/>
          <p:cNvSpPr txBox="1"/>
          <p:nvPr/>
        </p:nvSpPr>
        <p:spPr>
          <a:xfrm>
            <a:off x="932736" y="4891302"/>
            <a:ext cx="10571004" cy="1600438"/>
          </a:xfrm>
          <a:prstGeom prst="rect">
            <a:avLst/>
          </a:prstGeom>
          <a:noFill/>
        </p:spPr>
        <p:txBody>
          <a:bodyPr wrap="square" rtlCol="0">
            <a:spAutoFit/>
          </a:bodyPr>
          <a:lstStyle/>
          <a:p>
            <a:pPr fontAlgn="t"/>
            <a:r>
              <a:rPr lang="en-US" sz="2000" b="1" dirty="0" smtClean="0"/>
              <a:t>Do all arrays </a:t>
            </a:r>
            <a:r>
              <a:rPr lang="en-US" sz="2000" b="1" dirty="0"/>
              <a:t>in </a:t>
            </a:r>
            <a:r>
              <a:rPr lang="en-US" sz="2000" b="1" dirty="0" err="1"/>
              <a:t>structs</a:t>
            </a:r>
            <a:r>
              <a:rPr lang="en-US" sz="2000" b="1" dirty="0"/>
              <a:t> and classes </a:t>
            </a:r>
            <a:r>
              <a:rPr lang="en-US" sz="2000" b="1" dirty="0" smtClean="0"/>
              <a:t>get converted to pointers when the whole </a:t>
            </a:r>
            <a:r>
              <a:rPr lang="en-US" sz="2000" b="1" dirty="0" err="1" smtClean="0"/>
              <a:t>struct</a:t>
            </a:r>
            <a:r>
              <a:rPr lang="en-US" sz="2000" b="1" dirty="0" smtClean="0"/>
              <a:t> or class is passed to a function, just like above?</a:t>
            </a:r>
          </a:p>
          <a:p>
            <a:pPr fontAlgn="t"/>
            <a:endParaRPr lang="en-US" sz="2000" b="1" dirty="0"/>
          </a:p>
          <a:p>
            <a:pPr fontAlgn="t"/>
            <a:r>
              <a:rPr lang="en-US" sz="2000" b="1" dirty="0" smtClean="0"/>
              <a:t>No. They remain as they were passed to the functions within the class or </a:t>
            </a:r>
            <a:r>
              <a:rPr lang="en-US" sz="2000" b="1" dirty="0" err="1" smtClean="0"/>
              <a:t>sturct</a:t>
            </a:r>
            <a:r>
              <a:rPr lang="en-US" sz="2000" b="1" dirty="0" smtClean="0"/>
              <a:t>.</a:t>
            </a:r>
            <a:endParaRPr lang="en-US" sz="2000" b="1" dirty="0"/>
          </a:p>
          <a:p>
            <a:pPr fontAlgn="t"/>
            <a:endParaRPr lang="en-US" dirty="0"/>
          </a:p>
        </p:txBody>
      </p:sp>
      <p:pic>
        <p:nvPicPr>
          <p:cNvPr id="8" name="Picture 7"/>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Tree>
    <p:extLst>
      <p:ext uri="{BB962C8B-B14F-4D97-AF65-F5344CB8AC3E}">
        <p14:creationId xmlns:p14="http://schemas.microsoft.com/office/powerpoint/2010/main" val="231591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913" y="308893"/>
            <a:ext cx="11814651" cy="849453"/>
          </a:xfrm>
        </p:spPr>
        <p:txBody>
          <a:bodyPr/>
          <a:lstStyle/>
          <a:p>
            <a:r>
              <a:rPr lang="en-US" b="1" dirty="0" smtClean="0"/>
              <a:t>		              </a:t>
            </a:r>
            <a:r>
              <a:rPr lang="en-US" sz="4000" b="1" dirty="0" smtClean="0">
                <a:solidFill>
                  <a:schemeClr val="accent1">
                    <a:lumMod val="75000"/>
                  </a:schemeClr>
                </a:solidFill>
              </a:rPr>
              <a:t>Indexing </a:t>
            </a:r>
            <a:r>
              <a:rPr lang="en-US" sz="4000" b="1" dirty="0">
                <a:solidFill>
                  <a:schemeClr val="accent1">
                    <a:lumMod val="75000"/>
                  </a:schemeClr>
                </a:solidFill>
              </a:rPr>
              <a:t>arrays</a:t>
            </a:r>
          </a:p>
        </p:txBody>
      </p:sp>
      <p:sp>
        <p:nvSpPr>
          <p:cNvPr id="3" name="Content Placeholder 2"/>
          <p:cNvSpPr>
            <a:spLocks noGrp="1"/>
          </p:cNvSpPr>
          <p:nvPr>
            <p:ph idx="1"/>
          </p:nvPr>
        </p:nvSpPr>
        <p:spPr/>
        <p:txBody>
          <a:bodyPr>
            <a:normAutofit/>
          </a:bodyPr>
          <a:lstStyle/>
          <a:p>
            <a:pPr>
              <a:buClr>
                <a:srgbClr val="0070C0"/>
              </a:buClr>
              <a:buFont typeface="Wingdings" panose="05000000000000000000" pitchFamily="2" charset="2"/>
              <a:buChar char="q"/>
            </a:pPr>
            <a:r>
              <a:rPr lang="en-US" sz="2800" dirty="0" smtClean="0"/>
              <a:t>To </a:t>
            </a:r>
            <a:r>
              <a:rPr lang="en-US" sz="2800" dirty="0"/>
              <a:t>access a particular element in the array, the syntax is:</a:t>
            </a:r>
          </a:p>
          <a:p>
            <a:pPr marL="0" indent="0">
              <a:buClr>
                <a:srgbClr val="0070C0"/>
              </a:buClr>
              <a:buNone/>
            </a:pPr>
            <a:r>
              <a:rPr lang="en-US" sz="2800" dirty="0" smtClean="0"/>
              <a:t>      </a:t>
            </a:r>
            <a:r>
              <a:rPr lang="en-US" sz="2800" dirty="0" err="1" smtClean="0">
                <a:solidFill>
                  <a:srgbClr val="0070C0"/>
                </a:solidFill>
                <a:latin typeface="Consolas" panose="020B0609020204030204" pitchFamily="49" charset="0"/>
                <a:cs typeface="Consolas" panose="020B0609020204030204" pitchFamily="49" charset="0"/>
              </a:rPr>
              <a:t>integerArray</a:t>
            </a:r>
            <a:r>
              <a:rPr lang="en-US" sz="2800" dirty="0" smtClean="0">
                <a:solidFill>
                  <a:srgbClr val="0070C0"/>
                </a:solidFill>
                <a:latin typeface="Consolas" panose="020B0609020204030204" pitchFamily="49" charset="0"/>
                <a:cs typeface="Consolas" panose="020B0609020204030204" pitchFamily="49" charset="0"/>
              </a:rPr>
              <a:t>[element] </a:t>
            </a:r>
            <a:r>
              <a:rPr lang="en-US" sz="2800" dirty="0" smtClean="0"/>
              <a:t>-- exactly like in Java</a:t>
            </a:r>
            <a:endParaRPr lang="en-US" sz="2800" dirty="0"/>
          </a:p>
          <a:p>
            <a:pPr>
              <a:buClr>
                <a:srgbClr val="0070C0"/>
              </a:buClr>
              <a:buFont typeface="Wingdings" panose="05000000000000000000" pitchFamily="2" charset="2"/>
              <a:buChar char="q"/>
            </a:pPr>
            <a:r>
              <a:rPr lang="en-US" sz="2800" dirty="0"/>
              <a:t>T</a:t>
            </a:r>
            <a:r>
              <a:rPr lang="en-US" sz="2800" dirty="0" smtClean="0"/>
              <a:t>o </a:t>
            </a:r>
            <a:r>
              <a:rPr lang="en-US" sz="2800" dirty="0"/>
              <a:t>access the </a:t>
            </a:r>
            <a:r>
              <a:rPr lang="en-US" sz="2800" i="1" dirty="0" smtClean="0"/>
              <a:t>tenth </a:t>
            </a:r>
            <a:r>
              <a:rPr lang="en-US" sz="2800" dirty="0"/>
              <a:t>element in the </a:t>
            </a:r>
            <a:r>
              <a:rPr lang="en-US" sz="2800" dirty="0" smtClean="0"/>
              <a:t>array we wrote:</a:t>
            </a:r>
          </a:p>
          <a:p>
            <a:pPr marL="0" indent="0">
              <a:buClr>
                <a:srgbClr val="0070C0"/>
              </a:buClr>
              <a:buNone/>
            </a:pPr>
            <a:r>
              <a:rPr lang="en-US" sz="2800" dirty="0" smtClean="0"/>
              <a:t>      </a:t>
            </a:r>
            <a:r>
              <a:rPr lang="en-US" sz="2800" dirty="0" err="1" smtClean="0">
                <a:solidFill>
                  <a:srgbClr val="0070C0"/>
                </a:solidFill>
                <a:latin typeface="Consolas" panose="020B0609020204030204" pitchFamily="49" charset="0"/>
                <a:cs typeface="Consolas" panose="020B0609020204030204" pitchFamily="49" charset="0"/>
              </a:rPr>
              <a:t>integerArray</a:t>
            </a:r>
            <a:r>
              <a:rPr lang="en-US" sz="2800" dirty="0" smtClean="0">
                <a:solidFill>
                  <a:srgbClr val="0070C0"/>
                </a:solidFill>
                <a:latin typeface="Consolas" panose="020B0609020204030204" pitchFamily="49" charset="0"/>
                <a:cs typeface="Consolas" panose="020B0609020204030204" pitchFamily="49" charset="0"/>
              </a:rPr>
              <a:t>[9]</a:t>
            </a:r>
            <a:endParaRPr lang="en-US" sz="2800" dirty="0">
              <a:solidFill>
                <a:srgbClr val="0070C0"/>
              </a:solidFill>
              <a:latin typeface="Consolas" panose="020B0609020204030204" pitchFamily="49" charset="0"/>
              <a:cs typeface="Consolas" panose="020B0609020204030204" pitchFamily="49" charset="0"/>
            </a:endParaRPr>
          </a:p>
          <a:p>
            <a:pPr>
              <a:buClr>
                <a:srgbClr val="0070C0"/>
              </a:buClr>
              <a:buFont typeface="Wingdings" panose="05000000000000000000" pitchFamily="2" charset="2"/>
              <a:buChar char="q"/>
            </a:pPr>
            <a:r>
              <a:rPr lang="en-US" sz="2800" dirty="0" smtClean="0"/>
              <a:t>C++ automatically dereferences your [ ]. Even </a:t>
            </a:r>
            <a:r>
              <a:rPr lang="en-US" sz="2800" dirty="0"/>
              <a:t>though </a:t>
            </a:r>
            <a:r>
              <a:rPr lang="en-US" sz="2800" dirty="0" err="1"/>
              <a:t>integerArray</a:t>
            </a:r>
            <a:r>
              <a:rPr lang="en-US" sz="2800" dirty="0"/>
              <a:t> is a pointer to integers</a:t>
            </a:r>
            <a:r>
              <a:rPr lang="en-US" sz="2800" dirty="0" smtClean="0"/>
              <a:t>, e.g., </a:t>
            </a:r>
            <a:r>
              <a:rPr lang="en-US" sz="2500" dirty="0" err="1" smtClean="0">
                <a:latin typeface="Consolas" panose="020B0609020204030204" pitchFamily="49" charset="0"/>
                <a:cs typeface="Consolas" panose="020B0609020204030204" pitchFamily="49" charset="0"/>
              </a:rPr>
              <a:t>integerArray</a:t>
            </a:r>
            <a:r>
              <a:rPr lang="en-US" sz="2500" dirty="0" smtClean="0">
                <a:latin typeface="Consolas" panose="020B0609020204030204" pitchFamily="49" charset="0"/>
                <a:cs typeface="Consolas" panose="020B0609020204030204" pitchFamily="49" charset="0"/>
              </a:rPr>
              <a:t>[9],</a:t>
            </a:r>
            <a:r>
              <a:rPr lang="en-US" sz="2800" dirty="0" smtClean="0"/>
              <a:t>it </a:t>
            </a:r>
            <a:r>
              <a:rPr lang="en-US" sz="2800" dirty="0"/>
              <a:t>returns an </a:t>
            </a:r>
            <a:r>
              <a:rPr lang="en-US" sz="2800" dirty="0" smtClean="0"/>
              <a:t>integer (</a:t>
            </a:r>
            <a:r>
              <a:rPr lang="en-US" sz="2800" dirty="0" err="1" smtClean="0">
                <a:solidFill>
                  <a:srgbClr val="0070C0"/>
                </a:solidFill>
              </a:rPr>
              <a:t>int</a:t>
            </a:r>
            <a:r>
              <a:rPr lang="en-US" sz="2800" dirty="0"/>
              <a:t>) not a pointer to one (</a:t>
            </a:r>
            <a:r>
              <a:rPr lang="en-US" sz="2800" dirty="0" err="1"/>
              <a:t>int</a:t>
            </a:r>
            <a:r>
              <a:rPr lang="en-US" sz="2800" dirty="0"/>
              <a:t> *). </a:t>
            </a:r>
            <a:r>
              <a:rPr lang="en-US" sz="2800" dirty="0" smtClean="0"/>
              <a:t>Thus this is allowed:</a:t>
            </a:r>
            <a:endParaRPr lang="en-US" sz="2800" dirty="0"/>
          </a:p>
          <a:p>
            <a:pPr marL="0" indent="0">
              <a:buClr>
                <a:srgbClr val="0070C0"/>
              </a:buClr>
              <a:buNone/>
            </a:pPr>
            <a:r>
              <a:rPr lang="en-US" sz="2800" dirty="0" smtClean="0"/>
              <a:t>    </a:t>
            </a:r>
            <a:r>
              <a:rPr lang="en-US" sz="2500" dirty="0" err="1" smtClean="0">
                <a:solidFill>
                  <a:srgbClr val="0070C0"/>
                </a:solidFill>
                <a:latin typeface="Consolas" panose="020B0609020204030204" pitchFamily="49" charset="0"/>
                <a:cs typeface="Consolas" panose="020B0609020204030204" pitchFamily="49" charset="0"/>
              </a:rPr>
              <a:t>integerArray</a:t>
            </a:r>
            <a:r>
              <a:rPr lang="en-US" sz="2500" dirty="0" smtClean="0">
                <a:solidFill>
                  <a:srgbClr val="0070C0"/>
                </a:solidFill>
                <a:latin typeface="Consolas" panose="020B0609020204030204" pitchFamily="49" charset="0"/>
                <a:cs typeface="Consolas" panose="020B0609020204030204" pitchFamily="49" charset="0"/>
              </a:rPr>
              <a:t>[10</a:t>
            </a:r>
            <a:r>
              <a:rPr lang="en-US" sz="2500" dirty="0">
                <a:solidFill>
                  <a:srgbClr val="0070C0"/>
                </a:solidFill>
                <a:latin typeface="Consolas" panose="020B0609020204030204" pitchFamily="49" charset="0"/>
                <a:cs typeface="Consolas" panose="020B0609020204030204" pitchFamily="49" charset="0"/>
              </a:rPr>
              <a:t>] = </a:t>
            </a:r>
            <a:r>
              <a:rPr lang="en-US" sz="2500" dirty="0" err="1" smtClean="0">
                <a:solidFill>
                  <a:srgbClr val="0070C0"/>
                </a:solidFill>
                <a:latin typeface="Consolas" panose="020B0609020204030204" pitchFamily="49" charset="0"/>
                <a:cs typeface="Consolas" panose="020B0609020204030204" pitchFamily="49" charset="0"/>
              </a:rPr>
              <a:t>integerArray</a:t>
            </a:r>
            <a:r>
              <a:rPr lang="en-US" sz="2500" dirty="0" smtClean="0">
                <a:solidFill>
                  <a:srgbClr val="0070C0"/>
                </a:solidFill>
                <a:latin typeface="Consolas" panose="020B0609020204030204" pitchFamily="49" charset="0"/>
                <a:cs typeface="Consolas" panose="020B0609020204030204" pitchFamily="49" charset="0"/>
              </a:rPr>
              <a:t>[5] </a:t>
            </a:r>
            <a:r>
              <a:rPr lang="en-US" sz="2500" dirty="0">
                <a:solidFill>
                  <a:srgbClr val="0070C0"/>
                </a:solidFill>
                <a:latin typeface="Consolas" panose="020B0609020204030204" pitchFamily="49" charset="0"/>
                <a:cs typeface="Consolas" panose="020B0609020204030204" pitchFamily="49" charset="0"/>
              </a:rPr>
              <a:t>+ </a:t>
            </a:r>
            <a:r>
              <a:rPr lang="en-US" sz="2500" dirty="0" err="1">
                <a:solidFill>
                  <a:srgbClr val="0070C0"/>
                </a:solidFill>
                <a:latin typeface="Consolas" panose="020B0609020204030204" pitchFamily="49" charset="0"/>
                <a:cs typeface="Consolas" panose="020B0609020204030204" pitchFamily="49" charset="0"/>
              </a:rPr>
              <a:t>integerArray</a:t>
            </a:r>
            <a:r>
              <a:rPr lang="en-US" sz="2500" dirty="0">
                <a:solidFill>
                  <a:srgbClr val="0070C0"/>
                </a:solidFill>
                <a:latin typeface="Consolas" panose="020B0609020204030204" pitchFamily="49" charset="0"/>
                <a:cs typeface="Consolas" panose="020B0609020204030204" pitchFamily="49" charset="0"/>
              </a:rPr>
              <a:t>[0] - </a:t>
            </a:r>
            <a:r>
              <a:rPr lang="en-US" sz="2500" dirty="0" smtClean="0">
                <a:solidFill>
                  <a:srgbClr val="0070C0"/>
                </a:solidFill>
                <a:latin typeface="Consolas" panose="020B0609020204030204" pitchFamily="49" charset="0"/>
                <a:cs typeface="Consolas" panose="020B0609020204030204" pitchFamily="49" charset="0"/>
              </a:rPr>
              <a:t>8; </a:t>
            </a:r>
            <a:endParaRPr lang="en-US" sz="2500" dirty="0">
              <a:solidFill>
                <a:srgbClr val="0070C0"/>
              </a:solidFill>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Tree>
    <p:extLst>
      <p:ext uri="{BB962C8B-B14F-4D97-AF65-F5344CB8AC3E}">
        <p14:creationId xmlns:p14="http://schemas.microsoft.com/office/powerpoint/2010/main" val="231591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arn(inVertical)">
                                      <p:cBhvr>
                                        <p:cTn id="15" dur="500"/>
                                        <p:tgtEl>
                                          <p:spTgt spid="3">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arn(inVertical)">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648" y="231671"/>
            <a:ext cx="9327356" cy="849453"/>
          </a:xfrm>
        </p:spPr>
        <p:txBody>
          <a:bodyPr/>
          <a:lstStyle/>
          <a:p>
            <a:pPr marL="0" indent="0"/>
            <a:r>
              <a:rPr lang="en-US" dirty="0" smtClean="0"/>
              <a:t>	            </a:t>
            </a:r>
            <a:r>
              <a:rPr lang="en-US" sz="4000" b="1" dirty="0" smtClean="0">
                <a:solidFill>
                  <a:schemeClr val="accent1">
                    <a:lumMod val="75000"/>
                  </a:schemeClr>
                </a:solidFill>
              </a:rPr>
              <a:t>pointer </a:t>
            </a:r>
            <a:r>
              <a:rPr lang="en-US" sz="4000" b="1" dirty="0">
                <a:solidFill>
                  <a:schemeClr val="accent1">
                    <a:lumMod val="75000"/>
                  </a:schemeClr>
                </a:solidFill>
              </a:rPr>
              <a:t>arithmetic</a:t>
            </a:r>
          </a:p>
        </p:txBody>
      </p:sp>
      <p:sp>
        <p:nvSpPr>
          <p:cNvPr id="3" name="Content Placeholder 2"/>
          <p:cNvSpPr>
            <a:spLocks noGrp="1"/>
          </p:cNvSpPr>
          <p:nvPr>
            <p:ph idx="1"/>
          </p:nvPr>
        </p:nvSpPr>
        <p:spPr>
          <a:xfrm>
            <a:off x="503237" y="1206023"/>
            <a:ext cx="11917890" cy="5066154"/>
          </a:xfrm>
        </p:spPr>
        <p:txBody>
          <a:bodyPr>
            <a:noAutofit/>
          </a:bodyPr>
          <a:lstStyle/>
          <a:p>
            <a:pPr marL="0" indent="0">
              <a:buNone/>
            </a:pPr>
            <a:r>
              <a:rPr lang="en-US" sz="2200" dirty="0" smtClean="0"/>
              <a:t>Arrays store </a:t>
            </a:r>
            <a:r>
              <a:rPr lang="en-US" sz="2200" dirty="0"/>
              <a:t>all their elements in memory </a:t>
            </a:r>
            <a:r>
              <a:rPr lang="en-US" sz="2200" dirty="0" smtClean="0"/>
              <a:t>consecutively. Indexing </a:t>
            </a:r>
            <a:r>
              <a:rPr lang="en-US" sz="2200" dirty="0"/>
              <a:t>specifies how far to </a:t>
            </a:r>
            <a:r>
              <a:rPr lang="en-US" sz="2200" dirty="0" smtClean="0"/>
              <a:t>go</a:t>
            </a:r>
          </a:p>
          <a:p>
            <a:pPr marL="0" indent="0">
              <a:buNone/>
            </a:pPr>
            <a:r>
              <a:rPr lang="en-US" sz="2200" dirty="0" smtClean="0"/>
              <a:t> </a:t>
            </a:r>
            <a:r>
              <a:rPr lang="en-US" sz="2200" dirty="0"/>
              <a:t>along in memory from the first </a:t>
            </a:r>
            <a:r>
              <a:rPr lang="en-US" sz="2200" dirty="0" smtClean="0"/>
              <a:t>element</a:t>
            </a:r>
            <a:endParaRPr lang="en-US" sz="2200" dirty="0"/>
          </a:p>
          <a:p>
            <a:pPr marL="0" indent="0">
              <a:buNone/>
            </a:pPr>
            <a:r>
              <a:rPr lang="en-US" sz="2200" dirty="0" err="1" smtClean="0">
                <a:latin typeface="Consolas" panose="020B0609020204030204" pitchFamily="49" charset="0"/>
                <a:cs typeface="Consolas" panose="020B0609020204030204" pitchFamily="49" charset="0"/>
              </a:rPr>
              <a:t>integerArray</a:t>
            </a:r>
            <a:r>
              <a:rPr lang="en-US" sz="2200" dirty="0" smtClean="0">
                <a:latin typeface="Consolas" panose="020B0609020204030204" pitchFamily="49" charset="0"/>
                <a:cs typeface="Consolas" panose="020B0609020204030204" pitchFamily="49" charset="0"/>
              </a:rPr>
              <a:t>[0</a:t>
            </a:r>
            <a:r>
              <a:rPr lang="en-US" sz="2200" dirty="0">
                <a:latin typeface="Consolas" panose="020B0609020204030204" pitchFamily="49" charset="0"/>
                <a:cs typeface="Consolas" panose="020B0609020204030204" pitchFamily="49" charset="0"/>
              </a:rPr>
              <a:t>]  </a:t>
            </a:r>
            <a:r>
              <a:rPr lang="en-US" sz="2200" dirty="0" smtClean="0">
                <a:sym typeface="Wingdings" panose="05000000000000000000" pitchFamily="2" charset="2"/>
              </a:rPr>
              <a:t></a:t>
            </a:r>
            <a:r>
              <a:rPr lang="en-US" sz="2200" dirty="0" smtClean="0"/>
              <a:t> </a:t>
            </a:r>
            <a:r>
              <a:rPr lang="en-US" sz="2200" i="1" dirty="0"/>
              <a:t>"the integer at memory address </a:t>
            </a:r>
            <a:r>
              <a:rPr lang="en-US" sz="2200" i="1" dirty="0" err="1" smtClean="0"/>
              <a:t>integerArray</a:t>
            </a:r>
            <a:r>
              <a:rPr lang="en-US" sz="2200" i="1" dirty="0" smtClean="0"/>
              <a:t>“</a:t>
            </a:r>
          </a:p>
          <a:p>
            <a:pPr marL="0" indent="0">
              <a:buNone/>
            </a:pPr>
            <a:r>
              <a:rPr lang="en-US" sz="2200" dirty="0"/>
              <a:t/>
            </a:r>
            <a:br>
              <a:rPr lang="en-US" sz="2200" dirty="0"/>
            </a:br>
            <a:r>
              <a:rPr lang="en-US" sz="2200" dirty="0" err="1">
                <a:latin typeface="Consolas" panose="020B0609020204030204" pitchFamily="49" charset="0"/>
                <a:cs typeface="Consolas" panose="020B0609020204030204" pitchFamily="49" charset="0"/>
              </a:rPr>
              <a:t>integerArray</a:t>
            </a:r>
            <a:r>
              <a:rPr lang="en-US" sz="2200" dirty="0">
                <a:latin typeface="Consolas" panose="020B0609020204030204" pitchFamily="49" charset="0"/>
                <a:cs typeface="Consolas" panose="020B0609020204030204" pitchFamily="49" charset="0"/>
              </a:rPr>
              <a:t>[1] </a:t>
            </a:r>
            <a:r>
              <a:rPr lang="en-US" sz="2200" dirty="0" smtClean="0">
                <a:sym typeface="Wingdings" panose="05000000000000000000" pitchFamily="2" charset="2"/>
              </a:rPr>
              <a:t></a:t>
            </a:r>
            <a:r>
              <a:rPr lang="en-US" sz="2200" dirty="0" smtClean="0"/>
              <a:t> </a:t>
            </a:r>
            <a:r>
              <a:rPr lang="en-US" sz="2200" i="1" dirty="0"/>
              <a:t>"the integer at memory address </a:t>
            </a:r>
            <a:r>
              <a:rPr lang="en-US" sz="2200" i="1" dirty="0" err="1"/>
              <a:t>integerArray</a:t>
            </a:r>
            <a:r>
              <a:rPr lang="en-US" sz="2200" i="1" dirty="0"/>
              <a:t> + 1</a:t>
            </a:r>
            <a:r>
              <a:rPr lang="en-US" sz="2200" i="1" dirty="0" smtClean="0"/>
              <a:t>", and </a:t>
            </a:r>
            <a:r>
              <a:rPr lang="en-US" sz="2200" i="1" dirty="0"/>
              <a:t>so </a:t>
            </a:r>
            <a:r>
              <a:rPr lang="en-US" sz="2200" i="1" dirty="0" smtClean="0"/>
              <a:t>on, right?</a:t>
            </a:r>
          </a:p>
          <a:p>
            <a:pPr marL="0" indent="0">
              <a:buNone/>
            </a:pPr>
            <a:endParaRPr lang="en-US" sz="2200" dirty="0"/>
          </a:p>
          <a:p>
            <a:pPr marL="0" indent="0">
              <a:buNone/>
            </a:pPr>
            <a:r>
              <a:rPr lang="en-US" sz="2200" dirty="0" smtClean="0"/>
              <a:t>We could </a:t>
            </a:r>
            <a:r>
              <a:rPr lang="en-US" sz="2200" dirty="0"/>
              <a:t>index an </a:t>
            </a:r>
            <a:r>
              <a:rPr lang="en-US" sz="2200" dirty="0" smtClean="0"/>
              <a:t>array, </a:t>
            </a:r>
            <a:r>
              <a:rPr lang="en-US" sz="2200" dirty="0"/>
              <a:t>without using the [] operators by adding an offset to the </a:t>
            </a:r>
            <a:r>
              <a:rPr lang="en-US" sz="2200" dirty="0" smtClean="0"/>
              <a:t>start </a:t>
            </a:r>
            <a:r>
              <a:rPr lang="en-US" sz="2200" dirty="0"/>
              <a:t>of the </a:t>
            </a:r>
            <a:r>
              <a:rPr lang="en-US" sz="2200" dirty="0" smtClean="0"/>
              <a:t>array</a:t>
            </a:r>
            <a:endParaRPr lang="en-US" sz="2200" dirty="0"/>
          </a:p>
          <a:p>
            <a:pPr marL="0" indent="0">
              <a:buNone/>
            </a:pPr>
            <a:r>
              <a:rPr lang="en-US" sz="2200" dirty="0" smtClean="0">
                <a:latin typeface="Consolas" panose="020B0609020204030204" pitchFamily="49" charset="0"/>
                <a:cs typeface="Consolas" panose="020B0609020204030204" pitchFamily="49" charset="0"/>
              </a:rPr>
              <a:t>*(</a:t>
            </a:r>
            <a:r>
              <a:rPr lang="en-US" sz="2200" dirty="0" err="1" smtClean="0">
                <a:latin typeface="Consolas" panose="020B0609020204030204" pitchFamily="49" charset="0"/>
                <a:cs typeface="Consolas" panose="020B0609020204030204" pitchFamily="49" charset="0"/>
              </a:rPr>
              <a:t>integerArray</a:t>
            </a:r>
            <a:r>
              <a:rPr lang="en-US" sz="2200" dirty="0" smtClean="0">
                <a:latin typeface="Consolas" panose="020B0609020204030204" pitchFamily="49" charset="0"/>
                <a:cs typeface="Consolas" panose="020B0609020204030204" pitchFamily="49" charset="0"/>
              </a:rPr>
              <a:t> + </a:t>
            </a:r>
            <a:r>
              <a:rPr lang="en-US" sz="2200" dirty="0">
                <a:latin typeface="Consolas" panose="020B0609020204030204" pitchFamily="49" charset="0"/>
                <a:cs typeface="Consolas" panose="020B0609020204030204" pitchFamily="49" charset="0"/>
              </a:rPr>
              <a:t>index</a:t>
            </a:r>
            <a:r>
              <a:rPr lang="en-US" sz="2200" dirty="0" smtClean="0">
                <a:latin typeface="Consolas" panose="020B0609020204030204" pitchFamily="49" charset="0"/>
                <a:cs typeface="Consolas" panose="020B0609020204030204" pitchFamily="49" charset="0"/>
              </a:rPr>
              <a:t>)    </a:t>
            </a:r>
            <a:r>
              <a:rPr lang="en-US" sz="2200" dirty="0" smtClean="0">
                <a:solidFill>
                  <a:srgbClr val="0070C0"/>
                </a:solidFill>
              </a:rPr>
              <a:t>will get us the value stored at a specific index</a:t>
            </a:r>
          </a:p>
          <a:p>
            <a:pPr marL="0" indent="0">
              <a:buNone/>
            </a:pPr>
            <a:r>
              <a:rPr lang="en-US" sz="2400" dirty="0" smtClean="0"/>
              <a:t>  </a:t>
            </a:r>
            <a:r>
              <a:rPr lang="en-US" sz="2200" dirty="0" err="1" smtClean="0">
                <a:latin typeface="Consolas" panose="020B0609020204030204" pitchFamily="49" charset="0"/>
                <a:cs typeface="Consolas" panose="020B0609020204030204" pitchFamily="49" charset="0"/>
              </a:rPr>
              <a:t>integerArray</a:t>
            </a:r>
            <a:r>
              <a:rPr lang="en-US" sz="2200" dirty="0" smtClean="0">
                <a:latin typeface="Consolas" panose="020B0609020204030204" pitchFamily="49" charset="0"/>
                <a:cs typeface="Consolas" panose="020B0609020204030204" pitchFamily="49" charset="0"/>
              </a:rPr>
              <a:t>[index] </a:t>
            </a:r>
            <a:r>
              <a:rPr lang="en-US" sz="2400" dirty="0"/>
              <a:t>is the same as </a:t>
            </a:r>
            <a:r>
              <a:rPr lang="en-US" sz="2200" dirty="0" smtClean="0">
                <a:latin typeface="Consolas" panose="020B0609020204030204" pitchFamily="49" charset="0"/>
                <a:cs typeface="Consolas" panose="020B0609020204030204" pitchFamily="49" charset="0"/>
              </a:rPr>
              <a:t>*(</a:t>
            </a:r>
            <a:r>
              <a:rPr lang="en-US" sz="2200" dirty="0" err="1" smtClean="0">
                <a:latin typeface="Consolas" panose="020B0609020204030204" pitchFamily="49" charset="0"/>
                <a:cs typeface="Consolas" panose="020B0609020204030204" pitchFamily="49" charset="0"/>
              </a:rPr>
              <a:t>integerArray</a:t>
            </a:r>
            <a:r>
              <a:rPr lang="en-US" sz="2200" dirty="0" smtClean="0">
                <a:latin typeface="Consolas" panose="020B0609020204030204" pitchFamily="49" charset="0"/>
                <a:cs typeface="Consolas" panose="020B0609020204030204" pitchFamily="49" charset="0"/>
              </a:rPr>
              <a:t> </a:t>
            </a:r>
            <a:r>
              <a:rPr lang="en-US" sz="2200" dirty="0">
                <a:latin typeface="Consolas" panose="020B0609020204030204" pitchFamily="49" charset="0"/>
                <a:cs typeface="Consolas" panose="020B0609020204030204" pitchFamily="49" charset="0"/>
              </a:rPr>
              <a:t>+ </a:t>
            </a:r>
            <a:r>
              <a:rPr lang="en-US" sz="2200" dirty="0" smtClean="0">
                <a:latin typeface="Consolas" panose="020B0609020204030204" pitchFamily="49" charset="0"/>
                <a:cs typeface="Consolas" panose="020B0609020204030204" pitchFamily="49" charset="0"/>
              </a:rPr>
              <a:t>index)</a:t>
            </a:r>
          </a:p>
          <a:p>
            <a:pPr marL="0" indent="0">
              <a:buNone/>
            </a:pPr>
            <a:endParaRPr lang="en-US" sz="2200" dirty="0" smtClean="0">
              <a:solidFill>
                <a:srgbClr val="0070C0"/>
              </a:solidFill>
              <a:latin typeface="Consolas" panose="020B0609020204030204" pitchFamily="49" charset="0"/>
              <a:cs typeface="Consolas" panose="020B0609020204030204" pitchFamily="49" charset="0"/>
            </a:endParaRPr>
          </a:p>
          <a:p>
            <a:pPr marL="0" indent="0">
              <a:buNone/>
            </a:pPr>
            <a:r>
              <a:rPr lang="en-US" sz="2000" dirty="0" smtClean="0"/>
              <a:t>      </a:t>
            </a:r>
            <a:r>
              <a:rPr lang="en-US" sz="2000" dirty="0" smtClean="0">
                <a:solidFill>
                  <a:srgbClr val="C00000"/>
                </a:solidFill>
              </a:rPr>
              <a:t>NOTE: Accessing </a:t>
            </a:r>
            <a:r>
              <a:rPr lang="en-US" sz="2000" dirty="0">
                <a:solidFill>
                  <a:srgbClr val="C00000"/>
                </a:solidFill>
              </a:rPr>
              <a:t>something at a memory </a:t>
            </a:r>
            <a:r>
              <a:rPr lang="en-US" sz="2000" dirty="0" smtClean="0">
                <a:solidFill>
                  <a:srgbClr val="C00000"/>
                </a:solidFill>
              </a:rPr>
              <a:t>address, requires dereferencing </a:t>
            </a:r>
            <a:r>
              <a:rPr lang="en-US" sz="2000" dirty="0">
                <a:solidFill>
                  <a:srgbClr val="C00000"/>
                </a:solidFill>
              </a:rPr>
              <a:t>that memory address</a:t>
            </a:r>
            <a:r>
              <a:rPr lang="en-US" sz="2000" dirty="0" smtClean="0">
                <a:solidFill>
                  <a:srgbClr val="C00000"/>
                </a:solidFill>
              </a:rPr>
              <a:t>,</a:t>
            </a:r>
          </a:p>
          <a:p>
            <a:pPr marL="0" indent="0">
              <a:buNone/>
            </a:pPr>
            <a:r>
              <a:rPr lang="en-US" sz="2000" dirty="0">
                <a:solidFill>
                  <a:srgbClr val="C00000"/>
                </a:solidFill>
              </a:rPr>
              <a:t> </a:t>
            </a:r>
            <a:r>
              <a:rPr lang="en-US" sz="2000" dirty="0" smtClean="0">
                <a:solidFill>
                  <a:srgbClr val="C00000"/>
                </a:solidFill>
              </a:rPr>
              <a:t>     	   </a:t>
            </a:r>
            <a:r>
              <a:rPr lang="en-US" sz="2000" dirty="0">
                <a:solidFill>
                  <a:srgbClr val="C00000"/>
                </a:solidFill>
              </a:rPr>
              <a:t>hence the </a:t>
            </a:r>
            <a:r>
              <a:rPr lang="en-US" sz="2000" dirty="0" smtClean="0">
                <a:solidFill>
                  <a:srgbClr val="C00000"/>
                </a:solidFill>
              </a:rPr>
              <a:t>"*"</a:t>
            </a:r>
            <a:endParaRPr lang="en-US" sz="2000" dirty="0">
              <a:solidFill>
                <a:srgbClr val="C00000"/>
              </a:solidFill>
            </a:endParaRPr>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Tree>
    <p:extLst>
      <p:ext uri="{BB962C8B-B14F-4D97-AF65-F5344CB8AC3E}">
        <p14:creationId xmlns:p14="http://schemas.microsoft.com/office/powerpoint/2010/main" val="231591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arn(inVertical)">
                                      <p:cBhvr>
                                        <p:cTn id="12" dur="500"/>
                                        <p:tgtEl>
                                          <p:spTgt spid="3">
                                            <p:txEl>
                                              <p:pRg st="6" end="6"/>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arn(inVertical)">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barn(inVertical)">
                                      <p:cBhvr>
                                        <p:cTn id="20" dur="500"/>
                                        <p:tgtEl>
                                          <p:spTgt spid="3">
                                            <p:txEl>
                                              <p:pRg st="9" end="9"/>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barn(inVertical)">
                                      <p:cBhvr>
                                        <p:cTn id="2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099" y="308893"/>
            <a:ext cx="10467366" cy="849453"/>
          </a:xfrm>
        </p:spPr>
        <p:txBody>
          <a:bodyPr/>
          <a:lstStyle/>
          <a:p>
            <a:r>
              <a:rPr lang="en-US" dirty="0" smtClean="0"/>
              <a:t>            </a:t>
            </a:r>
            <a:r>
              <a:rPr lang="en-US" sz="4000" b="1" dirty="0" smtClean="0">
                <a:solidFill>
                  <a:schemeClr val="accent1">
                    <a:lumMod val="75000"/>
                  </a:schemeClr>
                </a:solidFill>
              </a:rPr>
              <a:t>Pointer Arithmetic and </a:t>
            </a:r>
            <a:r>
              <a:rPr lang="en-US" sz="4000" b="1" dirty="0">
                <a:solidFill>
                  <a:schemeClr val="accent1">
                    <a:lumMod val="75000"/>
                  </a:schemeClr>
                </a:solidFill>
                <a:effectLst/>
              </a:rPr>
              <a:t>scaling</a:t>
            </a:r>
            <a:endParaRPr lang="en-US" sz="4000" b="1" dirty="0">
              <a:solidFill>
                <a:schemeClr val="accent1">
                  <a:lumMod val="75000"/>
                </a:schemeClr>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8390" y="1390015"/>
            <a:ext cx="10571004" cy="4680040"/>
          </a:xfrm>
        </p:spPr>
      </p:pic>
      <p:sp>
        <p:nvSpPr>
          <p:cNvPr id="7" name="TextBox 6"/>
          <p:cNvSpPr txBox="1"/>
          <p:nvPr/>
        </p:nvSpPr>
        <p:spPr>
          <a:xfrm flipH="1">
            <a:off x="1450922" y="6181565"/>
            <a:ext cx="9638268" cy="369332"/>
          </a:xfrm>
          <a:prstGeom prst="rect">
            <a:avLst/>
          </a:prstGeom>
          <a:noFill/>
        </p:spPr>
        <p:txBody>
          <a:bodyPr wrap="square" rtlCol="0">
            <a:spAutoFit/>
          </a:bodyPr>
          <a:lstStyle/>
          <a:p>
            <a:r>
              <a:rPr lang="en-US" b="1" dirty="0" smtClean="0"/>
              <a:t>Arrays are </a:t>
            </a:r>
            <a:r>
              <a:rPr lang="en-US" b="1" dirty="0"/>
              <a:t>laid out sequentially in </a:t>
            </a:r>
            <a:r>
              <a:rPr lang="en-US" b="1" dirty="0" smtClean="0"/>
              <a:t>memory; integers are 4 bytes apart </a:t>
            </a:r>
            <a:endParaRPr lang="en-US" b="1" dirty="0"/>
          </a:p>
        </p:txBody>
      </p:sp>
      <p:pic>
        <p:nvPicPr>
          <p:cNvPr id="5" name="Picture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Tree>
    <p:extLst>
      <p:ext uri="{BB962C8B-B14F-4D97-AF65-F5344CB8AC3E}">
        <p14:creationId xmlns:p14="http://schemas.microsoft.com/office/powerpoint/2010/main" val="23159136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550" y="154447"/>
            <a:ext cx="11814651" cy="849453"/>
          </a:xfrm>
        </p:spPr>
        <p:txBody>
          <a:bodyPr>
            <a:normAutofit/>
          </a:bodyPr>
          <a:lstStyle/>
          <a:p>
            <a:r>
              <a:rPr lang="en-US" dirty="0"/>
              <a:t> </a:t>
            </a:r>
            <a:r>
              <a:rPr lang="en-US" dirty="0" smtClean="0"/>
              <a:t>                    </a:t>
            </a:r>
            <a:r>
              <a:rPr lang="en-US" sz="4000" b="1" dirty="0" smtClean="0">
                <a:solidFill>
                  <a:schemeClr val="accent1">
                    <a:lumMod val="75000"/>
                  </a:schemeClr>
                </a:solidFill>
              </a:rPr>
              <a:t>indexing </a:t>
            </a:r>
            <a:r>
              <a:rPr lang="en-US" sz="4000" b="1" dirty="0">
                <a:solidFill>
                  <a:schemeClr val="accent1">
                    <a:lumMod val="75000"/>
                  </a:schemeClr>
                </a:solidFill>
              </a:rPr>
              <a:t>beyond </a:t>
            </a:r>
            <a:r>
              <a:rPr lang="en-US" sz="4000" b="1" dirty="0" smtClean="0">
                <a:solidFill>
                  <a:schemeClr val="accent1">
                    <a:lumMod val="75000"/>
                  </a:schemeClr>
                </a:solidFill>
              </a:rPr>
              <a:t>bounds</a:t>
            </a:r>
            <a:endParaRPr lang="en-US" sz="4000" b="1" dirty="0">
              <a:solidFill>
                <a:schemeClr val="accent1">
                  <a:lumMod val="75000"/>
                </a:schemeClr>
              </a:solidFill>
            </a:endParaRPr>
          </a:p>
        </p:txBody>
      </p:sp>
      <p:sp>
        <p:nvSpPr>
          <p:cNvPr id="3" name="Content Placeholder 2"/>
          <p:cNvSpPr>
            <a:spLocks noGrp="1"/>
          </p:cNvSpPr>
          <p:nvPr>
            <p:ph idx="1"/>
          </p:nvPr>
        </p:nvSpPr>
        <p:spPr>
          <a:xfrm>
            <a:off x="414550" y="1312792"/>
            <a:ext cx="11814651" cy="5143378"/>
          </a:xfrm>
        </p:spPr>
        <p:txBody>
          <a:bodyPr>
            <a:noAutofit/>
          </a:bodyPr>
          <a:lstStyle/>
          <a:p>
            <a:pPr marL="0" indent="0">
              <a:buNone/>
            </a:pPr>
            <a:r>
              <a:rPr lang="en-US" sz="2200" dirty="0" smtClean="0"/>
              <a:t>Consider              </a:t>
            </a:r>
            <a:r>
              <a:rPr lang="en-US" sz="2200" dirty="0" err="1" smtClean="0">
                <a:latin typeface="Consolas" panose="020B0609020204030204" pitchFamily="49" charset="0"/>
                <a:cs typeface="Consolas" panose="020B0609020204030204" pitchFamily="49" charset="0"/>
              </a:rPr>
              <a:t>int</a:t>
            </a:r>
            <a:r>
              <a:rPr lang="en-US" sz="2200" dirty="0" smtClean="0">
                <a:latin typeface="Consolas" panose="020B0609020204030204" pitchFamily="49" charset="0"/>
                <a:cs typeface="Consolas" panose="020B0609020204030204" pitchFamily="49" charset="0"/>
              </a:rPr>
              <a:t> array[5</a:t>
            </a:r>
            <a:r>
              <a:rPr lang="en-US" sz="2200" dirty="0">
                <a:latin typeface="Consolas" panose="020B0609020204030204" pitchFamily="49" charset="0"/>
                <a:cs typeface="Consolas" panose="020B0609020204030204" pitchFamily="49" charset="0"/>
              </a:rPr>
              <a:t>] = </a:t>
            </a:r>
            <a:r>
              <a:rPr lang="en-US" sz="2200" dirty="0" smtClean="0">
                <a:latin typeface="Consolas" panose="020B0609020204030204" pitchFamily="49" charset="0"/>
                <a:cs typeface="Consolas" panose="020B0609020204030204" pitchFamily="49" charset="0"/>
              </a:rPr>
              <a:t>{32</a:t>
            </a:r>
            <a:r>
              <a:rPr lang="en-US" sz="2200" dirty="0">
                <a:latin typeface="Consolas" panose="020B0609020204030204" pitchFamily="49" charset="0"/>
                <a:cs typeface="Consolas" panose="020B0609020204030204" pitchFamily="49" charset="0"/>
              </a:rPr>
              <a:t>, 17, 9, 22, </a:t>
            </a:r>
            <a:r>
              <a:rPr lang="en-US" sz="2200" dirty="0" smtClean="0">
                <a:latin typeface="Consolas" panose="020B0609020204030204" pitchFamily="49" charset="0"/>
                <a:cs typeface="Consolas" panose="020B0609020204030204" pitchFamily="49" charset="0"/>
              </a:rPr>
              <a:t>12};</a:t>
            </a:r>
          </a:p>
          <a:p>
            <a:pPr marL="0" indent="0">
              <a:buNone/>
            </a:pPr>
            <a:r>
              <a:rPr lang="en-US" sz="2200" dirty="0"/>
              <a:t>Arrays store all their elements in memory </a:t>
            </a:r>
            <a:r>
              <a:rPr lang="en-US" sz="2200" dirty="0" smtClean="0"/>
              <a:t>consecutively. What if we walk off the end of the array or access an element that does not exist? Not that we ever do!!</a:t>
            </a:r>
          </a:p>
          <a:p>
            <a:pPr marL="0" indent="0">
              <a:buNone/>
            </a:pPr>
            <a:endParaRPr lang="en-US" sz="2200" dirty="0"/>
          </a:p>
          <a:p>
            <a:pPr marL="0" indent="0">
              <a:buNone/>
            </a:pPr>
            <a:r>
              <a:rPr lang="en-US" sz="2200" dirty="0" smtClean="0"/>
              <a:t>In Java we got: </a:t>
            </a:r>
            <a:r>
              <a:rPr lang="en-US" sz="2200" b="1" dirty="0" err="1" smtClean="0">
                <a:solidFill>
                  <a:srgbClr val="C00000"/>
                </a:solidFill>
              </a:rPr>
              <a:t>java.lang.ArrayIndexOutOfBoundsException</a:t>
            </a:r>
            <a:r>
              <a:rPr lang="en-US" sz="2200" b="1" dirty="0" smtClean="0">
                <a:solidFill>
                  <a:srgbClr val="C00000"/>
                </a:solidFill>
              </a:rPr>
              <a:t> , </a:t>
            </a:r>
            <a:r>
              <a:rPr lang="en-US" sz="2200" dirty="0" smtClean="0"/>
              <a:t>No such a luxury in C++. </a:t>
            </a:r>
          </a:p>
          <a:p>
            <a:pPr marL="0" indent="0">
              <a:buNone/>
            </a:pPr>
            <a:r>
              <a:rPr lang="en-US" sz="2200" dirty="0" smtClean="0"/>
              <a:t>What </a:t>
            </a:r>
            <a:r>
              <a:rPr lang="en-US" sz="2200" dirty="0"/>
              <a:t>if we did this</a:t>
            </a:r>
            <a:r>
              <a:rPr lang="en-US" sz="2200" dirty="0" smtClean="0"/>
              <a:t>?</a:t>
            </a:r>
          </a:p>
          <a:p>
            <a:pPr marL="0" indent="0">
              <a:buNone/>
            </a:pPr>
            <a:endParaRPr lang="en-US" sz="2200" dirty="0"/>
          </a:p>
          <a:p>
            <a:pPr marL="0" indent="0">
              <a:buNone/>
            </a:pPr>
            <a:r>
              <a:rPr lang="en-US" sz="2000" dirty="0" err="1">
                <a:latin typeface="Consolas" panose="020B0609020204030204" pitchFamily="49" charset="0"/>
                <a:cs typeface="Consolas" panose="020B0609020204030204" pitchFamily="49" charset="0"/>
              </a:rPr>
              <a:t>integerArray</a:t>
            </a:r>
            <a:r>
              <a:rPr lang="en-US" sz="2000" dirty="0" smtClean="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2</a:t>
            </a:r>
            <a:r>
              <a:rPr lang="en-US" sz="2000" dirty="0" smtClean="0">
                <a:latin typeface="Consolas" panose="020B0609020204030204" pitchFamily="49" charset="0"/>
                <a:cs typeface="Consolas" panose="020B0609020204030204" pitchFamily="49" charset="0"/>
              </a:rPr>
              <a:t>]; </a:t>
            </a:r>
            <a:r>
              <a:rPr lang="en-US" sz="2200" dirty="0">
                <a:solidFill>
                  <a:srgbClr val="0070C0"/>
                </a:solidFill>
              </a:rPr>
              <a:t>T</a:t>
            </a:r>
            <a:r>
              <a:rPr lang="en-US" sz="2200" dirty="0" smtClean="0">
                <a:solidFill>
                  <a:srgbClr val="0070C0"/>
                </a:solidFill>
              </a:rPr>
              <a:t>ranslates </a:t>
            </a:r>
            <a:r>
              <a:rPr lang="en-US" sz="2200" dirty="0">
                <a:solidFill>
                  <a:srgbClr val="0070C0"/>
                </a:solidFill>
              </a:rPr>
              <a:t>to the memory </a:t>
            </a:r>
            <a:r>
              <a:rPr lang="en-US" sz="2200" dirty="0" smtClean="0">
                <a:solidFill>
                  <a:srgbClr val="0070C0"/>
                </a:solidFill>
              </a:rPr>
              <a:t>address for this memory location: (</a:t>
            </a:r>
            <a:r>
              <a:rPr lang="en-US" sz="2200" dirty="0" err="1" smtClean="0">
                <a:solidFill>
                  <a:srgbClr val="0070C0"/>
                </a:solidFill>
              </a:rPr>
              <a:t>integerArray</a:t>
            </a:r>
            <a:r>
              <a:rPr lang="en-US" sz="2200" dirty="0" smtClean="0">
                <a:solidFill>
                  <a:srgbClr val="0070C0"/>
                </a:solidFill>
              </a:rPr>
              <a:t> </a:t>
            </a:r>
            <a:r>
              <a:rPr lang="en-US" sz="2200" dirty="0">
                <a:solidFill>
                  <a:srgbClr val="0070C0"/>
                </a:solidFill>
              </a:rPr>
              <a:t>- 2</a:t>
            </a:r>
            <a:r>
              <a:rPr lang="en-US" sz="2200" dirty="0" smtClean="0">
                <a:solidFill>
                  <a:srgbClr val="0070C0"/>
                </a:solidFill>
              </a:rPr>
              <a:t>)</a:t>
            </a:r>
            <a:endParaRPr lang="en-US" sz="2200" dirty="0">
              <a:solidFill>
                <a:srgbClr val="0070C0"/>
              </a:solidFill>
            </a:endParaRPr>
          </a:p>
          <a:p>
            <a:pPr marL="0" indent="0">
              <a:buNone/>
            </a:pPr>
            <a:r>
              <a:rPr lang="en-US" sz="2000" dirty="0" err="1" smtClean="0">
                <a:latin typeface="Consolas" panose="020B0609020204030204" pitchFamily="49" charset="0"/>
                <a:cs typeface="Consolas" panose="020B0609020204030204" pitchFamily="49" charset="0"/>
              </a:rPr>
              <a:t>integerArray</a:t>
            </a:r>
            <a:r>
              <a:rPr lang="en-US" sz="2000" dirty="0">
                <a:latin typeface="Consolas" panose="020B0609020204030204" pitchFamily="49" charset="0"/>
                <a:cs typeface="Consolas" panose="020B0609020204030204" pitchFamily="49" charset="0"/>
              </a:rPr>
              <a:t>[-10</a:t>
            </a:r>
            <a:r>
              <a:rPr lang="en-US" sz="2000" dirty="0" smtClean="0">
                <a:latin typeface="Consolas" panose="020B0609020204030204" pitchFamily="49" charset="0"/>
                <a:cs typeface="Consolas" panose="020B0609020204030204" pitchFamily="49" charset="0"/>
              </a:rPr>
              <a:t>] = 34; </a:t>
            </a:r>
            <a:r>
              <a:rPr lang="en-US" sz="2200" dirty="0">
                <a:solidFill>
                  <a:srgbClr val="0070C0"/>
                </a:solidFill>
              </a:rPr>
              <a:t>What </a:t>
            </a:r>
            <a:r>
              <a:rPr lang="en-US" sz="2200" dirty="0" smtClean="0">
                <a:solidFill>
                  <a:srgbClr val="0070C0"/>
                </a:solidFill>
              </a:rPr>
              <a:t>does </a:t>
            </a:r>
            <a:r>
              <a:rPr lang="en-US" sz="2200" dirty="0">
                <a:solidFill>
                  <a:srgbClr val="0070C0"/>
                </a:solidFill>
              </a:rPr>
              <a:t>this pointer point to? Who </a:t>
            </a:r>
            <a:r>
              <a:rPr lang="en-US" sz="2200" dirty="0" smtClean="0">
                <a:solidFill>
                  <a:srgbClr val="0070C0"/>
                </a:solidFill>
              </a:rPr>
              <a:t>knows?  What now?</a:t>
            </a:r>
          </a:p>
          <a:p>
            <a:pPr marL="0" indent="0">
              <a:buNone/>
            </a:pPr>
            <a:endParaRPr lang="en-US" sz="2200" dirty="0" smtClean="0"/>
          </a:p>
          <a:p>
            <a:pPr marL="0" indent="0">
              <a:buNone/>
            </a:pPr>
            <a:r>
              <a:rPr lang="en-US" sz="2400" dirty="0" smtClean="0">
                <a:solidFill>
                  <a:schemeClr val="tx1"/>
                </a:solidFill>
              </a:rPr>
              <a:t>Application might crash, it might behave unexpectedly, you might get a segmentation fault, bus error, some unintended results, or …….</a:t>
            </a:r>
            <a:endParaRPr lang="en-US" sz="2200" dirty="0">
              <a:solidFill>
                <a:schemeClr val="tx1"/>
              </a:solidFill>
            </a:endParaRPr>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3622" y="2408237"/>
            <a:ext cx="1722438" cy="1722438"/>
          </a:xfrm>
          <a:prstGeom prst="rect">
            <a:avLst/>
          </a:prstGeom>
        </p:spPr>
      </p:pic>
    </p:spTree>
    <p:extLst>
      <p:ext uri="{BB962C8B-B14F-4D97-AF65-F5344CB8AC3E}">
        <p14:creationId xmlns:p14="http://schemas.microsoft.com/office/powerpoint/2010/main" val="231591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arn(inVertical)">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550" y="231671"/>
            <a:ext cx="11814651" cy="849453"/>
          </a:xfrm>
        </p:spPr>
        <p:txBody>
          <a:bodyPr/>
          <a:lstStyle/>
          <a:p>
            <a:r>
              <a:rPr lang="en-US" b="1" dirty="0" smtClean="0">
                <a:effectLst/>
              </a:rPr>
              <a:t>	</a:t>
            </a:r>
            <a:r>
              <a:rPr lang="en-US" dirty="0" smtClean="0">
                <a:solidFill>
                  <a:schemeClr val="accent1">
                    <a:lumMod val="75000"/>
                  </a:schemeClr>
                </a:solidFill>
                <a:effectLst/>
              </a:rPr>
              <a:t>               </a:t>
            </a:r>
            <a:r>
              <a:rPr lang="en-US" sz="4000" dirty="0" smtClean="0">
                <a:solidFill>
                  <a:schemeClr val="accent1">
                    <a:lumMod val="75000"/>
                  </a:schemeClr>
                </a:solidFill>
                <a:effectLst/>
              </a:rPr>
              <a:t>C++ memory </a:t>
            </a:r>
            <a:r>
              <a:rPr lang="en-US" sz="4000" dirty="0">
                <a:solidFill>
                  <a:schemeClr val="accent1">
                    <a:lumMod val="75000"/>
                  </a:schemeClr>
                </a:solidFill>
                <a:effectLst/>
              </a:rPr>
              <a:t>allocation</a:t>
            </a:r>
            <a:endParaRPr lang="en-US" sz="4000" dirty="0">
              <a:solidFill>
                <a:schemeClr val="accent1">
                  <a:lumMod val="75000"/>
                </a:schemeClr>
              </a:solidFill>
            </a:endParaRPr>
          </a:p>
        </p:txBody>
      </p:sp>
      <p:sp>
        <p:nvSpPr>
          <p:cNvPr id="3" name="Content Placeholder 2"/>
          <p:cNvSpPr>
            <a:spLocks noGrp="1"/>
          </p:cNvSpPr>
          <p:nvPr>
            <p:ph idx="1"/>
          </p:nvPr>
        </p:nvSpPr>
        <p:spPr>
          <a:xfrm>
            <a:off x="414550" y="1312792"/>
            <a:ext cx="12006578" cy="5143378"/>
          </a:xfrm>
        </p:spPr>
        <p:txBody>
          <a:bodyPr>
            <a:noAutofit/>
          </a:bodyPr>
          <a:lstStyle/>
          <a:p>
            <a:pPr marL="0" indent="0" fontAlgn="t">
              <a:buClr>
                <a:srgbClr val="0070C0"/>
              </a:buClr>
              <a:buNone/>
            </a:pPr>
            <a:r>
              <a:rPr lang="en-US" sz="2800" b="1" dirty="0" smtClean="0"/>
              <a:t>    C++’s memory allocation types:</a:t>
            </a:r>
          </a:p>
          <a:p>
            <a:pPr fontAlgn="t">
              <a:buClr>
                <a:srgbClr val="0070C0"/>
              </a:buClr>
              <a:buFont typeface="Wingdings" panose="05000000000000000000" pitchFamily="2" charset="2"/>
              <a:buChar char="q"/>
            </a:pPr>
            <a:r>
              <a:rPr lang="en-US" sz="2500" b="1" dirty="0" smtClean="0">
                <a:solidFill>
                  <a:srgbClr val="0070C0"/>
                </a:solidFill>
              </a:rPr>
              <a:t>Static </a:t>
            </a:r>
            <a:r>
              <a:rPr lang="en-US" sz="2500" b="1" dirty="0">
                <a:solidFill>
                  <a:srgbClr val="0070C0"/>
                </a:solidFill>
              </a:rPr>
              <a:t>memory </a:t>
            </a:r>
            <a:r>
              <a:rPr lang="en-US" sz="2500" b="1" dirty="0" smtClean="0">
                <a:solidFill>
                  <a:srgbClr val="0070C0"/>
                </a:solidFill>
              </a:rPr>
              <a:t>allocation</a:t>
            </a:r>
            <a:r>
              <a:rPr lang="en-US" sz="2500" dirty="0">
                <a:solidFill>
                  <a:srgbClr val="0070C0"/>
                </a:solidFill>
              </a:rPr>
              <a:t> </a:t>
            </a:r>
            <a:r>
              <a:rPr lang="en-US" sz="2500" dirty="0" smtClean="0"/>
              <a:t>for static </a:t>
            </a:r>
            <a:r>
              <a:rPr lang="en-US" sz="2500" dirty="0"/>
              <a:t>and global </a:t>
            </a:r>
            <a:r>
              <a:rPr lang="en-US" sz="2500" dirty="0" smtClean="0"/>
              <a:t>variables. Memory is </a:t>
            </a:r>
            <a:r>
              <a:rPr lang="en-US" sz="2500" dirty="0"/>
              <a:t>allocated once </a:t>
            </a:r>
            <a:r>
              <a:rPr lang="en-US" sz="2500" dirty="0" smtClean="0"/>
              <a:t>when program is run and </a:t>
            </a:r>
            <a:r>
              <a:rPr lang="en-US" sz="2500" dirty="0"/>
              <a:t>persists </a:t>
            </a:r>
            <a:r>
              <a:rPr lang="en-US" sz="2500" dirty="0" smtClean="0"/>
              <a:t>during it’s life cycle</a:t>
            </a:r>
            <a:endParaRPr lang="en-US" sz="2500" dirty="0"/>
          </a:p>
          <a:p>
            <a:pPr fontAlgn="t">
              <a:buClr>
                <a:srgbClr val="0070C0"/>
              </a:buClr>
              <a:buFont typeface="Wingdings" panose="05000000000000000000" pitchFamily="2" charset="2"/>
              <a:buChar char="q"/>
            </a:pPr>
            <a:r>
              <a:rPr lang="en-US" sz="2500" b="1" dirty="0">
                <a:solidFill>
                  <a:srgbClr val="0070C0"/>
                </a:solidFill>
              </a:rPr>
              <a:t>Automatic memory allocation</a:t>
            </a:r>
            <a:r>
              <a:rPr lang="en-US" sz="2500" dirty="0">
                <a:solidFill>
                  <a:srgbClr val="0070C0"/>
                </a:solidFill>
              </a:rPr>
              <a:t> </a:t>
            </a:r>
            <a:r>
              <a:rPr lang="en-US" sz="2500" dirty="0"/>
              <a:t>happens for function parameters and local variables. </a:t>
            </a:r>
            <a:r>
              <a:rPr lang="en-US" sz="2500" dirty="0" smtClean="0"/>
              <a:t>Memory is </a:t>
            </a:r>
            <a:r>
              <a:rPr lang="en-US" sz="2500" dirty="0"/>
              <a:t>allocated when the relevant block is entered, and freed when the block is exited, as many times as </a:t>
            </a:r>
            <a:r>
              <a:rPr lang="en-US" sz="2500" dirty="0" smtClean="0"/>
              <a:t>necessary</a:t>
            </a:r>
            <a:endParaRPr lang="en-US" sz="2500" dirty="0"/>
          </a:p>
          <a:p>
            <a:pPr fontAlgn="t">
              <a:buClr>
                <a:srgbClr val="0070C0"/>
              </a:buClr>
              <a:buFont typeface="Wingdings" panose="05000000000000000000" pitchFamily="2" charset="2"/>
              <a:buChar char="q"/>
            </a:pPr>
            <a:r>
              <a:rPr lang="en-US" sz="2500" dirty="0" smtClean="0"/>
              <a:t>Both </a:t>
            </a:r>
            <a:r>
              <a:rPr lang="en-US" sz="2500" dirty="0"/>
              <a:t>static and automatic allocation have two things in common:</a:t>
            </a:r>
          </a:p>
          <a:p>
            <a:pPr lvl="1" fontAlgn="t">
              <a:buClr>
                <a:srgbClr val="0070C0"/>
              </a:buClr>
              <a:buFont typeface="Wingdings" panose="05000000000000000000" pitchFamily="2" charset="2"/>
              <a:buChar char="Ø"/>
            </a:pPr>
            <a:r>
              <a:rPr lang="en-US" sz="2500" dirty="0"/>
              <a:t>The size of the </a:t>
            </a:r>
            <a:r>
              <a:rPr lang="en-US" sz="2500" dirty="0" smtClean="0"/>
              <a:t>variable/array </a:t>
            </a:r>
            <a:r>
              <a:rPr lang="en-US" sz="2500" dirty="0"/>
              <a:t>must be known at compile </a:t>
            </a:r>
            <a:r>
              <a:rPr lang="en-US" sz="2500" dirty="0" smtClean="0"/>
              <a:t>time</a:t>
            </a:r>
            <a:endParaRPr lang="en-US" sz="2500" dirty="0"/>
          </a:p>
          <a:p>
            <a:pPr lvl="1" fontAlgn="t">
              <a:buClr>
                <a:srgbClr val="0070C0"/>
              </a:buClr>
              <a:buFont typeface="Wingdings" panose="05000000000000000000" pitchFamily="2" charset="2"/>
              <a:buChar char="Ø"/>
            </a:pPr>
            <a:r>
              <a:rPr lang="en-US" sz="2500" dirty="0"/>
              <a:t>Memory allocation and deallocation happens automatically (when the variable is </a:t>
            </a:r>
            <a:r>
              <a:rPr lang="en-US" sz="2500" dirty="0" smtClean="0"/>
              <a:t>instantiated/destroyed)</a:t>
            </a:r>
          </a:p>
          <a:p>
            <a:pPr fontAlgn="t">
              <a:buClr>
                <a:srgbClr val="0070C0"/>
              </a:buClr>
              <a:buFont typeface="Wingdings" panose="05000000000000000000" pitchFamily="2" charset="2"/>
              <a:buChar char="q"/>
            </a:pPr>
            <a:r>
              <a:rPr lang="en-US" sz="2500" dirty="0" smtClean="0"/>
              <a:t>What if we don’t have one or both of this information </a:t>
            </a:r>
            <a:r>
              <a:rPr lang="en-US" sz="2200" dirty="0" smtClean="0"/>
              <a:t>available such as size of a file input?</a:t>
            </a:r>
            <a:endParaRPr lang="en-US" sz="2200" dirty="0"/>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Tree>
    <p:extLst>
      <p:ext uri="{BB962C8B-B14F-4D97-AF65-F5344CB8AC3E}">
        <p14:creationId xmlns:p14="http://schemas.microsoft.com/office/powerpoint/2010/main" val="231591365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p:cTn id="2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3">
                                            <p:txEl>
                                              <p:pRg st="4" end="4"/>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p:cTn id="3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13237" y="1012883"/>
            <a:ext cx="5521924" cy="2215991"/>
          </a:xfrm>
          <a:prstGeom prst="rect">
            <a:avLst/>
          </a:prstGeom>
        </p:spPr>
        <p:txBody>
          <a:bodyPr vert="horz" wrap="square" lIns="0" tIns="0" rIns="0" bIns="0" rtlCol="0">
            <a:spAutoFit/>
          </a:bodyPr>
          <a:lstStyle/>
          <a:p>
            <a:pPr marL="0" indent="0" algn="r">
              <a:lnSpc>
                <a:spcPct val="100000"/>
              </a:lnSpc>
              <a:buNone/>
            </a:pPr>
            <a:r>
              <a:rPr lang="en-US" sz="7200" spc="-5" dirty="0" smtClean="0"/>
              <a:t/>
            </a:r>
            <a:br>
              <a:rPr lang="en-US" sz="7200" spc="-5" dirty="0" smtClean="0"/>
            </a:br>
            <a:r>
              <a:rPr lang="en-US" sz="7200" spc="-5" dirty="0" smtClean="0"/>
              <a:t> week 2</a:t>
            </a:r>
            <a:endParaRPr sz="7200" dirty="0"/>
          </a:p>
        </p:txBody>
      </p:sp>
      <p:sp>
        <p:nvSpPr>
          <p:cNvPr id="4" name="object 4"/>
          <p:cNvSpPr txBox="1"/>
          <p:nvPr/>
        </p:nvSpPr>
        <p:spPr>
          <a:xfrm>
            <a:off x="3630151" y="3475037"/>
            <a:ext cx="6270056" cy="3313728"/>
          </a:xfrm>
          <a:prstGeom prst="rect">
            <a:avLst/>
          </a:prstGeom>
        </p:spPr>
        <p:txBody>
          <a:bodyPr vert="horz" wrap="square" lIns="0" tIns="0" rIns="0" bIns="0" rtlCol="0">
            <a:spAutoFit/>
          </a:bodyPr>
          <a:lstStyle/>
          <a:p>
            <a:pPr marL="12700" algn="r">
              <a:lnSpc>
                <a:spcPct val="100000"/>
              </a:lnSpc>
              <a:tabLst>
                <a:tab pos="1179195" algn="l"/>
              </a:tabLst>
            </a:pPr>
            <a:r>
              <a:rPr lang="en-US" sz="4400" b="1" dirty="0" smtClean="0">
                <a:solidFill>
                  <a:schemeClr val="bg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Autumn  2017</a:t>
            </a:r>
          </a:p>
          <a:p>
            <a:pPr marL="12700" algn="r">
              <a:tabLst>
                <a:tab pos="1179195" algn="l"/>
              </a:tabLst>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12700" algn="r">
              <a:tabLst>
                <a:tab pos="1179195" algn="l"/>
              </a:tabLst>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12700" algn="r">
              <a:tabLst>
                <a:tab pos="1179195" algn="l"/>
              </a:tabLst>
            </a:pPr>
            <a:r>
              <a:rPr lang="en-US" sz="2800" b="1" dirty="0"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Memory Management, Pointers, Arrays</a:t>
            </a:r>
            <a:r>
              <a:rPr lang="en-US" sz="2800" b="1" dirty="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 </a:t>
            </a:r>
          </a:p>
          <a:p>
            <a:pPr marL="581025">
              <a:lnSpc>
                <a:spcPct val="100000"/>
              </a:lnSpc>
              <a:spcBef>
                <a:spcPts val="1655"/>
              </a:spcBef>
            </a:pPr>
            <a:r>
              <a:rPr lang="en-US" sz="2300" dirty="0" smtClean="0">
                <a:solidFill>
                  <a:srgbClr val="FFFFFF"/>
                </a:solidFill>
                <a:latin typeface="Arial"/>
                <a:ea typeface="Arial Unicode MS" panose="020B0604020202020204" pitchFamily="34" charset="-128"/>
                <a:cs typeface="Arial"/>
              </a:rPr>
              <a:t>      </a:t>
            </a:r>
            <a:endParaRPr lang="en-US" sz="3600" dirty="0" smtClean="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581025">
              <a:lnSpc>
                <a:spcPct val="100000"/>
              </a:lnSpc>
              <a:spcBef>
                <a:spcPts val="1655"/>
              </a:spcBef>
            </a:pPr>
            <a:endParaRPr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8" name="Picture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
        <p:nvSpPr>
          <p:cNvPr id="13" name="TextBox 12"/>
          <p:cNvSpPr txBox="1"/>
          <p:nvPr/>
        </p:nvSpPr>
        <p:spPr>
          <a:xfrm>
            <a:off x="4770437" y="6415425"/>
            <a:ext cx="4868640" cy="307777"/>
          </a:xfrm>
          <a:prstGeom prst="rect">
            <a:avLst/>
          </a:prstGeom>
          <a:noFill/>
        </p:spPr>
        <p:txBody>
          <a:bodyPr wrap="none" rtlCol="0">
            <a:spAutoFit/>
          </a:bodyPr>
          <a:lstStyle/>
          <a:p>
            <a:r>
              <a:rPr lang="en-US" sz="1400" dirty="0" smtClean="0">
                <a:latin typeface="Arial Unicode MS" panose="020B0604020202020204" pitchFamily="34" charset="-128"/>
                <a:ea typeface="Arial Unicode MS" panose="020B0604020202020204" pitchFamily="34" charset="-128"/>
                <a:cs typeface="Arial Unicode MS" panose="020B0604020202020204" pitchFamily="34" charset="-128"/>
              </a:rPr>
              <a:t>Presentation material partially borrowed from learncpp.com</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2" name="Picture 1"/>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5461" y="2625584"/>
            <a:ext cx="2895664" cy="1435811"/>
          </a:xfrm>
          <a:prstGeom prst="rect">
            <a:avLst/>
          </a:prstGeom>
        </p:spPr>
      </p:pic>
      <p:pic>
        <p:nvPicPr>
          <p:cNvPr id="7" name="Picture 6"/>
          <p:cNvPicPr>
            <a:picLocks noChangeAspect="1"/>
          </p:cNvPicPr>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332037" y="2315607"/>
            <a:ext cx="3002288" cy="2055763"/>
          </a:xfrm>
          <a:prstGeom prst="rect">
            <a:avLst/>
          </a:prstGeom>
        </p:spPr>
      </p:pic>
    </p:spTree>
    <p:extLst>
      <p:ext uri="{BB962C8B-B14F-4D97-AF65-F5344CB8AC3E}">
        <p14:creationId xmlns:p14="http://schemas.microsoft.com/office/powerpoint/2010/main" val="171671164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p:cTn id="7"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550" y="231671"/>
            <a:ext cx="11814651" cy="849453"/>
          </a:xfrm>
        </p:spPr>
        <p:txBody>
          <a:bodyPr/>
          <a:lstStyle/>
          <a:p>
            <a:r>
              <a:rPr lang="en-US" dirty="0" smtClean="0"/>
              <a:t>                            </a:t>
            </a:r>
            <a:r>
              <a:rPr lang="en-US" sz="4000" dirty="0" smtClean="0">
                <a:solidFill>
                  <a:schemeClr val="accent1">
                    <a:lumMod val="75000"/>
                  </a:schemeClr>
                </a:solidFill>
              </a:rPr>
              <a:t>Why go dynamic?</a:t>
            </a:r>
            <a:endParaRPr lang="en-US" sz="4000" dirty="0">
              <a:solidFill>
                <a:schemeClr val="accent1">
                  <a:lumMod val="75000"/>
                </a:schemeClr>
              </a:solidFill>
            </a:endParaRPr>
          </a:p>
        </p:txBody>
      </p:sp>
      <p:sp>
        <p:nvSpPr>
          <p:cNvPr id="3" name="Content Placeholder 2"/>
          <p:cNvSpPr>
            <a:spLocks noGrp="1"/>
          </p:cNvSpPr>
          <p:nvPr>
            <p:ph idx="1"/>
          </p:nvPr>
        </p:nvSpPr>
        <p:spPr>
          <a:xfrm>
            <a:off x="343718" y="1281492"/>
            <a:ext cx="12021926" cy="5328391"/>
          </a:xfrm>
        </p:spPr>
        <p:txBody>
          <a:bodyPr>
            <a:normAutofit/>
          </a:bodyPr>
          <a:lstStyle/>
          <a:p>
            <a:pPr fontAlgn="t">
              <a:buClr>
                <a:srgbClr val="0070C0"/>
              </a:buClr>
              <a:buFont typeface="Wingdings" panose="05000000000000000000" pitchFamily="2" charset="2"/>
              <a:buChar char="q"/>
            </a:pPr>
            <a:r>
              <a:rPr lang="en-US" sz="2400" dirty="0" smtClean="0"/>
              <a:t>We may </a:t>
            </a:r>
            <a:r>
              <a:rPr lang="en-US" sz="2400" dirty="0"/>
              <a:t>want to use a string to hold someone’s name, but </a:t>
            </a:r>
            <a:r>
              <a:rPr lang="en-US" sz="2400" dirty="0" smtClean="0"/>
              <a:t>the length is unknown to us</a:t>
            </a:r>
          </a:p>
          <a:p>
            <a:pPr fontAlgn="t">
              <a:buClr>
                <a:srgbClr val="0070C0"/>
              </a:buClr>
              <a:buFont typeface="Wingdings" panose="05000000000000000000" pitchFamily="2" charset="2"/>
              <a:buChar char="q"/>
            </a:pPr>
            <a:r>
              <a:rPr lang="en-US" sz="2400" dirty="0"/>
              <a:t>W</a:t>
            </a:r>
            <a:r>
              <a:rPr lang="en-US" sz="2400" dirty="0" smtClean="0"/>
              <a:t>e </a:t>
            </a:r>
            <a:r>
              <a:rPr lang="en-US" sz="2400" dirty="0"/>
              <a:t>may want to read in a number of records from disk, </a:t>
            </a:r>
            <a:r>
              <a:rPr lang="en-US" sz="2400" dirty="0" smtClean="0"/>
              <a:t>we </a:t>
            </a:r>
            <a:r>
              <a:rPr lang="en-US" sz="2400" dirty="0"/>
              <a:t>don’t know in advance how many records there </a:t>
            </a:r>
            <a:r>
              <a:rPr lang="en-US" sz="2400" dirty="0" smtClean="0"/>
              <a:t>are</a:t>
            </a:r>
            <a:endParaRPr lang="en-US" sz="2400" dirty="0"/>
          </a:p>
          <a:p>
            <a:pPr fontAlgn="t">
              <a:buClr>
                <a:srgbClr val="0070C0"/>
              </a:buClr>
              <a:buFont typeface="Wingdings" panose="05000000000000000000" pitchFamily="2" charset="2"/>
              <a:buChar char="q"/>
            </a:pPr>
            <a:r>
              <a:rPr lang="en-US" sz="2400" dirty="0" smtClean="0"/>
              <a:t>We </a:t>
            </a:r>
            <a:r>
              <a:rPr lang="en-US" sz="2400" dirty="0"/>
              <a:t>may be creating a game, with a variable number of </a:t>
            </a:r>
            <a:r>
              <a:rPr lang="en-US" sz="2400" dirty="0" smtClean="0"/>
              <a:t>players signing in and quitting</a:t>
            </a:r>
          </a:p>
          <a:p>
            <a:pPr fontAlgn="t">
              <a:buClr>
                <a:srgbClr val="0070C0"/>
              </a:buClr>
              <a:buFont typeface="Wingdings" panose="05000000000000000000" pitchFamily="2" charset="2"/>
              <a:buChar char="q"/>
            </a:pPr>
            <a:r>
              <a:rPr lang="en-US" sz="2400" dirty="0" smtClean="0"/>
              <a:t>Or, we could think ahead. what do you think?       </a:t>
            </a:r>
            <a:endParaRPr lang="en-US" sz="2400" dirty="0"/>
          </a:p>
        </p:txBody>
      </p:sp>
      <p:pic>
        <p:nvPicPr>
          <p:cNvPr id="5"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1409" y="4556161"/>
            <a:ext cx="11686737" cy="1747416"/>
          </a:xfrm>
          <a:prstGeom prst="rect">
            <a:avLst/>
          </a:prstGeom>
        </p:spPr>
      </p:pic>
      <p:pic>
        <p:nvPicPr>
          <p:cNvPr id="4"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52817" y="3552260"/>
            <a:ext cx="1482416" cy="1180944"/>
          </a:xfrm>
          <a:prstGeom prst="rect">
            <a:avLst/>
          </a:prstGeom>
        </p:spPr>
      </p:pic>
      <p:pic>
        <p:nvPicPr>
          <p:cNvPr id="6" name="Picture 5"/>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pic>
        <p:nvPicPr>
          <p:cNvPr id="7" name="Picture 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22637" y="5435940"/>
            <a:ext cx="1645674" cy="1379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591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14" presetClass="entr" presetSubtype="1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randombar(horizont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53" presetClass="entr" presetSubtype="16"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550" y="308893"/>
            <a:ext cx="11814651" cy="849453"/>
          </a:xfrm>
        </p:spPr>
        <p:txBody>
          <a:bodyPr/>
          <a:lstStyle/>
          <a:p>
            <a:r>
              <a:rPr lang="en-US" b="1" dirty="0" smtClean="0">
                <a:effectLst/>
              </a:rPr>
              <a:t>                 </a:t>
            </a:r>
            <a:r>
              <a:rPr lang="en-US" sz="4000" dirty="0" smtClean="0">
                <a:solidFill>
                  <a:schemeClr val="accent1">
                    <a:lumMod val="75000"/>
                  </a:schemeClr>
                </a:solidFill>
              </a:rPr>
              <a:t>Dynamic </a:t>
            </a:r>
            <a:r>
              <a:rPr lang="en-US" sz="4000" dirty="0" smtClean="0">
                <a:solidFill>
                  <a:schemeClr val="accent1">
                    <a:lumMod val="75000"/>
                  </a:schemeClr>
                </a:solidFill>
                <a:effectLst/>
              </a:rPr>
              <a:t>memory </a:t>
            </a:r>
            <a:r>
              <a:rPr lang="en-US" sz="4000" dirty="0">
                <a:solidFill>
                  <a:schemeClr val="accent1">
                    <a:lumMod val="75000"/>
                  </a:schemeClr>
                </a:solidFill>
                <a:effectLst/>
              </a:rPr>
              <a:t>allocation</a:t>
            </a:r>
            <a:endParaRPr lang="en-US" sz="4000" dirty="0">
              <a:solidFill>
                <a:schemeClr val="accent1">
                  <a:lumMod val="75000"/>
                </a:schemeClr>
              </a:solidFill>
            </a:endParaRPr>
          </a:p>
        </p:txBody>
      </p:sp>
      <p:sp>
        <p:nvSpPr>
          <p:cNvPr id="3" name="Content Placeholder 2"/>
          <p:cNvSpPr>
            <a:spLocks noGrp="1"/>
          </p:cNvSpPr>
          <p:nvPr>
            <p:ph idx="1"/>
          </p:nvPr>
        </p:nvSpPr>
        <p:spPr>
          <a:xfrm>
            <a:off x="503237" y="1400279"/>
            <a:ext cx="11797936" cy="5427557"/>
          </a:xfrm>
        </p:spPr>
        <p:txBody>
          <a:bodyPr>
            <a:normAutofit fontScale="85000" lnSpcReduction="20000"/>
          </a:bodyPr>
          <a:lstStyle/>
          <a:p>
            <a:pPr marL="0" indent="0" fontAlgn="t">
              <a:buNone/>
            </a:pPr>
            <a:r>
              <a:rPr lang="en-US" sz="2400" dirty="0" smtClean="0">
                <a:solidFill>
                  <a:srgbClr val="0070C0"/>
                </a:solidFill>
              </a:rPr>
              <a:t> </a:t>
            </a:r>
            <a:r>
              <a:rPr lang="en-US" sz="2600" b="1" dirty="0" smtClean="0">
                <a:solidFill>
                  <a:srgbClr val="0070C0"/>
                </a:solidFill>
              </a:rPr>
              <a:t>Dynamically allocates a double </a:t>
            </a:r>
            <a:r>
              <a:rPr lang="en-US" sz="2600" b="1" dirty="0">
                <a:solidFill>
                  <a:srgbClr val="0070C0"/>
                </a:solidFill>
              </a:rPr>
              <a:t>(and </a:t>
            </a:r>
            <a:r>
              <a:rPr lang="en-US" sz="2600" b="1" dirty="0" smtClean="0">
                <a:solidFill>
                  <a:srgbClr val="0070C0"/>
                </a:solidFill>
              </a:rPr>
              <a:t>discards the </a:t>
            </a:r>
            <a:r>
              <a:rPr lang="en-US" sz="2600" b="1" dirty="0">
                <a:solidFill>
                  <a:srgbClr val="0070C0"/>
                </a:solidFill>
              </a:rPr>
              <a:t>result)</a:t>
            </a:r>
            <a:endParaRPr lang="en-US" sz="2600" b="1" dirty="0" smtClean="0">
              <a:solidFill>
                <a:srgbClr val="0070C0"/>
              </a:solidFill>
            </a:endParaRPr>
          </a:p>
          <a:p>
            <a:pPr marL="0" indent="0" fontAlgn="t">
              <a:buNone/>
            </a:pPr>
            <a:r>
              <a:rPr lang="en-US" sz="2600" dirty="0" smtClean="0">
                <a:solidFill>
                  <a:schemeClr val="tx1"/>
                </a:solidFill>
              </a:rPr>
              <a:t>     </a:t>
            </a:r>
            <a:r>
              <a:rPr lang="en-US" sz="2600" dirty="0" smtClean="0">
                <a:solidFill>
                  <a:schemeClr val="tx1"/>
                </a:solidFill>
                <a:latin typeface="Consolas" panose="020B0609020204030204" pitchFamily="49" charset="0"/>
                <a:cs typeface="Consolas" panose="020B0609020204030204" pitchFamily="49" charset="0"/>
              </a:rPr>
              <a:t>new double;   </a:t>
            </a:r>
          </a:p>
          <a:p>
            <a:pPr marL="0" indent="0" fontAlgn="t">
              <a:buNone/>
            </a:pPr>
            <a:r>
              <a:rPr lang="en-US" sz="2600" dirty="0" smtClean="0"/>
              <a:t> </a:t>
            </a:r>
          </a:p>
          <a:p>
            <a:pPr marL="0" indent="0" fontAlgn="t">
              <a:buNone/>
            </a:pPr>
            <a:r>
              <a:rPr lang="en-US" sz="2600" dirty="0"/>
              <a:t> </a:t>
            </a:r>
            <a:r>
              <a:rPr lang="en-US" sz="2600" b="1" dirty="0" smtClean="0">
                <a:solidFill>
                  <a:srgbClr val="0070C0"/>
                </a:solidFill>
              </a:rPr>
              <a:t>Dynamically </a:t>
            </a:r>
            <a:r>
              <a:rPr lang="en-US" sz="2600" b="1" dirty="0">
                <a:solidFill>
                  <a:srgbClr val="0070C0"/>
                </a:solidFill>
              </a:rPr>
              <a:t>allocate </a:t>
            </a:r>
            <a:r>
              <a:rPr lang="en-US" sz="2600" b="1" dirty="0" smtClean="0">
                <a:solidFill>
                  <a:srgbClr val="0070C0"/>
                </a:solidFill>
              </a:rPr>
              <a:t>a double  &amp; assign </a:t>
            </a:r>
            <a:r>
              <a:rPr lang="en-US" sz="2600" b="1" dirty="0">
                <a:solidFill>
                  <a:srgbClr val="0070C0"/>
                </a:solidFill>
              </a:rPr>
              <a:t>the address to </a:t>
            </a:r>
            <a:r>
              <a:rPr lang="en-US" sz="2600" b="1" dirty="0" err="1">
                <a:solidFill>
                  <a:srgbClr val="0070C0"/>
                </a:solidFill>
              </a:rPr>
              <a:t>ptr</a:t>
            </a:r>
            <a:r>
              <a:rPr lang="en-US" sz="2600" b="1" dirty="0">
                <a:solidFill>
                  <a:srgbClr val="0070C0"/>
                </a:solidFill>
              </a:rPr>
              <a:t> </a:t>
            </a:r>
            <a:r>
              <a:rPr lang="en-US" sz="2600" b="1" dirty="0" smtClean="0">
                <a:solidFill>
                  <a:srgbClr val="0070C0"/>
                </a:solidFill>
              </a:rPr>
              <a:t>for  future access</a:t>
            </a:r>
            <a:endParaRPr lang="en-US" sz="2600" b="1" dirty="0">
              <a:solidFill>
                <a:srgbClr val="0070C0"/>
              </a:solidFill>
            </a:endParaRPr>
          </a:p>
          <a:p>
            <a:pPr marL="0" indent="0">
              <a:buNone/>
            </a:pPr>
            <a:r>
              <a:rPr lang="en-US" sz="2600" dirty="0" smtClean="0">
                <a:solidFill>
                  <a:schemeClr val="tx1"/>
                </a:solidFill>
                <a:latin typeface="Consolas" panose="020B0609020204030204" pitchFamily="49" charset="0"/>
                <a:cs typeface="Consolas" panose="020B0609020204030204" pitchFamily="49" charset="0"/>
              </a:rPr>
              <a:t>   double* </a:t>
            </a:r>
            <a:r>
              <a:rPr lang="en-US" sz="2600" dirty="0" err="1" smtClean="0">
                <a:solidFill>
                  <a:schemeClr val="tx1"/>
                </a:solidFill>
                <a:latin typeface="Consolas" panose="020B0609020204030204" pitchFamily="49" charset="0"/>
                <a:cs typeface="Consolas" panose="020B0609020204030204" pitchFamily="49" charset="0"/>
              </a:rPr>
              <a:t>ptr</a:t>
            </a:r>
            <a:r>
              <a:rPr lang="en-US" sz="2600" dirty="0" smtClean="0">
                <a:solidFill>
                  <a:schemeClr val="tx1"/>
                </a:solidFill>
                <a:latin typeface="Consolas" panose="020B0609020204030204" pitchFamily="49" charset="0"/>
                <a:cs typeface="Consolas" panose="020B0609020204030204" pitchFamily="49" charset="0"/>
              </a:rPr>
              <a:t> </a:t>
            </a:r>
            <a:r>
              <a:rPr lang="en-US" sz="2600" dirty="0">
                <a:solidFill>
                  <a:schemeClr val="tx1"/>
                </a:solidFill>
                <a:latin typeface="Consolas" panose="020B0609020204030204" pitchFamily="49" charset="0"/>
                <a:cs typeface="Consolas" panose="020B0609020204030204" pitchFamily="49" charset="0"/>
              </a:rPr>
              <a:t>= new </a:t>
            </a:r>
            <a:r>
              <a:rPr lang="en-US" sz="2600" dirty="0" smtClean="0">
                <a:solidFill>
                  <a:schemeClr val="tx1"/>
                </a:solidFill>
                <a:latin typeface="Consolas" panose="020B0609020204030204" pitchFamily="49" charset="0"/>
                <a:cs typeface="Consolas" panose="020B0609020204030204" pitchFamily="49" charset="0"/>
              </a:rPr>
              <a:t>double;     (</a:t>
            </a:r>
            <a:r>
              <a:rPr lang="en-US" sz="2600" dirty="0" err="1" smtClean="0">
                <a:solidFill>
                  <a:schemeClr val="tx1"/>
                </a:solidFill>
                <a:latin typeface="Consolas" panose="020B0609020204030204" pitchFamily="49" charset="0"/>
                <a:cs typeface="Consolas" panose="020B0609020204030204" pitchFamily="49" charset="0"/>
              </a:rPr>
              <a:t>int</a:t>
            </a:r>
            <a:r>
              <a:rPr lang="en-US" sz="2600" dirty="0" smtClean="0">
                <a:solidFill>
                  <a:schemeClr val="tx1"/>
                </a:solidFill>
                <a:latin typeface="Consolas" panose="020B0609020204030204" pitchFamily="49" charset="0"/>
                <a:cs typeface="Consolas" panose="020B0609020204030204" pitchFamily="49" charset="0"/>
              </a:rPr>
              <a:t> </a:t>
            </a:r>
            <a:r>
              <a:rPr lang="en-US" sz="2600" dirty="0" err="1" smtClean="0">
                <a:solidFill>
                  <a:schemeClr val="tx1"/>
                </a:solidFill>
                <a:latin typeface="Consolas" panose="020B0609020204030204" pitchFamily="49" charset="0"/>
                <a:cs typeface="Consolas" panose="020B0609020204030204" pitchFamily="49" charset="0"/>
              </a:rPr>
              <a:t>num</a:t>
            </a:r>
            <a:r>
              <a:rPr lang="en-US" sz="2600" dirty="0" smtClean="0">
                <a:solidFill>
                  <a:schemeClr val="tx1"/>
                </a:solidFill>
                <a:latin typeface="Consolas" panose="020B0609020204030204" pitchFamily="49" charset="0"/>
                <a:cs typeface="Consolas" panose="020B0609020204030204" pitchFamily="49" charset="0"/>
              </a:rPr>
              <a:t> = new </a:t>
            </a:r>
            <a:r>
              <a:rPr lang="en-US" sz="2600" dirty="0" err="1" smtClean="0">
                <a:solidFill>
                  <a:schemeClr val="tx1"/>
                </a:solidFill>
                <a:latin typeface="Consolas" panose="020B0609020204030204" pitchFamily="49" charset="0"/>
                <a:cs typeface="Consolas" panose="020B0609020204030204" pitchFamily="49" charset="0"/>
              </a:rPr>
              <a:t>int</a:t>
            </a:r>
            <a:r>
              <a:rPr lang="en-US" sz="2600" dirty="0" smtClean="0">
                <a:solidFill>
                  <a:schemeClr val="tx1"/>
                </a:solidFill>
                <a:latin typeface="Consolas" panose="020B0609020204030204" pitchFamily="49" charset="0"/>
                <a:cs typeface="Consolas" panose="020B0609020204030204" pitchFamily="49" charset="0"/>
              </a:rPr>
              <a:t>();  </a:t>
            </a:r>
            <a:r>
              <a:rPr lang="en-US" sz="2600" dirty="0" smtClean="0">
                <a:solidFill>
                  <a:srgbClr val="0070C0"/>
                </a:solidFill>
                <a:latin typeface="Consolas" panose="020B0609020204030204" pitchFamily="49" charset="0"/>
                <a:cs typeface="Consolas" panose="020B0609020204030204" pitchFamily="49" charset="0"/>
              </a:rPr>
              <a:t>-- in java</a:t>
            </a:r>
            <a:r>
              <a:rPr lang="en-US" sz="2600" dirty="0" smtClean="0">
                <a:solidFill>
                  <a:schemeClr val="tx1"/>
                </a:solidFill>
                <a:latin typeface="Consolas" panose="020B0609020204030204" pitchFamily="49" charset="0"/>
                <a:cs typeface="Consolas" panose="020B0609020204030204" pitchFamily="49" charset="0"/>
              </a:rPr>
              <a:t>)</a:t>
            </a:r>
          </a:p>
          <a:p>
            <a:pPr marL="0" indent="0">
              <a:buNone/>
            </a:pPr>
            <a:endParaRPr lang="en-US" sz="2600" dirty="0" smtClean="0"/>
          </a:p>
          <a:p>
            <a:pPr marL="0" indent="0">
              <a:buNone/>
            </a:pPr>
            <a:r>
              <a:rPr lang="en-US" sz="2600" b="1" dirty="0" smtClean="0">
                <a:solidFill>
                  <a:srgbClr val="0070C0"/>
                </a:solidFill>
              </a:rPr>
              <a:t>Assign </a:t>
            </a:r>
            <a:r>
              <a:rPr lang="en-US" sz="2600" b="1" dirty="0">
                <a:solidFill>
                  <a:srgbClr val="0070C0"/>
                </a:solidFill>
              </a:rPr>
              <a:t>value of </a:t>
            </a:r>
            <a:r>
              <a:rPr lang="en-US" sz="2600" b="1" dirty="0" smtClean="0">
                <a:solidFill>
                  <a:srgbClr val="0070C0"/>
                </a:solidFill>
              </a:rPr>
              <a:t>7.6  </a:t>
            </a:r>
            <a:r>
              <a:rPr lang="en-US" sz="2600" b="1" dirty="0">
                <a:solidFill>
                  <a:srgbClr val="0070C0"/>
                </a:solidFill>
              </a:rPr>
              <a:t>to allocated memory</a:t>
            </a:r>
          </a:p>
          <a:p>
            <a:pPr marL="0" indent="0">
              <a:buNone/>
            </a:pPr>
            <a:r>
              <a:rPr lang="en-US" sz="2600" dirty="0" smtClean="0"/>
              <a:t>     </a:t>
            </a:r>
            <a:r>
              <a:rPr lang="en-US" sz="2600" dirty="0" smtClean="0">
                <a:solidFill>
                  <a:schemeClr val="tx1"/>
                </a:solidFill>
                <a:latin typeface="Consolas" panose="020B0609020204030204" pitchFamily="49" charset="0"/>
                <a:cs typeface="Consolas" panose="020B0609020204030204" pitchFamily="49" charset="0"/>
              </a:rPr>
              <a:t>*</a:t>
            </a:r>
            <a:r>
              <a:rPr lang="en-US" sz="2600" dirty="0" err="1">
                <a:solidFill>
                  <a:schemeClr val="tx1"/>
                </a:solidFill>
                <a:latin typeface="Consolas" panose="020B0609020204030204" pitchFamily="49" charset="0"/>
                <a:cs typeface="Consolas" panose="020B0609020204030204" pitchFamily="49" charset="0"/>
              </a:rPr>
              <a:t>ptr</a:t>
            </a:r>
            <a:r>
              <a:rPr lang="en-US" sz="2600" dirty="0">
                <a:solidFill>
                  <a:schemeClr val="tx1"/>
                </a:solidFill>
                <a:latin typeface="Consolas" panose="020B0609020204030204" pitchFamily="49" charset="0"/>
                <a:cs typeface="Consolas" panose="020B0609020204030204" pitchFamily="49" charset="0"/>
              </a:rPr>
              <a:t> = </a:t>
            </a:r>
            <a:r>
              <a:rPr lang="en-US" sz="2600" dirty="0" smtClean="0">
                <a:solidFill>
                  <a:schemeClr val="tx1"/>
                </a:solidFill>
                <a:latin typeface="Consolas" panose="020B0609020204030204" pitchFamily="49" charset="0"/>
                <a:cs typeface="Consolas" panose="020B0609020204030204" pitchFamily="49" charset="0"/>
              </a:rPr>
              <a:t>7.6;</a:t>
            </a:r>
            <a:endParaRPr lang="en-US" sz="2600" b="1" dirty="0" smtClean="0">
              <a:solidFill>
                <a:srgbClr val="0070C0"/>
              </a:solidFill>
              <a:latin typeface="Consolas" panose="020B0609020204030204" pitchFamily="49" charset="0"/>
              <a:cs typeface="Consolas" panose="020B0609020204030204" pitchFamily="49" charset="0"/>
            </a:endParaRPr>
          </a:p>
          <a:p>
            <a:pPr marL="0" indent="0">
              <a:buNone/>
            </a:pPr>
            <a:endParaRPr lang="en-US" sz="2600" b="1" dirty="0" smtClean="0">
              <a:solidFill>
                <a:srgbClr val="0070C0"/>
              </a:solidFill>
            </a:endParaRPr>
          </a:p>
          <a:p>
            <a:pPr marL="0" indent="0">
              <a:buClr>
                <a:srgbClr val="0070C0"/>
              </a:buClr>
              <a:buNone/>
            </a:pPr>
            <a:r>
              <a:rPr lang="en-US" sz="2600" b="1" dirty="0">
                <a:solidFill>
                  <a:srgbClr val="0070C0"/>
                </a:solidFill>
              </a:rPr>
              <a:t>Dynamically allocate </a:t>
            </a:r>
            <a:r>
              <a:rPr lang="en-US" sz="2600" b="1" dirty="0" smtClean="0">
                <a:solidFill>
                  <a:srgbClr val="0070C0"/>
                </a:solidFill>
              </a:rPr>
              <a:t>an</a:t>
            </a:r>
            <a:r>
              <a:rPr lang="en-US" sz="2600" b="1" dirty="0">
                <a:solidFill>
                  <a:srgbClr val="0070C0"/>
                </a:solidFill>
              </a:rPr>
              <a:t> </a:t>
            </a:r>
            <a:r>
              <a:rPr lang="en-US" sz="2600" b="1" dirty="0" smtClean="0">
                <a:solidFill>
                  <a:srgbClr val="0070C0"/>
                </a:solidFill>
              </a:rPr>
              <a:t>array of integer s</a:t>
            </a:r>
            <a:r>
              <a:rPr lang="en-US" sz="2600" b="1" dirty="0">
                <a:solidFill>
                  <a:srgbClr val="0070C0"/>
                </a:solidFill>
              </a:rPr>
              <a:t> </a:t>
            </a:r>
            <a:r>
              <a:rPr lang="en-US" sz="2600" b="1" dirty="0" smtClean="0">
                <a:solidFill>
                  <a:srgbClr val="0070C0"/>
                </a:solidFill>
              </a:rPr>
              <a:t>and deallocate memory after done</a:t>
            </a:r>
          </a:p>
          <a:p>
            <a:pPr marL="0" indent="0">
              <a:buClr>
                <a:srgbClr val="0070C0"/>
              </a:buClr>
              <a:buNone/>
            </a:pPr>
            <a:r>
              <a:rPr lang="en-US" sz="2600" dirty="0" smtClean="0"/>
              <a:t>     </a:t>
            </a:r>
            <a:r>
              <a:rPr lang="en-US" sz="2600" dirty="0" err="1" smtClean="0">
                <a:latin typeface="Consolas" panose="020B0609020204030204" pitchFamily="49" charset="0"/>
                <a:cs typeface="Consolas" panose="020B0609020204030204" pitchFamily="49" charset="0"/>
              </a:rPr>
              <a:t>int</a:t>
            </a:r>
            <a:r>
              <a:rPr lang="en-US" sz="2600" dirty="0">
                <a:latin typeface="Consolas" panose="020B0609020204030204" pitchFamily="49" charset="0"/>
                <a:cs typeface="Consolas" panose="020B0609020204030204" pitchFamily="49" charset="0"/>
              </a:rPr>
              <a:t>* </a:t>
            </a:r>
            <a:r>
              <a:rPr lang="en-US" sz="2600" dirty="0" err="1">
                <a:latin typeface="Consolas" panose="020B0609020204030204" pitchFamily="49" charset="0"/>
                <a:cs typeface="Consolas" panose="020B0609020204030204" pitchFamily="49" charset="0"/>
              </a:rPr>
              <a:t>dynamicArray</a:t>
            </a:r>
            <a:r>
              <a:rPr lang="en-US" sz="2600" dirty="0">
                <a:latin typeface="Consolas" panose="020B0609020204030204" pitchFamily="49" charset="0"/>
                <a:cs typeface="Consolas" panose="020B0609020204030204" pitchFamily="49" charset="0"/>
              </a:rPr>
              <a:t>;    </a:t>
            </a:r>
            <a:r>
              <a:rPr lang="en-US" sz="2600" dirty="0"/>
              <a:t>		</a:t>
            </a:r>
            <a:r>
              <a:rPr lang="en-US" sz="2600" dirty="0" smtClean="0">
                <a:solidFill>
                  <a:srgbClr val="0070C0"/>
                </a:solidFill>
              </a:rPr>
              <a:t>      //create </a:t>
            </a:r>
            <a:r>
              <a:rPr lang="en-US" sz="2600" dirty="0">
                <a:solidFill>
                  <a:srgbClr val="0070C0"/>
                </a:solidFill>
              </a:rPr>
              <a:t>the pointer of type needed</a:t>
            </a:r>
          </a:p>
          <a:p>
            <a:pPr marL="0" indent="0">
              <a:buNone/>
            </a:pPr>
            <a:r>
              <a:rPr lang="en-US" sz="2600" dirty="0">
                <a:solidFill>
                  <a:srgbClr val="0070C0"/>
                </a:solidFill>
              </a:rPr>
              <a:t>     </a:t>
            </a:r>
            <a:r>
              <a:rPr lang="en-US" sz="2600" dirty="0" err="1" smtClean="0">
                <a:solidFill>
                  <a:schemeClr val="tx1"/>
                </a:solidFill>
                <a:latin typeface="Consolas" panose="020B0609020204030204" pitchFamily="49" charset="0"/>
                <a:cs typeface="Consolas" panose="020B0609020204030204" pitchFamily="49" charset="0"/>
              </a:rPr>
              <a:t>dynamicArray</a:t>
            </a:r>
            <a:r>
              <a:rPr lang="en-US" sz="2600" dirty="0" smtClean="0">
                <a:solidFill>
                  <a:schemeClr val="tx1"/>
                </a:solidFill>
                <a:latin typeface="Consolas" panose="020B0609020204030204" pitchFamily="49" charset="0"/>
                <a:cs typeface="Consolas" panose="020B0609020204030204" pitchFamily="49" charset="0"/>
              </a:rPr>
              <a:t> </a:t>
            </a:r>
            <a:r>
              <a:rPr lang="en-US" sz="2600" dirty="0">
                <a:solidFill>
                  <a:schemeClr val="tx1"/>
                </a:solidFill>
                <a:latin typeface="Consolas" panose="020B0609020204030204" pitchFamily="49" charset="0"/>
                <a:cs typeface="Consolas" panose="020B0609020204030204" pitchFamily="49" charset="0"/>
              </a:rPr>
              <a:t>= new </a:t>
            </a:r>
            <a:r>
              <a:rPr lang="en-US" sz="2600" dirty="0" err="1" smtClean="0">
                <a:solidFill>
                  <a:schemeClr val="tx1"/>
                </a:solidFill>
                <a:latin typeface="Consolas" panose="020B0609020204030204" pitchFamily="49" charset="0"/>
                <a:cs typeface="Consolas" panose="020B0609020204030204" pitchFamily="49" charset="0"/>
              </a:rPr>
              <a:t>int</a:t>
            </a:r>
            <a:r>
              <a:rPr lang="en-US" sz="2600" dirty="0" smtClean="0">
                <a:solidFill>
                  <a:schemeClr val="tx1"/>
                </a:solidFill>
                <a:latin typeface="Consolas" panose="020B0609020204030204" pitchFamily="49" charset="0"/>
                <a:cs typeface="Consolas" panose="020B0609020204030204" pitchFamily="49" charset="0"/>
              </a:rPr>
              <a:t>[10</a:t>
            </a:r>
            <a:r>
              <a:rPr lang="en-US" sz="2600" dirty="0">
                <a:solidFill>
                  <a:schemeClr val="tx1"/>
                </a:solidFill>
                <a:latin typeface="Consolas" panose="020B0609020204030204" pitchFamily="49" charset="0"/>
                <a:cs typeface="Consolas" panose="020B0609020204030204" pitchFamily="49" charset="0"/>
              </a:rPr>
              <a:t>]; </a:t>
            </a:r>
            <a:r>
              <a:rPr lang="en-US" sz="2600" dirty="0">
                <a:solidFill>
                  <a:srgbClr val="0070C0"/>
                </a:solidFill>
              </a:rPr>
              <a:t>	</a:t>
            </a:r>
            <a:r>
              <a:rPr lang="en-US" sz="2600" dirty="0" smtClean="0">
                <a:solidFill>
                  <a:srgbClr val="0070C0"/>
                </a:solidFill>
              </a:rPr>
              <a:t>      //declare </a:t>
            </a:r>
            <a:r>
              <a:rPr lang="en-US" sz="2600" dirty="0">
                <a:solidFill>
                  <a:srgbClr val="0070C0"/>
                </a:solidFill>
              </a:rPr>
              <a:t>array of size 10 </a:t>
            </a:r>
            <a:r>
              <a:rPr lang="en-US" sz="2600" dirty="0" err="1">
                <a:solidFill>
                  <a:srgbClr val="0070C0"/>
                </a:solidFill>
              </a:rPr>
              <a:t>int</a:t>
            </a:r>
            <a:r>
              <a:rPr lang="en-US" sz="2600" dirty="0">
                <a:solidFill>
                  <a:srgbClr val="0070C0"/>
                </a:solidFill>
              </a:rPr>
              <a:t> values</a:t>
            </a:r>
          </a:p>
          <a:p>
            <a:pPr marL="0" indent="0">
              <a:buNone/>
            </a:pPr>
            <a:r>
              <a:rPr lang="en-US" sz="2600" dirty="0" smtClean="0">
                <a:solidFill>
                  <a:srgbClr val="0070C0"/>
                </a:solidFill>
              </a:rPr>
              <a:t>     </a:t>
            </a:r>
            <a:r>
              <a:rPr lang="en-US" sz="2600" dirty="0" smtClean="0">
                <a:solidFill>
                  <a:schemeClr val="tx1"/>
                </a:solidFill>
                <a:latin typeface="Consolas" panose="020B0609020204030204" pitchFamily="49" charset="0"/>
                <a:cs typeface="Consolas" panose="020B0609020204030204" pitchFamily="49" charset="0"/>
              </a:rPr>
              <a:t>delete </a:t>
            </a:r>
            <a:r>
              <a:rPr lang="en-US" sz="2600" dirty="0">
                <a:solidFill>
                  <a:schemeClr val="tx1"/>
                </a:solidFill>
                <a:latin typeface="Consolas" panose="020B0609020204030204" pitchFamily="49" charset="0"/>
                <a:cs typeface="Consolas" panose="020B0609020204030204" pitchFamily="49" charset="0"/>
              </a:rPr>
              <a:t>[] </a:t>
            </a:r>
            <a:r>
              <a:rPr lang="en-US" sz="2600" dirty="0" err="1">
                <a:solidFill>
                  <a:schemeClr val="tx1"/>
                </a:solidFill>
                <a:latin typeface="Consolas" panose="020B0609020204030204" pitchFamily="49" charset="0"/>
                <a:cs typeface="Consolas" panose="020B0609020204030204" pitchFamily="49" charset="0"/>
              </a:rPr>
              <a:t>dynamicArray</a:t>
            </a:r>
            <a:r>
              <a:rPr lang="en-US" sz="2600" dirty="0">
                <a:solidFill>
                  <a:schemeClr val="tx1"/>
                </a:solidFill>
                <a:latin typeface="Consolas" panose="020B0609020204030204" pitchFamily="49" charset="0"/>
                <a:cs typeface="Consolas" panose="020B0609020204030204" pitchFamily="49" charset="0"/>
              </a:rPr>
              <a:t>;            </a:t>
            </a:r>
            <a:r>
              <a:rPr lang="en-US" sz="2600" dirty="0" smtClean="0">
                <a:solidFill>
                  <a:schemeClr val="tx1"/>
                </a:solidFill>
                <a:latin typeface="Consolas" panose="020B0609020204030204" pitchFamily="49" charset="0"/>
                <a:cs typeface="Consolas" panose="020B0609020204030204" pitchFamily="49" charset="0"/>
              </a:rPr>
              <a:t> </a:t>
            </a:r>
            <a:r>
              <a:rPr lang="en-US" sz="2500" dirty="0" smtClean="0">
                <a:solidFill>
                  <a:srgbClr val="0070C0"/>
                </a:solidFill>
                <a:latin typeface="Consolas" panose="020B0609020204030204" pitchFamily="49" charset="0"/>
                <a:cs typeface="Consolas" panose="020B0609020204030204" pitchFamily="49" charset="0"/>
              </a:rPr>
              <a:t>//</a:t>
            </a:r>
            <a:r>
              <a:rPr lang="en-US" sz="2600" dirty="0" smtClean="0">
                <a:solidFill>
                  <a:srgbClr val="0070C0"/>
                </a:solidFill>
              </a:rPr>
              <a:t>one </a:t>
            </a:r>
            <a:r>
              <a:rPr lang="en-US" sz="2600" dirty="0">
                <a:solidFill>
                  <a:srgbClr val="0070C0"/>
                </a:solidFill>
              </a:rPr>
              <a:t>delete per every </a:t>
            </a:r>
            <a:r>
              <a:rPr lang="en-US" sz="2600" dirty="0">
                <a:solidFill>
                  <a:srgbClr val="FF0000"/>
                </a:solidFill>
              </a:rPr>
              <a:t>new </a:t>
            </a:r>
            <a:r>
              <a:rPr lang="en-US" sz="2600" dirty="0" smtClean="0">
                <a:solidFill>
                  <a:srgbClr val="0070C0"/>
                </a:solidFill>
              </a:rPr>
              <a:t>used</a:t>
            </a:r>
          </a:p>
          <a:p>
            <a:pPr marL="0" indent="0">
              <a:buNone/>
            </a:pPr>
            <a:r>
              <a:rPr lang="en-US" sz="3100" dirty="0">
                <a:solidFill>
                  <a:srgbClr val="0070C0"/>
                </a:solidFill>
              </a:rPr>
              <a:t> </a:t>
            </a:r>
            <a:r>
              <a:rPr lang="en-US" sz="3100" dirty="0" smtClean="0">
                <a:solidFill>
                  <a:srgbClr val="0070C0"/>
                </a:solidFill>
              </a:rPr>
              <a:t>   </a:t>
            </a:r>
          </a:p>
          <a:p>
            <a:pPr>
              <a:buClr>
                <a:srgbClr val="C00000"/>
              </a:buClr>
              <a:buFont typeface="Wingdings" panose="05000000000000000000" pitchFamily="2" charset="2"/>
              <a:buChar char="Ø"/>
            </a:pPr>
            <a:r>
              <a:rPr lang="en-US" sz="3100" dirty="0">
                <a:solidFill>
                  <a:srgbClr val="0070C0"/>
                </a:solidFill>
              </a:rPr>
              <a:t> </a:t>
            </a:r>
            <a:r>
              <a:rPr lang="en-US" sz="3100" dirty="0" smtClean="0">
                <a:solidFill>
                  <a:srgbClr val="C00000"/>
                </a:solidFill>
              </a:rPr>
              <a:t>Are we done here?</a:t>
            </a:r>
          </a:p>
          <a:p>
            <a:pPr marL="0" indent="0">
              <a:buNone/>
            </a:pPr>
            <a:endParaRPr lang="en-US" sz="2600" dirty="0">
              <a:solidFill>
                <a:srgbClr val="0070C0"/>
              </a:solidFill>
            </a:endParaRPr>
          </a:p>
          <a:p>
            <a:pPr marL="0" indent="0">
              <a:buNone/>
            </a:pPr>
            <a:endParaRPr lang="en-US" sz="2600" dirty="0" smtClean="0">
              <a:solidFill>
                <a:srgbClr val="0070C0"/>
              </a:solidFill>
            </a:endParaRPr>
          </a:p>
          <a:p>
            <a:pPr marL="0" indent="0">
              <a:buNone/>
            </a:pPr>
            <a:endParaRPr lang="en-US" sz="2600" dirty="0">
              <a:solidFill>
                <a:srgbClr val="0070C0"/>
              </a:solidFill>
            </a:endParaRPr>
          </a:p>
          <a:p>
            <a:pPr marL="0" indent="0">
              <a:buNone/>
            </a:pPr>
            <a:endParaRPr lang="en-US" sz="2600" dirty="0">
              <a:solidFill>
                <a:srgbClr val="0070C0"/>
              </a:solidFill>
            </a:endParaRPr>
          </a:p>
          <a:p>
            <a:pPr marL="0" indent="0">
              <a:buNone/>
            </a:pPr>
            <a:endParaRPr lang="en-US" sz="2000" dirty="0"/>
          </a:p>
          <a:p>
            <a:pPr marL="0" indent="0">
              <a:buNone/>
            </a:pPr>
            <a:endParaRPr lang="en-US" sz="2400" dirty="0">
              <a:solidFill>
                <a:schemeClr val="tx1"/>
              </a:solidFill>
            </a:endParaRP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Tree>
    <p:extLst>
      <p:ext uri="{BB962C8B-B14F-4D97-AF65-F5344CB8AC3E}">
        <p14:creationId xmlns:p14="http://schemas.microsoft.com/office/powerpoint/2010/main" val="231591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 calcmode="lin" valueType="num">
                                      <p:cBhvr additive="base">
                                        <p:cTn id="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anim calcmode="lin" valueType="num">
                                      <p:cBhvr additive="base">
                                        <p:cTn id="1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88" y="231671"/>
            <a:ext cx="11814651" cy="849453"/>
          </a:xfrm>
        </p:spPr>
        <p:txBody>
          <a:bodyPr/>
          <a:lstStyle/>
          <a:p>
            <a:r>
              <a:rPr lang="en-US" b="1" dirty="0" smtClean="0">
                <a:effectLst/>
              </a:rPr>
              <a:t>	</a:t>
            </a:r>
            <a:r>
              <a:rPr lang="en-US" sz="4000" dirty="0" smtClean="0">
                <a:solidFill>
                  <a:schemeClr val="accent1">
                    <a:lumMod val="75000"/>
                  </a:schemeClr>
                </a:solidFill>
                <a:effectLst/>
              </a:rPr>
              <a:t>          Preventing memory leaks</a:t>
            </a:r>
            <a:endParaRPr lang="en-US" sz="4000" dirty="0">
              <a:solidFill>
                <a:schemeClr val="accent1">
                  <a:lumMod val="75000"/>
                </a:schemeClr>
              </a:solidFill>
            </a:endParaRPr>
          </a:p>
        </p:txBody>
      </p:sp>
      <p:sp>
        <p:nvSpPr>
          <p:cNvPr id="3" name="Content Placeholder 2"/>
          <p:cNvSpPr>
            <a:spLocks noGrp="1"/>
          </p:cNvSpPr>
          <p:nvPr>
            <p:ph idx="1"/>
          </p:nvPr>
        </p:nvSpPr>
        <p:spPr>
          <a:xfrm>
            <a:off x="518188" y="1544461"/>
            <a:ext cx="11647495" cy="5173945"/>
          </a:xfrm>
        </p:spPr>
        <p:txBody>
          <a:bodyPr>
            <a:normAutofit fontScale="92500" lnSpcReduction="20000"/>
          </a:bodyPr>
          <a:lstStyle/>
          <a:p>
            <a:pPr>
              <a:buClr>
                <a:srgbClr val="0070C0"/>
              </a:buClr>
              <a:buFont typeface="Wingdings" panose="05000000000000000000" pitchFamily="2" charset="2"/>
              <a:buChar char="q"/>
            </a:pPr>
            <a:r>
              <a:rPr lang="en-US" sz="2800" dirty="0" smtClean="0"/>
              <a:t>With dynamic memory allocation the programmer is </a:t>
            </a:r>
            <a:r>
              <a:rPr lang="en-US" sz="2800" dirty="0"/>
              <a:t>responsible for requesting and disposing of </a:t>
            </a:r>
            <a:r>
              <a:rPr lang="en-US" sz="2800" dirty="0" smtClean="0"/>
              <a:t>allocated memory, unlike static or automatic memory allocation</a:t>
            </a:r>
          </a:p>
          <a:p>
            <a:pPr marL="0" indent="0">
              <a:buClr>
                <a:srgbClr val="0070C0"/>
              </a:buClr>
              <a:buNone/>
            </a:pPr>
            <a:endParaRPr lang="en-US" sz="2800" dirty="0" smtClean="0"/>
          </a:p>
          <a:p>
            <a:pPr>
              <a:buClr>
                <a:srgbClr val="0070C0"/>
              </a:buClr>
              <a:buFont typeface="Wingdings" panose="05000000000000000000" pitchFamily="2" charset="2"/>
              <a:buChar char="q"/>
            </a:pPr>
            <a:r>
              <a:rPr lang="en-US" sz="2800" dirty="0"/>
              <a:t>When </a:t>
            </a:r>
            <a:r>
              <a:rPr lang="en-US" sz="2800" dirty="0" smtClean="0"/>
              <a:t>done </a:t>
            </a:r>
            <a:r>
              <a:rPr lang="en-US" sz="2800" dirty="0"/>
              <a:t>with a dynamically allocated variable, we need to explicitly </a:t>
            </a:r>
            <a:r>
              <a:rPr lang="en-US" sz="2800" dirty="0" smtClean="0"/>
              <a:t>instruct </a:t>
            </a:r>
            <a:r>
              <a:rPr lang="en-US" sz="2800" dirty="0"/>
              <a:t>C++ to free the memory for </a:t>
            </a:r>
            <a:r>
              <a:rPr lang="en-US" sz="2800" dirty="0" smtClean="0"/>
              <a:t>reuse</a:t>
            </a:r>
          </a:p>
          <a:p>
            <a:pPr marL="0" indent="0">
              <a:buClr>
                <a:srgbClr val="0070C0"/>
              </a:buClr>
              <a:buNone/>
            </a:pPr>
            <a:endParaRPr lang="en-US" sz="2800" dirty="0" smtClean="0"/>
          </a:p>
          <a:p>
            <a:pPr>
              <a:buClr>
                <a:srgbClr val="0070C0"/>
              </a:buClr>
              <a:buFont typeface="Wingdings" panose="05000000000000000000" pitchFamily="2" charset="2"/>
              <a:buChar char="q"/>
            </a:pPr>
            <a:r>
              <a:rPr lang="en-US" sz="2800" dirty="0" smtClean="0"/>
              <a:t>For </a:t>
            </a:r>
            <a:r>
              <a:rPr lang="en-US" sz="2800" dirty="0"/>
              <a:t>single variables, </a:t>
            </a:r>
            <a:r>
              <a:rPr lang="en-US" sz="2800" dirty="0" smtClean="0"/>
              <a:t>(non-array) </a:t>
            </a:r>
            <a:r>
              <a:rPr lang="en-US" sz="2800" dirty="0"/>
              <a:t>form of </a:t>
            </a:r>
            <a:r>
              <a:rPr lang="en-US" sz="2800" dirty="0" smtClean="0"/>
              <a:t>the</a:t>
            </a:r>
            <a:r>
              <a:rPr lang="en-US" sz="2800" dirty="0">
                <a:latin typeface="Consolas" panose="020B0609020204030204" pitchFamily="49" charset="0"/>
                <a:cs typeface="Consolas" panose="020B0609020204030204" pitchFamily="49" charset="0"/>
              </a:rPr>
              <a:t> </a:t>
            </a:r>
            <a:r>
              <a:rPr lang="en-US" sz="2800" b="1" dirty="0" smtClean="0">
                <a:latin typeface="Consolas" panose="020B0609020204030204" pitchFamily="49" charset="0"/>
                <a:cs typeface="Consolas" panose="020B0609020204030204" pitchFamily="49" charset="0"/>
              </a:rPr>
              <a:t>delete</a:t>
            </a:r>
            <a:r>
              <a:rPr lang="en-US" sz="2800" dirty="0" smtClean="0">
                <a:latin typeface="Consolas" panose="020B0609020204030204" pitchFamily="49" charset="0"/>
                <a:cs typeface="Consolas" panose="020B0609020204030204" pitchFamily="49" charset="0"/>
              </a:rPr>
              <a:t> </a:t>
            </a:r>
            <a:r>
              <a:rPr lang="en-US" sz="2800" dirty="0"/>
              <a:t>operator</a:t>
            </a:r>
            <a:r>
              <a:rPr lang="en-US" sz="2800" dirty="0" smtClean="0"/>
              <a:t>:</a:t>
            </a:r>
          </a:p>
          <a:p>
            <a:pPr marL="971550" lvl="1" indent="-514350">
              <a:buClr>
                <a:srgbClr val="0070C0"/>
              </a:buClr>
              <a:buAutoNum type="arabicPeriod"/>
            </a:pPr>
            <a:r>
              <a:rPr lang="en-US" dirty="0"/>
              <a:t>delete </a:t>
            </a:r>
            <a:r>
              <a:rPr lang="en-US" dirty="0" err="1"/>
              <a:t>ptr</a:t>
            </a:r>
            <a:r>
              <a:rPr lang="en-US" dirty="0"/>
              <a:t>;</a:t>
            </a:r>
          </a:p>
          <a:p>
            <a:pPr marL="971550" lvl="1" indent="-514350">
              <a:buClr>
                <a:srgbClr val="0070C0"/>
              </a:buClr>
              <a:buAutoNum type="arabicPeriod"/>
            </a:pPr>
            <a:r>
              <a:rPr lang="en-US" dirty="0" err="1"/>
              <a:t>ptr</a:t>
            </a:r>
            <a:r>
              <a:rPr lang="en-US" dirty="0"/>
              <a:t> = null; </a:t>
            </a:r>
          </a:p>
          <a:p>
            <a:pPr marL="457200" lvl="1" indent="0">
              <a:buClr>
                <a:srgbClr val="0070C0"/>
              </a:buClr>
              <a:buNone/>
            </a:pPr>
            <a:r>
              <a:rPr lang="en-US" dirty="0" smtClean="0"/>
              <a:t>       </a:t>
            </a:r>
          </a:p>
          <a:p>
            <a:pPr>
              <a:buClr>
                <a:srgbClr val="0070C0"/>
              </a:buClr>
              <a:buFont typeface="Wingdings" panose="05000000000000000000" pitchFamily="2" charset="2"/>
              <a:buChar char="q"/>
            </a:pPr>
            <a:r>
              <a:rPr lang="en-US" sz="2800" dirty="0" smtClean="0"/>
              <a:t>For arrays of different types</a:t>
            </a:r>
          </a:p>
          <a:p>
            <a:pPr marL="0" indent="0">
              <a:buNone/>
            </a:pPr>
            <a:r>
              <a:rPr lang="en-US" sz="2800" dirty="0" smtClean="0"/>
              <a:t>      </a:t>
            </a:r>
            <a:r>
              <a:rPr lang="en-US" sz="2800" dirty="0"/>
              <a:t> </a:t>
            </a:r>
            <a:r>
              <a:rPr lang="en-US" sz="2800" dirty="0" smtClean="0"/>
              <a:t>     delete</a:t>
            </a:r>
            <a:r>
              <a:rPr lang="en-US" sz="2800" dirty="0" smtClean="0">
                <a:solidFill>
                  <a:srgbClr val="0070C0"/>
                </a:solidFill>
              </a:rPr>
              <a:t> </a:t>
            </a:r>
            <a:r>
              <a:rPr lang="en-US" sz="2800" dirty="0" smtClean="0">
                <a:solidFill>
                  <a:srgbClr val="FF0000"/>
                </a:solidFill>
              </a:rPr>
              <a:t>[ ]</a:t>
            </a:r>
            <a:r>
              <a:rPr lang="en-US" sz="2800" dirty="0" smtClean="0">
                <a:solidFill>
                  <a:srgbClr val="0070C0"/>
                </a:solidFill>
              </a:rPr>
              <a:t> </a:t>
            </a:r>
            <a:r>
              <a:rPr lang="en-US" sz="2800" dirty="0" err="1" smtClean="0"/>
              <a:t>myArray</a:t>
            </a:r>
            <a:r>
              <a:rPr lang="en-US" sz="2800" dirty="0"/>
              <a:t>;     </a:t>
            </a:r>
            <a:r>
              <a:rPr lang="en-US" sz="2800" dirty="0" smtClean="0"/>
              <a:t>         </a:t>
            </a:r>
            <a:r>
              <a:rPr lang="en-US" sz="2800" dirty="0" smtClean="0">
                <a:solidFill>
                  <a:srgbClr val="0070C0"/>
                </a:solidFill>
              </a:rPr>
              <a:t>one delete </a:t>
            </a:r>
            <a:r>
              <a:rPr lang="en-US" sz="2800" dirty="0">
                <a:solidFill>
                  <a:srgbClr val="0070C0"/>
                </a:solidFill>
              </a:rPr>
              <a:t>per every </a:t>
            </a:r>
            <a:r>
              <a:rPr lang="en-US" sz="2800" dirty="0" smtClean="0">
                <a:solidFill>
                  <a:srgbClr val="0070C0"/>
                </a:solidFill>
              </a:rPr>
              <a:t>new used</a:t>
            </a:r>
            <a:endParaRPr lang="en-US" sz="2800" dirty="0">
              <a:solidFill>
                <a:srgbClr val="0070C0"/>
              </a:solidFill>
            </a:endParaRPr>
          </a:p>
          <a:p>
            <a:pPr marL="0" indent="0">
              <a:buNone/>
            </a:pPr>
            <a:endParaRPr lang="en-US" sz="2400" dirty="0"/>
          </a:p>
          <a:p>
            <a:pPr marL="0" indent="0">
              <a:buClr>
                <a:srgbClr val="0070C0"/>
              </a:buClr>
              <a:buNone/>
            </a:pPr>
            <a:endParaRPr lang="en-US" sz="3000" dirty="0"/>
          </a:p>
          <a:p>
            <a:pPr>
              <a:buClr>
                <a:srgbClr val="0070C0"/>
              </a:buClr>
              <a:buFont typeface="Wingdings" panose="05000000000000000000" pitchFamily="2" charset="2"/>
              <a:buChar char="q"/>
            </a:pPr>
            <a:endParaRPr lang="en-US" b="1" dirty="0" smtClean="0">
              <a:solidFill>
                <a:srgbClr val="0070C0"/>
              </a:solidFill>
            </a:endParaRPr>
          </a:p>
          <a:p>
            <a:endParaRPr lang="en-US" dirty="0"/>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Tree>
    <p:extLst>
      <p:ext uri="{BB962C8B-B14F-4D97-AF65-F5344CB8AC3E}">
        <p14:creationId xmlns:p14="http://schemas.microsoft.com/office/powerpoint/2010/main" val="23159136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912" y="308893"/>
            <a:ext cx="11814651" cy="849454"/>
          </a:xfrm>
        </p:spPr>
        <p:txBody>
          <a:bodyPr lIns="94567" tIns="47284" rIns="94567" bIns="47284">
            <a:normAutofit fontScale="90000"/>
          </a:bodyPr>
          <a:lstStyle/>
          <a:p>
            <a:r>
              <a:rPr lang="en-US" dirty="0">
                <a:effectLst/>
              </a:rPr>
              <a:t> </a:t>
            </a:r>
            <a:r>
              <a:rPr lang="en-US" dirty="0" smtClean="0">
                <a:effectLst/>
              </a:rPr>
              <a:t>         </a:t>
            </a:r>
            <a:r>
              <a:rPr lang="en-US" sz="4400" dirty="0">
                <a:solidFill>
                  <a:schemeClr val="accent1">
                    <a:lumMod val="75000"/>
                  </a:schemeClr>
                </a:solidFill>
              </a:rPr>
              <a:t>Handling end-of-file (</a:t>
            </a:r>
            <a:r>
              <a:rPr lang="en-US" sz="4400" dirty="0" err="1">
                <a:solidFill>
                  <a:schemeClr val="accent1">
                    <a:lumMod val="75000"/>
                  </a:schemeClr>
                </a:solidFill>
              </a:rPr>
              <a:t>eof</a:t>
            </a:r>
            <a:r>
              <a:rPr lang="en-US" sz="4400" dirty="0">
                <a:solidFill>
                  <a:schemeClr val="accent1">
                    <a:lumMod val="75000"/>
                  </a:schemeClr>
                </a:solidFill>
              </a:rPr>
              <a:t>) correctly</a:t>
            </a:r>
            <a:r>
              <a:rPr lang="en-US" sz="2100" b="1" u="sng" dirty="0"/>
              <a:t/>
            </a:r>
            <a:br>
              <a:rPr lang="en-US" sz="2100" b="1" u="sng" dirty="0"/>
            </a:br>
            <a:endParaRPr lang="en-US" sz="2100" dirty="0"/>
          </a:p>
        </p:txBody>
      </p:sp>
      <p:sp>
        <p:nvSpPr>
          <p:cNvPr id="3" name="Content Placeholder 2"/>
          <p:cNvSpPr>
            <a:spLocks noGrp="1"/>
          </p:cNvSpPr>
          <p:nvPr>
            <p:ph idx="1"/>
          </p:nvPr>
        </p:nvSpPr>
        <p:spPr>
          <a:xfrm>
            <a:off x="663082" y="1431589"/>
            <a:ext cx="11384158" cy="5143378"/>
          </a:xfrm>
        </p:spPr>
        <p:txBody>
          <a:bodyPr lIns="94567" tIns="47284" rIns="94567" bIns="47284">
            <a:noAutofit/>
          </a:bodyPr>
          <a:lstStyle/>
          <a:p>
            <a:pPr>
              <a:buClr>
                <a:srgbClr val="0070C0"/>
              </a:buClr>
              <a:buFont typeface="Wingdings" panose="05000000000000000000" pitchFamily="2" charset="2"/>
              <a:buChar char="q"/>
            </a:pPr>
            <a:r>
              <a:rPr lang="en-US" sz="2300" dirty="0"/>
              <a:t>The </a:t>
            </a:r>
            <a:r>
              <a:rPr lang="en-US" sz="2300" dirty="0" err="1"/>
              <a:t>eof</a:t>
            </a:r>
            <a:r>
              <a:rPr lang="en-US" sz="2300" dirty="0"/>
              <a:t>() function --  </a:t>
            </a:r>
            <a:r>
              <a:rPr lang="en-US" sz="2300" dirty="0" err="1"/>
              <a:t>infile.eof</a:t>
            </a:r>
            <a:r>
              <a:rPr lang="en-US" sz="2300" dirty="0"/>
              <a:t>(), is a bool function which is true if the EOF character has been read, or false otherwise</a:t>
            </a:r>
          </a:p>
          <a:p>
            <a:pPr>
              <a:buClr>
                <a:srgbClr val="0070C0"/>
              </a:buClr>
              <a:buFont typeface="Wingdings" panose="05000000000000000000" pitchFamily="2" charset="2"/>
              <a:buChar char="q"/>
            </a:pPr>
            <a:r>
              <a:rPr lang="en-US" sz="2300" dirty="0"/>
              <a:t>Even though you read the last item in a file, the</a:t>
            </a:r>
            <a:r>
              <a:rPr lang="en-US" sz="2300" b="1" dirty="0">
                <a:solidFill>
                  <a:srgbClr val="0070C0"/>
                </a:solidFill>
              </a:rPr>
              <a:t> </a:t>
            </a:r>
            <a:r>
              <a:rPr lang="en-US" sz="2300" b="1" dirty="0" err="1">
                <a:solidFill>
                  <a:srgbClr val="0070C0"/>
                </a:solidFill>
              </a:rPr>
              <a:t>eof</a:t>
            </a:r>
            <a:r>
              <a:rPr lang="en-US" sz="2300" b="1" dirty="0">
                <a:solidFill>
                  <a:srgbClr val="0070C0"/>
                </a:solidFill>
              </a:rPr>
              <a:t> </a:t>
            </a:r>
            <a:r>
              <a:rPr lang="en-US" sz="2300" dirty="0"/>
              <a:t>function may not be true yet</a:t>
            </a:r>
          </a:p>
          <a:p>
            <a:pPr>
              <a:buClr>
                <a:srgbClr val="0070C0"/>
              </a:buClr>
              <a:buFont typeface="Wingdings" panose="05000000000000000000" pitchFamily="2" charset="2"/>
              <a:buChar char="q"/>
            </a:pPr>
            <a:r>
              <a:rPr lang="en-US" sz="2300" dirty="0"/>
              <a:t>Often you have to read past the last item in the file to read the EOF character</a:t>
            </a:r>
          </a:p>
          <a:p>
            <a:pPr marL="0" indent="0">
              <a:buClr>
                <a:srgbClr val="0070C0"/>
              </a:buClr>
              <a:buNone/>
            </a:pPr>
            <a:r>
              <a:rPr lang="en-US" sz="2500" dirty="0"/>
              <a:t/>
            </a:r>
            <a:br>
              <a:rPr lang="en-US" sz="2500" dirty="0"/>
            </a:br>
            <a:r>
              <a:rPr lang="en-US" sz="2500" dirty="0"/>
              <a:t>     </a:t>
            </a:r>
            <a:r>
              <a:rPr lang="en-US" sz="3100" b="1" dirty="0">
                <a:solidFill>
                  <a:srgbClr val="0070C0"/>
                </a:solidFill>
              </a:rPr>
              <a:t>Unix/Linux vs. Windows</a:t>
            </a:r>
          </a:p>
          <a:p>
            <a:pPr>
              <a:buClr>
                <a:srgbClr val="0070C0"/>
              </a:buClr>
              <a:buFont typeface="Wingdings" panose="05000000000000000000" pitchFamily="2" charset="2"/>
              <a:buChar char="q"/>
            </a:pPr>
            <a:r>
              <a:rPr lang="en-US" sz="2300" b="1" dirty="0"/>
              <a:t>Linux</a:t>
            </a:r>
            <a:r>
              <a:rPr lang="en-US" sz="2300" dirty="0"/>
              <a:t> -- every line in a file has an End-Of-Line (EOL) character and the EOF character is after the last line. So </a:t>
            </a:r>
            <a:r>
              <a:rPr lang="en-US" sz="2300" dirty="0" err="1"/>
              <a:t>unix</a:t>
            </a:r>
            <a:r>
              <a:rPr lang="en-US" sz="2300" dirty="0"/>
              <a:t>/</a:t>
            </a:r>
            <a:r>
              <a:rPr lang="en-US" sz="2300" dirty="0" err="1"/>
              <a:t>linux</a:t>
            </a:r>
            <a:r>
              <a:rPr lang="en-US" sz="2300" dirty="0"/>
              <a:t> file's last line is  </a:t>
            </a:r>
            <a:r>
              <a:rPr lang="en-US" sz="2300" b="1" dirty="0">
                <a:solidFill>
                  <a:srgbClr val="0070C0"/>
                </a:solidFill>
              </a:rPr>
              <a:t>stuff, EOL, EOF </a:t>
            </a:r>
          </a:p>
          <a:p>
            <a:pPr>
              <a:buClr>
                <a:srgbClr val="0070C0"/>
              </a:buClr>
              <a:buFont typeface="Wingdings" panose="05000000000000000000" pitchFamily="2" charset="2"/>
              <a:buChar char="q"/>
            </a:pPr>
            <a:r>
              <a:rPr lang="en-US" sz="2300" b="1" dirty="0"/>
              <a:t>Windows</a:t>
            </a:r>
            <a:r>
              <a:rPr lang="en-US" sz="2300" dirty="0"/>
              <a:t> -- each line has an EOL characters except the last line whereas windows file's last line, if the cursor is on the line, is   </a:t>
            </a:r>
            <a:r>
              <a:rPr lang="en-US" sz="2300" b="1" dirty="0">
                <a:solidFill>
                  <a:srgbClr val="0070C0"/>
                </a:solidFill>
              </a:rPr>
              <a:t>stuff, EOF </a:t>
            </a:r>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00102" y="6255067"/>
            <a:ext cx="1228300" cy="695008"/>
          </a:xfrm>
          <a:prstGeom prst="rect">
            <a:avLst/>
          </a:prstGeom>
        </p:spPr>
      </p:pic>
    </p:spTree>
    <p:extLst>
      <p:ext uri="{BB962C8B-B14F-4D97-AF65-F5344CB8AC3E}">
        <p14:creationId xmlns:p14="http://schemas.microsoft.com/office/powerpoint/2010/main" val="1695925100"/>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549" y="308892"/>
            <a:ext cx="11814651" cy="849454"/>
          </a:xfrm>
        </p:spPr>
        <p:txBody>
          <a:bodyPr/>
          <a:lstStyle/>
          <a:p>
            <a:r>
              <a:rPr lang="en-US" dirty="0" smtClean="0"/>
              <a:t>	</a:t>
            </a:r>
            <a:r>
              <a:rPr lang="en-US" sz="4000" b="1" dirty="0"/>
              <a:t> </a:t>
            </a:r>
            <a:r>
              <a:rPr lang="en-US" sz="4000" b="1" dirty="0" smtClean="0"/>
              <a:t>                </a:t>
            </a:r>
            <a:r>
              <a:rPr lang="en-US" sz="4000" dirty="0" smtClean="0">
                <a:solidFill>
                  <a:schemeClr val="accent1">
                    <a:lumMod val="75000"/>
                  </a:schemeClr>
                </a:solidFill>
              </a:rPr>
              <a:t>memory structure</a:t>
            </a:r>
            <a:endParaRPr lang="en-US" sz="4000" dirty="0">
              <a:solidFill>
                <a:schemeClr val="accent1">
                  <a:lumMod val="75000"/>
                </a:schemeClr>
              </a:solidFill>
            </a:endParaRPr>
          </a:p>
        </p:txBody>
      </p:sp>
      <p:sp>
        <p:nvSpPr>
          <p:cNvPr id="3" name="Content Placeholder 2"/>
          <p:cNvSpPr>
            <a:spLocks noGrp="1"/>
          </p:cNvSpPr>
          <p:nvPr>
            <p:ph idx="1"/>
          </p:nvPr>
        </p:nvSpPr>
        <p:spPr>
          <a:xfrm>
            <a:off x="310912" y="1235569"/>
            <a:ext cx="7126525" cy="5637283"/>
          </a:xfrm>
        </p:spPr>
        <p:txBody>
          <a:bodyPr>
            <a:normAutofit fontScale="25000" lnSpcReduction="20000"/>
          </a:bodyPr>
          <a:lstStyle/>
          <a:p>
            <a:pPr fontAlgn="t">
              <a:buClr>
                <a:srgbClr val="0070C0"/>
              </a:buClr>
              <a:buFont typeface="Wingdings" panose="05000000000000000000" pitchFamily="2" charset="2"/>
              <a:buChar char="q"/>
            </a:pPr>
            <a:r>
              <a:rPr lang="en-US" sz="10000" dirty="0"/>
              <a:t>Memory segments used by a C++ program:</a:t>
            </a:r>
          </a:p>
          <a:p>
            <a:pPr marL="0" indent="0" fontAlgn="t">
              <a:buClr>
                <a:srgbClr val="0070C0"/>
              </a:buClr>
              <a:buNone/>
            </a:pPr>
            <a:endParaRPr lang="en-US" sz="10000" dirty="0"/>
          </a:p>
          <a:p>
            <a:pPr lvl="1" fontAlgn="t">
              <a:buClr>
                <a:srgbClr val="0070C0"/>
              </a:buClr>
              <a:buFont typeface="Wingdings" panose="05000000000000000000" pitchFamily="2" charset="2"/>
              <a:buChar char="Ø"/>
            </a:pPr>
            <a:r>
              <a:rPr lang="en-US" sz="10000" dirty="0"/>
              <a:t>The </a:t>
            </a:r>
            <a:r>
              <a:rPr lang="en-US" sz="10000" b="1" dirty="0">
                <a:solidFill>
                  <a:srgbClr val="0070C0"/>
                </a:solidFill>
              </a:rPr>
              <a:t>code segment</a:t>
            </a:r>
            <a:r>
              <a:rPr lang="en-US" sz="10000" b="1" dirty="0"/>
              <a:t> </a:t>
            </a:r>
            <a:r>
              <a:rPr lang="en-US" sz="10000" dirty="0" smtClean="0"/>
              <a:t>(text </a:t>
            </a:r>
            <a:r>
              <a:rPr lang="en-US" sz="10000" dirty="0"/>
              <a:t>segment), where the compiled program sits in memory,  typically </a:t>
            </a:r>
            <a:r>
              <a:rPr lang="en-US" sz="10000" dirty="0" smtClean="0"/>
              <a:t>read-only</a:t>
            </a:r>
            <a:endParaRPr lang="en-US" sz="10000" dirty="0"/>
          </a:p>
          <a:p>
            <a:pPr lvl="1" fontAlgn="t">
              <a:buClr>
                <a:srgbClr val="0070C0"/>
              </a:buClr>
              <a:buFont typeface="Wingdings" panose="05000000000000000000" pitchFamily="2" charset="2"/>
              <a:buChar char="Ø"/>
            </a:pPr>
            <a:r>
              <a:rPr lang="en-US" sz="10000" dirty="0"/>
              <a:t>The </a:t>
            </a:r>
            <a:r>
              <a:rPr lang="en-US" sz="10000" b="1" dirty="0" err="1">
                <a:solidFill>
                  <a:srgbClr val="0070C0"/>
                </a:solidFill>
              </a:rPr>
              <a:t>bss</a:t>
            </a:r>
            <a:r>
              <a:rPr lang="en-US" sz="10000" b="1" dirty="0">
                <a:solidFill>
                  <a:srgbClr val="0070C0"/>
                </a:solidFill>
              </a:rPr>
              <a:t> segment </a:t>
            </a:r>
            <a:r>
              <a:rPr lang="en-US" sz="10000" dirty="0"/>
              <a:t>(aka the uninitialized data segment), where zero-initialized global and static variables are </a:t>
            </a:r>
            <a:r>
              <a:rPr lang="en-US" sz="10000" dirty="0" smtClean="0"/>
              <a:t>stored</a:t>
            </a:r>
            <a:endParaRPr lang="en-US" sz="10000" dirty="0"/>
          </a:p>
          <a:p>
            <a:pPr lvl="1" fontAlgn="t">
              <a:buClr>
                <a:srgbClr val="0070C0"/>
              </a:buClr>
              <a:buFont typeface="Wingdings" panose="05000000000000000000" pitchFamily="2" charset="2"/>
              <a:buChar char="Ø"/>
            </a:pPr>
            <a:r>
              <a:rPr lang="en-US" sz="10000" dirty="0"/>
              <a:t>The </a:t>
            </a:r>
            <a:r>
              <a:rPr lang="en-US" sz="10000" b="1" dirty="0">
                <a:solidFill>
                  <a:srgbClr val="0070C0"/>
                </a:solidFill>
              </a:rPr>
              <a:t>data segment </a:t>
            </a:r>
            <a:r>
              <a:rPr lang="en-US" sz="10000" dirty="0"/>
              <a:t>(also called the initialized data segment), where initialized global and static variables are stored </a:t>
            </a:r>
          </a:p>
          <a:p>
            <a:pPr lvl="1" fontAlgn="t">
              <a:buClr>
                <a:srgbClr val="0070C0"/>
              </a:buClr>
              <a:buFont typeface="Wingdings" panose="05000000000000000000" pitchFamily="2" charset="2"/>
              <a:buChar char="Ø"/>
            </a:pPr>
            <a:r>
              <a:rPr lang="en-US" sz="10000" b="1" dirty="0">
                <a:solidFill>
                  <a:srgbClr val="FF0000"/>
                </a:solidFill>
              </a:rPr>
              <a:t>The heap</a:t>
            </a:r>
            <a:r>
              <a:rPr lang="en-US" sz="10000" dirty="0"/>
              <a:t>, where dynamically allocated variables are allocated from </a:t>
            </a:r>
          </a:p>
          <a:p>
            <a:pPr lvl="1" fontAlgn="t">
              <a:buClr>
                <a:srgbClr val="0070C0"/>
              </a:buClr>
              <a:buFont typeface="Wingdings" panose="05000000000000000000" pitchFamily="2" charset="2"/>
              <a:buChar char="Ø"/>
            </a:pPr>
            <a:r>
              <a:rPr lang="en-US" sz="10000" b="1" dirty="0">
                <a:solidFill>
                  <a:srgbClr val="FF0000"/>
                </a:solidFill>
              </a:rPr>
              <a:t>The call stack</a:t>
            </a:r>
            <a:r>
              <a:rPr lang="en-US" sz="10000" dirty="0"/>
              <a:t>, where function parameters, local variables, and other function-related information are stored</a:t>
            </a:r>
          </a:p>
          <a:p>
            <a:pPr fontAlgn="t"/>
            <a:endParaRPr lang="en-US" sz="5800" dirty="0"/>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pic>
        <p:nvPicPr>
          <p:cNvPr id="5" name="Picture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57744" y="1493837"/>
            <a:ext cx="4762500" cy="4524375"/>
          </a:xfrm>
          <a:prstGeom prst="rect">
            <a:avLst/>
          </a:prstGeom>
        </p:spPr>
      </p:pic>
    </p:spTree>
    <p:extLst>
      <p:ext uri="{BB962C8B-B14F-4D97-AF65-F5344CB8AC3E}">
        <p14:creationId xmlns:p14="http://schemas.microsoft.com/office/powerpoint/2010/main" val="2349024981"/>
      </p:ext>
    </p:extLst>
  </p:cSld>
  <p:clrMapOvr>
    <a:masterClrMapping/>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549" y="308892"/>
            <a:ext cx="11814651" cy="849454"/>
          </a:xfrm>
        </p:spPr>
        <p:txBody>
          <a:bodyPr>
            <a:normAutofit/>
          </a:bodyPr>
          <a:lstStyle/>
          <a:p>
            <a:r>
              <a:rPr lang="en-US" sz="4000" b="1" dirty="0" smtClean="0"/>
              <a:t>                               </a:t>
            </a:r>
            <a:r>
              <a:rPr lang="en-US" sz="4000" dirty="0" smtClean="0">
                <a:solidFill>
                  <a:schemeClr val="accent1">
                    <a:lumMod val="75000"/>
                  </a:schemeClr>
                </a:solidFill>
              </a:rPr>
              <a:t>The Heap </a:t>
            </a:r>
            <a:endParaRPr lang="en-US" sz="4000" dirty="0">
              <a:solidFill>
                <a:schemeClr val="accent1">
                  <a:lumMod val="75000"/>
                </a:schemeClr>
              </a:solidFill>
            </a:endParaRPr>
          </a:p>
        </p:txBody>
      </p:sp>
      <p:sp>
        <p:nvSpPr>
          <p:cNvPr id="3" name="Content Placeholder 2"/>
          <p:cNvSpPr>
            <a:spLocks noGrp="1"/>
          </p:cNvSpPr>
          <p:nvPr>
            <p:ph idx="1"/>
          </p:nvPr>
        </p:nvSpPr>
        <p:spPr>
          <a:xfrm>
            <a:off x="259093" y="1645012"/>
            <a:ext cx="11814651" cy="4586728"/>
          </a:xfrm>
        </p:spPr>
        <p:txBody>
          <a:bodyPr>
            <a:normAutofit fontScale="85000" lnSpcReduction="20000"/>
          </a:bodyPr>
          <a:lstStyle/>
          <a:p>
            <a:pPr fontAlgn="t">
              <a:buClr>
                <a:srgbClr val="0070C0"/>
              </a:buClr>
              <a:buFont typeface="Wingdings" panose="05000000000000000000" pitchFamily="2" charset="2"/>
              <a:buChar char="q"/>
            </a:pPr>
            <a:r>
              <a:rPr lang="en-US" sz="3300" dirty="0"/>
              <a:t>The heap segment (aka </a:t>
            </a:r>
            <a:r>
              <a:rPr lang="en-US" sz="3300" dirty="0">
                <a:solidFill>
                  <a:srgbClr val="0070C0"/>
                </a:solidFill>
              </a:rPr>
              <a:t>free store</a:t>
            </a:r>
            <a:r>
              <a:rPr lang="en-US" sz="3300" dirty="0"/>
              <a:t>) keeps track of memory used for dynamic memory allocation</a:t>
            </a:r>
          </a:p>
          <a:p>
            <a:pPr fontAlgn="t">
              <a:buClr>
                <a:srgbClr val="0070C0"/>
              </a:buClr>
              <a:buFont typeface="Wingdings" panose="05000000000000000000" pitchFamily="2" charset="2"/>
              <a:buChar char="q"/>
            </a:pPr>
            <a:r>
              <a:rPr lang="en-US" sz="3300" dirty="0"/>
              <a:t>Use of the </a:t>
            </a:r>
            <a:r>
              <a:rPr lang="en-US" sz="3300" b="1" dirty="0">
                <a:solidFill>
                  <a:schemeClr val="tx1"/>
                </a:solidFill>
                <a:latin typeface="Consolas" panose="020B0609020204030204" pitchFamily="49" charset="0"/>
                <a:cs typeface="Consolas" panose="020B0609020204030204" pitchFamily="49" charset="0"/>
              </a:rPr>
              <a:t>new </a:t>
            </a:r>
            <a:r>
              <a:rPr lang="en-US" sz="3300" dirty="0">
                <a:solidFill>
                  <a:schemeClr val="tx1"/>
                </a:solidFill>
              </a:rPr>
              <a:t>operator </a:t>
            </a:r>
            <a:r>
              <a:rPr lang="en-US" sz="3300" dirty="0"/>
              <a:t>to allocate memory, this memory is allocated in the application’s heap segment</a:t>
            </a:r>
          </a:p>
          <a:p>
            <a:pPr marL="0" indent="0" fontAlgn="t">
              <a:buNone/>
            </a:pPr>
            <a:endParaRPr lang="en-US" dirty="0" smtClean="0"/>
          </a:p>
          <a:p>
            <a:pPr marL="0" indent="0" fontAlgn="t">
              <a:buNone/>
            </a:pPr>
            <a:endParaRPr lang="en-US" dirty="0">
              <a:solidFill>
                <a:srgbClr val="0070C0"/>
              </a:solidFill>
            </a:endParaRPr>
          </a:p>
          <a:p>
            <a:pPr marL="0" indent="0" fontAlgn="t">
              <a:buNone/>
            </a:pPr>
            <a:endParaRPr lang="en-US" dirty="0" smtClean="0"/>
          </a:p>
          <a:p>
            <a:pPr fontAlgn="t">
              <a:buClr>
                <a:srgbClr val="0070C0"/>
              </a:buClr>
              <a:buFont typeface="Wingdings" panose="05000000000000000000" pitchFamily="2" charset="2"/>
              <a:buChar char="q"/>
            </a:pPr>
            <a:r>
              <a:rPr lang="en-US" sz="3300" dirty="0"/>
              <a:t>Delete dynamically allocated </a:t>
            </a:r>
            <a:r>
              <a:rPr lang="en-US" sz="3300" b="1" dirty="0">
                <a:solidFill>
                  <a:schemeClr val="tx1"/>
                </a:solidFill>
              </a:rPr>
              <a:t>variable</a:t>
            </a:r>
            <a:r>
              <a:rPr lang="en-US" sz="3300" dirty="0"/>
              <a:t> to free the heap memory </a:t>
            </a:r>
          </a:p>
          <a:p>
            <a:pPr fontAlgn="t">
              <a:buClr>
                <a:srgbClr val="0070C0"/>
              </a:buClr>
              <a:buFont typeface="Wingdings" panose="05000000000000000000" pitchFamily="2" charset="2"/>
              <a:buChar char="q"/>
            </a:pPr>
            <a:r>
              <a:rPr lang="en-US" sz="3300" dirty="0"/>
              <a:t>Remember that deleting a</a:t>
            </a:r>
            <a:r>
              <a:rPr lang="en-US" sz="3300" b="1" dirty="0">
                <a:solidFill>
                  <a:schemeClr val="tx1"/>
                </a:solidFill>
              </a:rPr>
              <a:t> pointer </a:t>
            </a:r>
            <a:r>
              <a:rPr lang="en-US" sz="3300" dirty="0"/>
              <a:t>does not delete the variable, it just returns the memory at the associated address back to the operating system</a:t>
            </a:r>
            <a:endParaRPr lang="en-US" sz="3300" dirty="0">
              <a:solidFill>
                <a:srgbClr val="0070C0"/>
              </a:solidFill>
            </a:endParaRPr>
          </a:p>
          <a:p>
            <a:pPr fontAlgn="t"/>
            <a:endParaRPr lang="en-US" dirty="0"/>
          </a:p>
          <a:p>
            <a:endParaRPr lang="en-US" dirty="0"/>
          </a:p>
        </p:txBody>
      </p:sp>
      <p:sp>
        <p:nvSpPr>
          <p:cNvPr id="4" name="Rectangle 3"/>
          <p:cNvSpPr/>
          <p:nvPr/>
        </p:nvSpPr>
        <p:spPr>
          <a:xfrm>
            <a:off x="775260" y="3320591"/>
            <a:ext cx="10156455" cy="926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0780" tIns="55390" rIns="110780" bIns="55390" rtlCol="0" anchor="ctr"/>
          <a:lstStyle/>
          <a:p>
            <a:pPr fontAlgn="t"/>
            <a:r>
              <a:rPr lang="en-US" sz="2100" b="1" dirty="0" err="1">
                <a:solidFill>
                  <a:schemeClr val="tx1"/>
                </a:solidFill>
                <a:latin typeface="Consolas" panose="020B0609020204030204" pitchFamily="49" charset="0"/>
                <a:cs typeface="Consolas" panose="020B0609020204030204" pitchFamily="49" charset="0"/>
              </a:rPr>
              <a:t>int</a:t>
            </a:r>
            <a:r>
              <a:rPr lang="en-US" sz="2100" b="1" dirty="0">
                <a:solidFill>
                  <a:schemeClr val="tx1"/>
                </a:solidFill>
                <a:latin typeface="Consolas" panose="020B0609020204030204" pitchFamily="49" charset="0"/>
                <a:cs typeface="Consolas" panose="020B0609020204030204" pitchFamily="49" charset="0"/>
              </a:rPr>
              <a:t> *</a:t>
            </a:r>
            <a:r>
              <a:rPr lang="en-US" sz="2100" b="1" dirty="0" err="1">
                <a:solidFill>
                  <a:schemeClr val="tx1"/>
                </a:solidFill>
                <a:latin typeface="Consolas" panose="020B0609020204030204" pitchFamily="49" charset="0"/>
                <a:cs typeface="Consolas" panose="020B0609020204030204" pitchFamily="49" charset="0"/>
              </a:rPr>
              <a:t>ptr</a:t>
            </a:r>
            <a:r>
              <a:rPr lang="en-US" sz="2100" b="1" dirty="0">
                <a:solidFill>
                  <a:schemeClr val="tx1"/>
                </a:solidFill>
                <a:latin typeface="Consolas" panose="020B0609020204030204" pitchFamily="49" charset="0"/>
                <a:cs typeface="Consolas" panose="020B0609020204030204" pitchFamily="49" charset="0"/>
              </a:rPr>
              <a:t> = new </a:t>
            </a:r>
            <a:r>
              <a:rPr lang="en-US" sz="2100" b="1" dirty="0" err="1">
                <a:solidFill>
                  <a:schemeClr val="tx1"/>
                </a:solidFill>
                <a:latin typeface="Consolas" panose="020B0609020204030204" pitchFamily="49" charset="0"/>
                <a:cs typeface="Consolas" panose="020B0609020204030204" pitchFamily="49" charset="0"/>
              </a:rPr>
              <a:t>int</a:t>
            </a:r>
            <a:r>
              <a:rPr lang="en-US" sz="2100" b="1" dirty="0">
                <a:solidFill>
                  <a:schemeClr val="tx1"/>
                </a:solidFill>
                <a:latin typeface="Consolas" panose="020B0609020204030204" pitchFamily="49" charset="0"/>
                <a:cs typeface="Consolas" panose="020B0609020204030204" pitchFamily="49" charset="0"/>
              </a:rPr>
              <a:t>;  </a:t>
            </a:r>
            <a:r>
              <a:rPr lang="en-US" sz="2100" b="1" dirty="0" smtClean="0">
                <a:solidFill>
                  <a:schemeClr val="tx1"/>
                </a:solidFill>
                <a:latin typeface="Consolas" panose="020B0609020204030204" pitchFamily="49" charset="0"/>
                <a:cs typeface="Consolas" panose="020B0609020204030204" pitchFamily="49" charset="0"/>
              </a:rPr>
              <a:t>        </a:t>
            </a:r>
            <a:r>
              <a:rPr lang="en-US" b="1" dirty="0" err="1" smtClean="0">
                <a:solidFill>
                  <a:srgbClr val="0070C0"/>
                </a:solidFill>
              </a:rPr>
              <a:t>ptr</a:t>
            </a:r>
            <a:r>
              <a:rPr lang="en-US" b="1" dirty="0" smtClean="0">
                <a:solidFill>
                  <a:srgbClr val="0070C0"/>
                </a:solidFill>
              </a:rPr>
              <a:t> </a:t>
            </a:r>
            <a:r>
              <a:rPr lang="en-US" b="1" dirty="0">
                <a:solidFill>
                  <a:srgbClr val="0070C0"/>
                </a:solidFill>
              </a:rPr>
              <a:t>is assigned 4 bytes in the heap</a:t>
            </a:r>
          </a:p>
          <a:p>
            <a:pPr fontAlgn="t"/>
            <a:r>
              <a:rPr lang="en-US" sz="2100" b="1" dirty="0" err="1">
                <a:solidFill>
                  <a:schemeClr val="tx1"/>
                </a:solidFill>
                <a:latin typeface="Consolas" panose="020B0609020204030204" pitchFamily="49" charset="0"/>
                <a:cs typeface="Consolas" panose="020B0609020204030204" pitchFamily="49" charset="0"/>
              </a:rPr>
              <a:t>int</a:t>
            </a:r>
            <a:r>
              <a:rPr lang="en-US" sz="2100" b="1" dirty="0">
                <a:solidFill>
                  <a:schemeClr val="tx1"/>
                </a:solidFill>
                <a:latin typeface="Consolas" panose="020B0609020204030204" pitchFamily="49" charset="0"/>
                <a:cs typeface="Consolas" panose="020B0609020204030204" pitchFamily="49" charset="0"/>
              </a:rPr>
              <a:t> *array = new </a:t>
            </a:r>
            <a:r>
              <a:rPr lang="en-US" sz="2100" b="1" dirty="0" err="1">
                <a:solidFill>
                  <a:schemeClr val="tx1"/>
                </a:solidFill>
                <a:latin typeface="Consolas" panose="020B0609020204030204" pitchFamily="49" charset="0"/>
                <a:cs typeface="Consolas" panose="020B0609020204030204" pitchFamily="49" charset="0"/>
              </a:rPr>
              <a:t>int</a:t>
            </a:r>
            <a:r>
              <a:rPr lang="en-US" sz="2100" b="1" dirty="0">
                <a:solidFill>
                  <a:schemeClr val="tx1"/>
                </a:solidFill>
                <a:latin typeface="Consolas" panose="020B0609020204030204" pitchFamily="49" charset="0"/>
                <a:cs typeface="Consolas" panose="020B0609020204030204" pitchFamily="49" charset="0"/>
              </a:rPr>
              <a:t>[10]; </a:t>
            </a:r>
            <a:r>
              <a:rPr lang="en-US" sz="2100" b="1" dirty="0" smtClean="0">
                <a:solidFill>
                  <a:schemeClr val="tx1"/>
                </a:solidFill>
                <a:latin typeface="Consolas" panose="020B0609020204030204" pitchFamily="49" charset="0"/>
                <a:cs typeface="Consolas" panose="020B0609020204030204" pitchFamily="49" charset="0"/>
              </a:rPr>
              <a:t>   </a:t>
            </a:r>
            <a:r>
              <a:rPr lang="en-US" b="1" dirty="0" smtClean="0">
                <a:solidFill>
                  <a:srgbClr val="0070C0"/>
                </a:solidFill>
              </a:rPr>
              <a:t>array </a:t>
            </a:r>
            <a:r>
              <a:rPr lang="en-US" b="1" dirty="0">
                <a:solidFill>
                  <a:srgbClr val="0070C0"/>
                </a:solidFill>
              </a:rPr>
              <a:t>is assigned 40 bytes in the heap</a:t>
            </a:r>
          </a:p>
        </p:txBody>
      </p:sp>
      <p:pic>
        <p:nvPicPr>
          <p:cNvPr id="5"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Tree>
    <p:extLst>
      <p:ext uri="{BB962C8B-B14F-4D97-AF65-F5344CB8AC3E}">
        <p14:creationId xmlns:p14="http://schemas.microsoft.com/office/powerpoint/2010/main" val="515706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549" y="154446"/>
            <a:ext cx="11814651" cy="849454"/>
          </a:xfrm>
        </p:spPr>
        <p:txBody>
          <a:bodyPr/>
          <a:lstStyle/>
          <a:p>
            <a:r>
              <a:rPr lang="en-US" dirty="0" smtClean="0"/>
              <a:t>         </a:t>
            </a:r>
            <a:r>
              <a:rPr lang="en-US" dirty="0"/>
              <a:t> </a:t>
            </a:r>
            <a:r>
              <a:rPr lang="en-US" dirty="0" smtClean="0"/>
              <a:t>             </a:t>
            </a:r>
            <a:r>
              <a:rPr lang="en-US" sz="4000" dirty="0" smtClean="0">
                <a:solidFill>
                  <a:schemeClr val="accent1">
                    <a:lumMod val="75000"/>
                  </a:schemeClr>
                </a:solidFill>
              </a:rPr>
              <a:t>what about the heap</a:t>
            </a:r>
            <a:endParaRPr lang="en-US" sz="4000" dirty="0">
              <a:solidFill>
                <a:schemeClr val="accent1">
                  <a:lumMod val="75000"/>
                </a:schemeClr>
              </a:solidFill>
            </a:endParaRPr>
          </a:p>
        </p:txBody>
      </p:sp>
      <p:sp>
        <p:nvSpPr>
          <p:cNvPr id="3" name="Content Placeholder 2"/>
          <p:cNvSpPr>
            <a:spLocks noGrp="1"/>
          </p:cNvSpPr>
          <p:nvPr>
            <p:ph idx="1"/>
          </p:nvPr>
        </p:nvSpPr>
        <p:spPr>
          <a:xfrm>
            <a:off x="731837" y="1570037"/>
            <a:ext cx="11379941" cy="5162684"/>
          </a:xfrm>
        </p:spPr>
        <p:txBody>
          <a:bodyPr>
            <a:normAutofit/>
          </a:bodyPr>
          <a:lstStyle/>
          <a:p>
            <a:pPr fontAlgn="t">
              <a:buClr>
                <a:srgbClr val="0070C0"/>
              </a:buClr>
              <a:buFont typeface="Wingdings" panose="05000000000000000000" pitchFamily="2" charset="2"/>
              <a:buChar char="q"/>
            </a:pPr>
            <a:r>
              <a:rPr lang="en-US" sz="2900" dirty="0"/>
              <a:t>Allocating memory on the heap is comparatively slow</a:t>
            </a:r>
          </a:p>
          <a:p>
            <a:pPr fontAlgn="t">
              <a:buClr>
                <a:srgbClr val="0070C0"/>
              </a:buClr>
              <a:buFont typeface="Wingdings" panose="05000000000000000000" pitchFamily="2" charset="2"/>
              <a:buChar char="q"/>
            </a:pPr>
            <a:r>
              <a:rPr lang="en-US" sz="2900" dirty="0"/>
              <a:t>Allocated memory stays allocated until it is specifically deallocated (beware memory leaks) or the application ends </a:t>
            </a:r>
            <a:r>
              <a:rPr lang="en-US" sz="2600" dirty="0"/>
              <a:t>(at which point the OS should clean it up)</a:t>
            </a:r>
          </a:p>
          <a:p>
            <a:pPr fontAlgn="t">
              <a:buClr>
                <a:srgbClr val="0070C0"/>
              </a:buClr>
              <a:buFont typeface="Wingdings" panose="05000000000000000000" pitchFamily="2" charset="2"/>
              <a:buChar char="q"/>
            </a:pPr>
            <a:r>
              <a:rPr lang="en-US" sz="2900" dirty="0"/>
              <a:t>Dynamically allocated memory is accessed through a pointer</a:t>
            </a:r>
          </a:p>
          <a:p>
            <a:pPr fontAlgn="t">
              <a:buClr>
                <a:srgbClr val="0070C0"/>
              </a:buClr>
              <a:buFont typeface="Wingdings" panose="05000000000000000000" pitchFamily="2" charset="2"/>
              <a:buChar char="q"/>
            </a:pPr>
            <a:r>
              <a:rPr lang="en-US" sz="2900" dirty="0"/>
              <a:t>Dereferencing a pointer is slower than accessing a variable</a:t>
            </a:r>
          </a:p>
          <a:p>
            <a:pPr fontAlgn="t">
              <a:buClr>
                <a:srgbClr val="0070C0"/>
              </a:buClr>
              <a:buFont typeface="Wingdings" panose="05000000000000000000" pitchFamily="2" charset="2"/>
              <a:buChar char="q"/>
            </a:pPr>
            <a:r>
              <a:rPr lang="en-US" sz="2900" dirty="0"/>
              <a:t>The heap is a big pool of memory, large arrays, structures, or classes are allocated there, hence the slowness</a:t>
            </a:r>
          </a:p>
          <a:p>
            <a:pPr marL="0" indent="0">
              <a:buNone/>
            </a:pPr>
            <a:endParaRPr lang="en-US" sz="3000" dirty="0"/>
          </a:p>
        </p:txBody>
      </p:sp>
      <p:pic>
        <p:nvPicPr>
          <p:cNvPr id="5"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Tree>
    <p:extLst>
      <p:ext uri="{BB962C8B-B14F-4D97-AF65-F5344CB8AC3E}">
        <p14:creationId xmlns:p14="http://schemas.microsoft.com/office/powerpoint/2010/main" val="20141982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549" y="308892"/>
            <a:ext cx="11814651" cy="849454"/>
          </a:xfrm>
        </p:spPr>
        <p:txBody>
          <a:bodyPr/>
          <a:lstStyle/>
          <a:p>
            <a:r>
              <a:rPr lang="en-US" dirty="0" smtClean="0"/>
              <a:t>                                    </a:t>
            </a:r>
            <a:r>
              <a:rPr lang="en-US" sz="4000" dirty="0" smtClean="0">
                <a:solidFill>
                  <a:schemeClr val="accent1">
                    <a:lumMod val="75000"/>
                  </a:schemeClr>
                </a:solidFill>
              </a:rPr>
              <a:t>The stack </a:t>
            </a:r>
            <a:endParaRPr lang="en-US" sz="4000" dirty="0">
              <a:solidFill>
                <a:schemeClr val="accent1">
                  <a:lumMod val="75000"/>
                </a:schemeClr>
              </a:solidFill>
            </a:endParaRPr>
          </a:p>
        </p:txBody>
      </p:sp>
      <p:sp>
        <p:nvSpPr>
          <p:cNvPr id="3" name="Content Placeholder 2"/>
          <p:cNvSpPr>
            <a:spLocks noGrp="1"/>
          </p:cNvSpPr>
          <p:nvPr>
            <p:ph idx="1"/>
          </p:nvPr>
        </p:nvSpPr>
        <p:spPr>
          <a:xfrm>
            <a:off x="414549" y="1390015"/>
            <a:ext cx="11814651" cy="5375047"/>
          </a:xfrm>
        </p:spPr>
        <p:txBody>
          <a:bodyPr>
            <a:normAutofit fontScale="25000" lnSpcReduction="20000"/>
          </a:bodyPr>
          <a:lstStyle/>
          <a:p>
            <a:pPr fontAlgn="t">
              <a:buClr>
                <a:srgbClr val="0070C0"/>
              </a:buClr>
              <a:buFont typeface="Wingdings" panose="05000000000000000000" pitchFamily="2" charset="2"/>
              <a:buChar char="q"/>
            </a:pPr>
            <a:r>
              <a:rPr lang="en-US" sz="10400" dirty="0"/>
              <a:t>The </a:t>
            </a:r>
            <a:r>
              <a:rPr lang="en-US" sz="10400" b="1" dirty="0"/>
              <a:t>call stack</a:t>
            </a:r>
            <a:r>
              <a:rPr lang="en-US" sz="10400" dirty="0"/>
              <a:t> (aka the stack -- LIFO) is very active and keeps track of all the active functions (those that have been called but have not yet terminated) from the start of the program to the current point of execution, and handles allocation of all function parameters and local variables</a:t>
            </a:r>
          </a:p>
          <a:p>
            <a:pPr marL="0" indent="0" fontAlgn="t">
              <a:buClr>
                <a:srgbClr val="0070C0"/>
              </a:buClr>
              <a:buNone/>
            </a:pPr>
            <a:endParaRPr lang="en-US" sz="10400" dirty="0"/>
          </a:p>
          <a:p>
            <a:pPr fontAlgn="t">
              <a:buClr>
                <a:srgbClr val="0070C0"/>
              </a:buClr>
              <a:buFont typeface="Wingdings" panose="05000000000000000000" pitchFamily="2" charset="2"/>
              <a:buChar char="q"/>
            </a:pPr>
            <a:r>
              <a:rPr lang="en-US" sz="10400" dirty="0"/>
              <a:t>The </a:t>
            </a:r>
            <a:r>
              <a:rPr lang="en-US" sz="10400" b="1" dirty="0">
                <a:solidFill>
                  <a:srgbClr val="0070C0"/>
                </a:solidFill>
              </a:rPr>
              <a:t>call stack segment </a:t>
            </a:r>
            <a:r>
              <a:rPr lang="en-US" sz="10400" dirty="0"/>
              <a:t>holds the memory used for the call stack</a:t>
            </a:r>
          </a:p>
          <a:p>
            <a:pPr marL="0" indent="0" fontAlgn="t">
              <a:buClr>
                <a:srgbClr val="0070C0"/>
              </a:buClr>
              <a:buNone/>
            </a:pPr>
            <a:endParaRPr lang="en-US" sz="10400" dirty="0"/>
          </a:p>
          <a:p>
            <a:pPr fontAlgn="t">
              <a:buClr>
                <a:srgbClr val="0070C0"/>
              </a:buClr>
              <a:buFont typeface="Wingdings" panose="05000000000000000000" pitchFamily="2" charset="2"/>
              <a:buChar char="q"/>
            </a:pPr>
            <a:r>
              <a:rPr lang="en-US" sz="10400" dirty="0"/>
              <a:t>At start of application, the main() function is pushed on the call stack by the operating system. Then the program begins executing</a:t>
            </a:r>
          </a:p>
          <a:p>
            <a:pPr marL="0" indent="0" fontAlgn="t">
              <a:buClr>
                <a:srgbClr val="0070C0"/>
              </a:buClr>
              <a:buNone/>
            </a:pPr>
            <a:endParaRPr lang="en-US" sz="10400" dirty="0"/>
          </a:p>
          <a:p>
            <a:pPr fontAlgn="t">
              <a:buClr>
                <a:srgbClr val="0070C0"/>
              </a:buClr>
              <a:buFont typeface="Wingdings" panose="05000000000000000000" pitchFamily="2" charset="2"/>
              <a:buChar char="q"/>
            </a:pPr>
            <a:r>
              <a:rPr lang="en-US" sz="10400" dirty="0"/>
              <a:t>When a function call is encountered, the function is pushed onto the call stack. When the current function ends, that function is popped off the call stack(used in recursion) Thus, by looking at the functions pushed on the call stack, we can see all of the functions that were called to get to the current point of execution</a:t>
            </a:r>
          </a:p>
          <a:p>
            <a:pPr fontAlgn="t"/>
            <a:endParaRPr lang="en-US" sz="4800" dirty="0"/>
          </a:p>
          <a:p>
            <a:pPr fontAlgn="t">
              <a:buClr>
                <a:srgbClr val="0070C0"/>
              </a:buClr>
              <a:buFont typeface="Wingdings" panose="05000000000000000000" pitchFamily="2" charset="2"/>
              <a:buChar char="q"/>
            </a:pPr>
            <a:endParaRPr lang="en-US" dirty="0" smtClean="0"/>
          </a:p>
          <a:p>
            <a:pPr fontAlgn="t"/>
            <a:endParaRPr lang="en-US" dirty="0" smtClean="0"/>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Tree>
    <p:extLst>
      <p:ext uri="{BB962C8B-B14F-4D97-AF65-F5344CB8AC3E}">
        <p14:creationId xmlns:p14="http://schemas.microsoft.com/office/powerpoint/2010/main" val="12573988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549" y="154446"/>
            <a:ext cx="11814651" cy="849454"/>
          </a:xfrm>
        </p:spPr>
        <p:txBody>
          <a:bodyPr/>
          <a:lstStyle/>
          <a:p>
            <a:r>
              <a:rPr lang="en-US" dirty="0" smtClean="0"/>
              <a:t>                      </a:t>
            </a:r>
            <a:r>
              <a:rPr lang="en-US" sz="4000" dirty="0" smtClean="0">
                <a:solidFill>
                  <a:schemeClr val="accent1">
                    <a:lumMod val="75000"/>
                  </a:schemeClr>
                </a:solidFill>
              </a:rPr>
              <a:t>How about the stack</a:t>
            </a:r>
            <a:endParaRPr lang="en-US" sz="4000" dirty="0">
              <a:solidFill>
                <a:schemeClr val="accent1">
                  <a:lumMod val="75000"/>
                </a:schemeClr>
              </a:solidFill>
            </a:endParaRPr>
          </a:p>
        </p:txBody>
      </p:sp>
      <p:sp>
        <p:nvSpPr>
          <p:cNvPr id="3" name="Content Placeholder 2"/>
          <p:cNvSpPr>
            <a:spLocks noGrp="1"/>
          </p:cNvSpPr>
          <p:nvPr>
            <p:ph idx="1"/>
          </p:nvPr>
        </p:nvSpPr>
        <p:spPr>
          <a:xfrm>
            <a:off x="310912" y="1467238"/>
            <a:ext cx="11814651" cy="5405614"/>
          </a:xfrm>
        </p:spPr>
        <p:txBody>
          <a:bodyPr>
            <a:normAutofit/>
          </a:bodyPr>
          <a:lstStyle/>
          <a:p>
            <a:pPr fontAlgn="t">
              <a:buClr>
                <a:srgbClr val="0070C0"/>
              </a:buClr>
              <a:buFont typeface="Wingdings" panose="05000000000000000000" pitchFamily="2" charset="2"/>
              <a:buChar char="q"/>
            </a:pPr>
            <a:r>
              <a:rPr lang="en-US" sz="2800" dirty="0"/>
              <a:t>Allocating memory on the stack is comparatively fast</a:t>
            </a:r>
          </a:p>
          <a:p>
            <a:pPr fontAlgn="t">
              <a:buClr>
                <a:srgbClr val="0070C0"/>
              </a:buClr>
              <a:buFont typeface="Wingdings" panose="05000000000000000000" pitchFamily="2" charset="2"/>
              <a:buChar char="q"/>
            </a:pPr>
            <a:r>
              <a:rPr lang="en-US" sz="2800" dirty="0"/>
              <a:t>Memory allocated on the stack stays in scope as long as it is on the stack. It is destroyed when it is popped off the stack</a:t>
            </a:r>
          </a:p>
          <a:p>
            <a:pPr fontAlgn="t">
              <a:buClr>
                <a:srgbClr val="0070C0"/>
              </a:buClr>
              <a:buFont typeface="Wingdings" panose="05000000000000000000" pitchFamily="2" charset="2"/>
              <a:buChar char="q"/>
            </a:pPr>
            <a:r>
              <a:rPr lang="en-US" sz="2800" dirty="0"/>
              <a:t>All memory allocated on the stack is known at compile time </a:t>
            </a:r>
            <a:r>
              <a:rPr lang="en-US" sz="2800" dirty="0" smtClean="0"/>
              <a:t>Because </a:t>
            </a:r>
            <a:r>
              <a:rPr lang="en-US" sz="2800" dirty="0"/>
              <a:t>the stack is relatively small, it is generally not a good idea to do anything that eats up lots of stack space. This includes passing by value or creating local variables of large arrays or other memory-intensive structures.</a:t>
            </a:r>
          </a:p>
          <a:p>
            <a:pPr marL="0" indent="0">
              <a:buClr>
                <a:srgbClr val="0070C0"/>
              </a:buClr>
              <a:buNone/>
            </a:pPr>
            <a:endParaRPr lang="en-US" sz="3000" dirty="0"/>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56037" y="5227637"/>
            <a:ext cx="3200400" cy="1566848"/>
          </a:xfrm>
          <a:prstGeom prst="rect">
            <a:avLst/>
          </a:prstGeom>
        </p:spPr>
      </p:pic>
      <p:pic>
        <p:nvPicPr>
          <p:cNvPr id="5" name="Picture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Tree>
    <p:extLst>
      <p:ext uri="{BB962C8B-B14F-4D97-AF65-F5344CB8AC3E}">
        <p14:creationId xmlns:p14="http://schemas.microsoft.com/office/powerpoint/2010/main" val="1912936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010" y="198437"/>
            <a:ext cx="11814651" cy="849453"/>
          </a:xfrm>
        </p:spPr>
        <p:txBody>
          <a:bodyPr/>
          <a:lstStyle/>
          <a:p>
            <a:r>
              <a:rPr lang="en-US" dirty="0" smtClean="0"/>
              <a:t>		    </a:t>
            </a:r>
            <a:r>
              <a:rPr lang="en-US" sz="4000" b="1" dirty="0" smtClean="0">
                <a:solidFill>
                  <a:schemeClr val="accent1">
                    <a:lumMod val="75000"/>
                  </a:schemeClr>
                </a:solidFill>
              </a:rPr>
              <a:t>Compile Time vs. run time</a:t>
            </a:r>
            <a:endParaRPr lang="en-US" sz="4000" b="1" dirty="0">
              <a:solidFill>
                <a:schemeClr val="accent1">
                  <a:lumMod val="75000"/>
                </a:schemeClr>
              </a:solidFill>
            </a:endParaRPr>
          </a:p>
        </p:txBody>
      </p:sp>
      <p:pic>
        <p:nvPicPr>
          <p:cNvPr id="5" name="Content Placeholder 4"/>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65837" y="4971712"/>
            <a:ext cx="3581400" cy="1779926"/>
          </a:xfrm>
        </p:spPr>
      </p:pic>
      <p:pic>
        <p:nvPicPr>
          <p:cNvPr id="4"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
        <p:nvSpPr>
          <p:cNvPr id="6" name="Rectangle 5"/>
          <p:cNvSpPr/>
          <p:nvPr/>
        </p:nvSpPr>
        <p:spPr>
          <a:xfrm>
            <a:off x="579437" y="1493837"/>
            <a:ext cx="5486400" cy="5016758"/>
          </a:xfrm>
          <a:prstGeom prst="rect">
            <a:avLst/>
          </a:prstGeom>
        </p:spPr>
        <p:txBody>
          <a:bodyPr wrap="square">
            <a:spAutoFit/>
          </a:bodyPr>
          <a:lstStyle/>
          <a:p>
            <a:r>
              <a:rPr lang="en-US" sz="2000" b="1" dirty="0" smtClean="0"/>
              <a:t>                        Compile </a:t>
            </a:r>
            <a:r>
              <a:rPr lang="en-US" sz="2000" b="1" dirty="0"/>
              <a:t>time</a:t>
            </a:r>
            <a:endParaRPr lang="en-US" sz="2000" dirty="0"/>
          </a:p>
          <a:p>
            <a:pPr marL="285750" lvl="0" indent="-285750">
              <a:buClr>
                <a:srgbClr val="C00000"/>
              </a:buClr>
              <a:buFont typeface="Wingdings" panose="05000000000000000000" pitchFamily="2" charset="2"/>
              <a:buChar char="Ø"/>
            </a:pPr>
            <a:r>
              <a:rPr lang="en-US" sz="2000" dirty="0" smtClean="0"/>
              <a:t>The program doesn’t have to be well-formed</a:t>
            </a:r>
          </a:p>
          <a:p>
            <a:pPr marL="285750" lvl="0" indent="-285750">
              <a:buClr>
                <a:srgbClr val="C00000"/>
              </a:buClr>
              <a:buFont typeface="Wingdings" panose="05000000000000000000" pitchFamily="2" charset="2"/>
              <a:buChar char="Ø"/>
            </a:pPr>
            <a:r>
              <a:rPr lang="en-US" sz="2000" dirty="0" smtClean="0"/>
              <a:t>What </a:t>
            </a:r>
            <a:r>
              <a:rPr lang="en-US" sz="2000" dirty="0"/>
              <a:t>is checked by compiler: </a:t>
            </a:r>
          </a:p>
          <a:p>
            <a:pPr marL="742950" lvl="1" indent="-285750">
              <a:buClr>
                <a:srgbClr val="C00000"/>
              </a:buClr>
              <a:buFont typeface="Wingdings" panose="05000000000000000000" pitchFamily="2" charset="2"/>
              <a:buChar char="§"/>
            </a:pPr>
            <a:r>
              <a:rPr lang="en-US" sz="2000" dirty="0"/>
              <a:t>Any potential syntax errors</a:t>
            </a:r>
          </a:p>
          <a:p>
            <a:pPr marL="742950" lvl="1" indent="-285750">
              <a:buClr>
                <a:srgbClr val="C00000"/>
              </a:buClr>
              <a:buFont typeface="Wingdings" panose="05000000000000000000" pitchFamily="2" charset="2"/>
              <a:buChar char="§"/>
            </a:pPr>
            <a:r>
              <a:rPr lang="en-US" sz="2000" dirty="0" err="1"/>
              <a:t>Typechecking</a:t>
            </a:r>
            <a:r>
              <a:rPr lang="en-US" sz="2000" dirty="0"/>
              <a:t> for potential mismatch</a:t>
            </a:r>
          </a:p>
          <a:p>
            <a:pPr marL="742950" lvl="1" indent="-285750">
              <a:buClr>
                <a:srgbClr val="C00000"/>
              </a:buClr>
              <a:buFont typeface="Wingdings" panose="05000000000000000000" pitchFamily="2" charset="2"/>
              <a:buChar char="§"/>
            </a:pPr>
            <a:r>
              <a:rPr lang="en-US" sz="2000" dirty="0"/>
              <a:t>Program either complies or crashes</a:t>
            </a:r>
          </a:p>
          <a:p>
            <a:pPr marL="285750" lvl="0" indent="-285750">
              <a:buClr>
                <a:srgbClr val="C00000"/>
              </a:buClr>
              <a:buFont typeface="Wingdings" panose="05000000000000000000" pitchFamily="2" charset="2"/>
              <a:buChar char="Ø"/>
            </a:pPr>
            <a:r>
              <a:rPr lang="en-US" sz="2000" dirty="0"/>
              <a:t>If program compiles fine:</a:t>
            </a:r>
          </a:p>
          <a:p>
            <a:pPr marL="742950" lvl="1" indent="-285750">
              <a:buClr>
                <a:srgbClr val="C00000"/>
              </a:buClr>
              <a:buFont typeface="Wingdings" panose="05000000000000000000" pitchFamily="2" charset="2"/>
              <a:buChar char="§"/>
            </a:pPr>
            <a:r>
              <a:rPr lang="en-US" sz="2000" dirty="0"/>
              <a:t>The program was well formed</a:t>
            </a:r>
          </a:p>
          <a:p>
            <a:pPr marL="742950" lvl="1" indent="-285750">
              <a:buClr>
                <a:srgbClr val="C00000"/>
              </a:buClr>
              <a:buFont typeface="Wingdings" panose="05000000000000000000" pitchFamily="2" charset="2"/>
              <a:buChar char="§"/>
            </a:pPr>
            <a:r>
              <a:rPr lang="en-US" sz="2000" dirty="0" smtClean="0"/>
              <a:t>we </a:t>
            </a:r>
            <a:r>
              <a:rPr lang="en-US" sz="2000" dirty="0"/>
              <a:t>can run the program with no </a:t>
            </a:r>
            <a:r>
              <a:rPr lang="en-US" sz="2000" dirty="0" smtClean="0"/>
              <a:t>problem</a:t>
            </a:r>
          </a:p>
          <a:p>
            <a:pPr marL="285750" lvl="0" indent="-285750">
              <a:buClr>
                <a:srgbClr val="C00000"/>
              </a:buClr>
              <a:buFont typeface="Wingdings" panose="05000000000000000000" pitchFamily="2" charset="2"/>
              <a:buChar char="Ø"/>
            </a:pPr>
            <a:r>
              <a:rPr lang="en-US" sz="2000" dirty="0" smtClean="0"/>
              <a:t>What are the inputs and outputs? </a:t>
            </a:r>
          </a:p>
          <a:p>
            <a:pPr marL="800100" lvl="1" indent="-342900">
              <a:buClr>
                <a:srgbClr val="C00000"/>
              </a:buClr>
              <a:buFont typeface="Wingdings" panose="05000000000000000000" pitchFamily="2" charset="2"/>
              <a:buChar char="§"/>
            </a:pPr>
            <a:r>
              <a:rPr lang="en-US" sz="2000" dirty="0" smtClean="0"/>
              <a:t>Input </a:t>
            </a:r>
            <a:r>
              <a:rPr lang="en-US" sz="2000" dirty="0"/>
              <a:t>was program, any header files, interfaces, libraries, needed to successfully compile. </a:t>
            </a:r>
          </a:p>
          <a:p>
            <a:pPr marL="800100" lvl="1" indent="-342900">
              <a:buClr>
                <a:srgbClr val="C00000"/>
              </a:buClr>
              <a:buFont typeface="Wingdings" panose="05000000000000000000" pitchFamily="2" charset="2"/>
              <a:buChar char="§"/>
            </a:pPr>
            <a:r>
              <a:rPr lang="en-US" sz="2000" dirty="0"/>
              <a:t>Output is either error messages or hopefully code that machine can interpret</a:t>
            </a:r>
            <a:r>
              <a:rPr lang="en-US" sz="2000" dirty="0" smtClean="0"/>
              <a:t>.</a:t>
            </a:r>
            <a:endParaRPr lang="en-US" sz="2000" dirty="0"/>
          </a:p>
        </p:txBody>
      </p:sp>
      <p:sp>
        <p:nvSpPr>
          <p:cNvPr id="7" name="TextBox 6"/>
          <p:cNvSpPr txBox="1"/>
          <p:nvPr/>
        </p:nvSpPr>
        <p:spPr>
          <a:xfrm>
            <a:off x="6523037" y="1493837"/>
            <a:ext cx="5743624" cy="3477875"/>
          </a:xfrm>
          <a:prstGeom prst="rect">
            <a:avLst/>
          </a:prstGeom>
          <a:noFill/>
        </p:spPr>
        <p:txBody>
          <a:bodyPr wrap="none" rtlCol="0">
            <a:spAutoFit/>
          </a:bodyPr>
          <a:lstStyle/>
          <a:p>
            <a:r>
              <a:rPr lang="en-US" sz="2000" b="1" dirty="0" smtClean="0"/>
              <a:t>                             Run </a:t>
            </a:r>
            <a:r>
              <a:rPr lang="en-US" sz="2000" b="1" dirty="0"/>
              <a:t>time</a:t>
            </a:r>
            <a:endParaRPr lang="en-US" sz="2000" dirty="0"/>
          </a:p>
          <a:p>
            <a:pPr marL="285750" lvl="0" indent="-285750">
              <a:buClr>
                <a:srgbClr val="C00000"/>
              </a:buClr>
              <a:buFont typeface="Wingdings" panose="05000000000000000000" pitchFamily="2" charset="2"/>
              <a:buChar char="Ø"/>
            </a:pPr>
            <a:r>
              <a:rPr lang="en-US" sz="2000" dirty="0"/>
              <a:t>We know nothing about the program's invariants</a:t>
            </a:r>
            <a:r>
              <a:rPr lang="en-US" sz="2000" dirty="0" smtClean="0"/>
              <a:t>,</a:t>
            </a:r>
          </a:p>
          <a:p>
            <a:pPr lvl="0">
              <a:buClr>
                <a:srgbClr val="C00000"/>
              </a:buClr>
            </a:pPr>
            <a:r>
              <a:rPr lang="en-US" sz="2000" dirty="0" smtClean="0"/>
              <a:t>     </a:t>
            </a:r>
            <a:r>
              <a:rPr lang="en-US" sz="2000" dirty="0"/>
              <a:t>programmer should check all invariants</a:t>
            </a:r>
          </a:p>
          <a:p>
            <a:pPr marL="285750" lvl="0" indent="-285750">
              <a:buClr>
                <a:srgbClr val="C00000"/>
              </a:buClr>
              <a:buFont typeface="Wingdings" panose="05000000000000000000" pitchFamily="2" charset="2"/>
              <a:buChar char="Ø"/>
            </a:pPr>
            <a:r>
              <a:rPr lang="en-US" sz="2000" dirty="0"/>
              <a:t>Some run-time errors:</a:t>
            </a:r>
          </a:p>
          <a:p>
            <a:pPr marL="742950" lvl="1" indent="-285750">
              <a:buClr>
                <a:srgbClr val="C00000"/>
              </a:buClr>
              <a:buFont typeface="Wingdings" panose="05000000000000000000" pitchFamily="2" charset="2"/>
              <a:buChar char="§"/>
            </a:pPr>
            <a:r>
              <a:rPr lang="en-US" sz="2000" dirty="0"/>
              <a:t>Division by zero</a:t>
            </a:r>
          </a:p>
          <a:p>
            <a:pPr marL="742950" lvl="1" indent="-285750">
              <a:buClr>
                <a:srgbClr val="C00000"/>
              </a:buClr>
              <a:buFont typeface="Wingdings" panose="05000000000000000000" pitchFamily="2" charset="2"/>
              <a:buChar char="§"/>
            </a:pPr>
            <a:r>
              <a:rPr lang="en-US" sz="2000" dirty="0"/>
              <a:t>Dereferencing a null pointer</a:t>
            </a:r>
          </a:p>
          <a:p>
            <a:pPr marL="742950" lvl="1" indent="-285750">
              <a:buClr>
                <a:srgbClr val="C00000"/>
              </a:buClr>
              <a:buFont typeface="Wingdings" panose="05000000000000000000" pitchFamily="2" charset="2"/>
              <a:buChar char="§"/>
            </a:pPr>
            <a:r>
              <a:rPr lang="en-US" sz="2000" dirty="0"/>
              <a:t>Running out of memory</a:t>
            </a:r>
          </a:p>
          <a:p>
            <a:pPr marL="742950" lvl="1" indent="-285750">
              <a:buClr>
                <a:srgbClr val="C00000"/>
              </a:buClr>
              <a:buFont typeface="Wingdings" panose="05000000000000000000" pitchFamily="2" charset="2"/>
              <a:buChar char="§"/>
            </a:pPr>
            <a:r>
              <a:rPr lang="en-US" sz="2000" dirty="0"/>
              <a:t>Trying to open a non-existing file </a:t>
            </a:r>
          </a:p>
          <a:p>
            <a:pPr marL="285750" lvl="0" indent="-285750">
              <a:buClr>
                <a:srgbClr val="C00000"/>
              </a:buClr>
              <a:buFont typeface="Wingdings" panose="05000000000000000000" pitchFamily="2" charset="2"/>
              <a:buChar char="Ø"/>
            </a:pPr>
            <a:r>
              <a:rPr lang="en-US" sz="2000" dirty="0"/>
              <a:t>If nothing goes wrong, the program finishes</a:t>
            </a:r>
          </a:p>
          <a:p>
            <a:pPr marL="285750" lvl="0" indent="-285750">
              <a:buClr>
                <a:srgbClr val="C00000"/>
              </a:buClr>
              <a:buFont typeface="Wingdings" panose="05000000000000000000" pitchFamily="2" charset="2"/>
              <a:buChar char="Ø"/>
            </a:pPr>
            <a:r>
              <a:rPr lang="en-US" sz="2000" dirty="0"/>
              <a:t>Inputs and outputs are files, </a:t>
            </a:r>
            <a:r>
              <a:rPr lang="en-US" sz="2000" dirty="0" smtClean="0"/>
              <a:t>text on screen,</a:t>
            </a:r>
          </a:p>
          <a:p>
            <a:pPr marL="285750" lvl="0" indent="-285750">
              <a:buClr>
                <a:srgbClr val="C00000"/>
              </a:buClr>
              <a:buFont typeface="Wingdings" panose="05000000000000000000" pitchFamily="2" charset="2"/>
              <a:buChar char="Ø"/>
            </a:pPr>
            <a:r>
              <a:rPr lang="en-US" sz="2000" dirty="0" smtClean="0"/>
              <a:t> </a:t>
            </a:r>
            <a:r>
              <a:rPr lang="en-US" sz="2000" dirty="0"/>
              <a:t>network packets, </a:t>
            </a:r>
            <a:r>
              <a:rPr lang="en-US" sz="2000" dirty="0" smtClean="0"/>
              <a:t>any </a:t>
            </a:r>
            <a:r>
              <a:rPr lang="en-US" sz="2000" dirty="0"/>
              <a:t>other outcome </a:t>
            </a:r>
            <a:r>
              <a:rPr lang="en-US" sz="2000" dirty="0" smtClean="0"/>
              <a:t>expected</a:t>
            </a:r>
            <a:r>
              <a:rPr lang="en-US" sz="2000" dirty="0"/>
              <a:t> </a:t>
            </a:r>
          </a:p>
        </p:txBody>
      </p:sp>
    </p:spTree>
    <p:extLst>
      <p:ext uri="{BB962C8B-B14F-4D97-AF65-F5344CB8AC3E}">
        <p14:creationId xmlns:p14="http://schemas.microsoft.com/office/powerpoint/2010/main" val="2315913656"/>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550" y="231671"/>
            <a:ext cx="11814651" cy="849453"/>
          </a:xfrm>
        </p:spPr>
        <p:txBody>
          <a:bodyPr/>
          <a:lstStyle/>
          <a:p>
            <a:r>
              <a:rPr lang="en-US" dirty="0" smtClean="0"/>
              <a:t>                   </a:t>
            </a:r>
            <a:r>
              <a:rPr lang="en-US" dirty="0" smtClean="0">
                <a:solidFill>
                  <a:schemeClr val="accent1">
                    <a:lumMod val="75000"/>
                  </a:schemeClr>
                </a:solidFill>
              </a:rPr>
              <a:t>Please respect your peers</a:t>
            </a:r>
            <a:endParaRPr lang="en-US" sz="4000" b="1" dirty="0">
              <a:solidFill>
                <a:schemeClr val="accent1">
                  <a:lumMod val="75000"/>
                </a:schemeClr>
              </a:solidFill>
            </a:endParaRPr>
          </a:p>
        </p:txBody>
      </p:sp>
      <p:pic>
        <p:nvPicPr>
          <p:cNvPr id="8" name="Picture 7"/>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pic>
        <p:nvPicPr>
          <p:cNvPr id="3" name="Picture 2"/>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142037" y="2343148"/>
            <a:ext cx="2143125" cy="2143125"/>
          </a:xfrm>
          <a:prstGeom prst="rect">
            <a:avLst/>
          </a:prstGeom>
        </p:spPr>
      </p:pic>
      <p:pic>
        <p:nvPicPr>
          <p:cNvPr id="5" name="Picture 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94037" y="2408237"/>
            <a:ext cx="2066925" cy="2209800"/>
          </a:xfrm>
          <a:prstGeom prst="rect">
            <a:avLst/>
          </a:prstGeom>
        </p:spPr>
      </p:pic>
    </p:spTree>
    <p:extLst>
      <p:ext uri="{BB962C8B-B14F-4D97-AF65-F5344CB8AC3E}">
        <p14:creationId xmlns:p14="http://schemas.microsoft.com/office/powerpoint/2010/main" val="3176296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550" y="231671"/>
            <a:ext cx="11814651" cy="849453"/>
          </a:xfrm>
        </p:spPr>
        <p:txBody>
          <a:bodyPr/>
          <a:lstStyle/>
          <a:p>
            <a:r>
              <a:rPr lang="en-US" dirty="0" smtClean="0"/>
              <a:t>	         </a:t>
            </a:r>
            <a:r>
              <a:rPr lang="en-US" sz="4000" b="1" dirty="0" smtClean="0">
                <a:solidFill>
                  <a:schemeClr val="accent1">
                    <a:lumMod val="75000"/>
                  </a:schemeClr>
                </a:solidFill>
              </a:rPr>
              <a:t>UWB research opportunity</a:t>
            </a:r>
            <a:endParaRPr lang="en-US" sz="4000" b="1" dirty="0">
              <a:solidFill>
                <a:schemeClr val="accent1">
                  <a:lumMod val="75000"/>
                </a:schemeClr>
              </a:solidFill>
            </a:endParaRPr>
          </a:p>
        </p:txBody>
      </p:sp>
      <p:pic>
        <p:nvPicPr>
          <p:cNvPr id="8" name="Picture 7"/>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5037" y="1341437"/>
            <a:ext cx="5510525" cy="5254705"/>
          </a:xfrm>
          <a:prstGeom prst="rect">
            <a:avLst/>
          </a:prstGeom>
        </p:spPr>
      </p:pic>
      <p:sp>
        <p:nvSpPr>
          <p:cNvPr id="9" name="Right Arrow 8"/>
          <p:cNvSpPr/>
          <p:nvPr/>
        </p:nvSpPr>
        <p:spPr>
          <a:xfrm>
            <a:off x="2461469" y="425450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8985562" y="419207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3889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550" y="231671"/>
            <a:ext cx="11814651" cy="849453"/>
          </a:xfrm>
        </p:spPr>
        <p:txBody>
          <a:bodyPr/>
          <a:lstStyle/>
          <a:p>
            <a:r>
              <a:rPr lang="en-US" dirty="0" smtClean="0"/>
              <a:t>	</a:t>
            </a:r>
            <a:r>
              <a:rPr lang="en-US" sz="4000" b="1" dirty="0" smtClean="0"/>
              <a:t>             </a:t>
            </a:r>
            <a:r>
              <a:rPr lang="en-US" sz="4000" b="1" dirty="0" smtClean="0">
                <a:solidFill>
                  <a:schemeClr val="accent1">
                    <a:lumMod val="75000"/>
                  </a:schemeClr>
                </a:solidFill>
              </a:rPr>
              <a:t>Components of memory</a:t>
            </a:r>
            <a:endParaRPr lang="en-US" sz="4000" b="1" dirty="0">
              <a:solidFill>
                <a:schemeClr val="accent1">
                  <a:lumMod val="75000"/>
                </a:schemeClr>
              </a:solidFill>
            </a:endParaRPr>
          </a:p>
        </p:txBody>
      </p:sp>
      <p:sp>
        <p:nvSpPr>
          <p:cNvPr id="3" name="Content Placeholder 2"/>
          <p:cNvSpPr>
            <a:spLocks noGrp="1"/>
          </p:cNvSpPr>
          <p:nvPr>
            <p:ph idx="1"/>
          </p:nvPr>
        </p:nvSpPr>
        <p:spPr>
          <a:xfrm>
            <a:off x="414550" y="1575029"/>
            <a:ext cx="11814651" cy="5143378"/>
          </a:xfrm>
        </p:spPr>
        <p:txBody>
          <a:bodyPr>
            <a:normAutofit/>
          </a:bodyPr>
          <a:lstStyle/>
          <a:p>
            <a:pPr>
              <a:buClr>
                <a:srgbClr val="0070C0"/>
              </a:buClr>
              <a:buFont typeface="Wingdings" panose="05000000000000000000" pitchFamily="2" charset="2"/>
              <a:buChar char="q"/>
            </a:pPr>
            <a:r>
              <a:rPr lang="en-US" sz="2800" dirty="0" smtClean="0"/>
              <a:t>Computers store data in memory in 0s and 1s</a:t>
            </a:r>
          </a:p>
        </p:txBody>
      </p:sp>
      <p:pic>
        <p:nvPicPr>
          <p:cNvPr id="5"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5103" y="1853852"/>
            <a:ext cx="8083709" cy="2780030"/>
          </a:xfrm>
          <a:prstGeom prst="rect">
            <a:avLst/>
          </a:prstGeom>
        </p:spPr>
      </p:pic>
      <p:sp>
        <p:nvSpPr>
          <p:cNvPr id="6" name="TextBox 5"/>
          <p:cNvSpPr txBox="1"/>
          <p:nvPr/>
        </p:nvSpPr>
        <p:spPr>
          <a:xfrm>
            <a:off x="621824" y="4556162"/>
            <a:ext cx="11089190" cy="1200329"/>
          </a:xfrm>
          <a:prstGeom prst="rect">
            <a:avLst/>
          </a:prstGeom>
          <a:noFill/>
        </p:spPr>
        <p:txBody>
          <a:bodyPr wrap="square" rtlCol="0">
            <a:spAutoFit/>
          </a:bodyPr>
          <a:lstStyle/>
          <a:p>
            <a:pPr marL="457200" indent="-457200">
              <a:buClr>
                <a:srgbClr val="0070C0"/>
              </a:buClr>
              <a:buFont typeface="Wingdings" panose="05000000000000000000" pitchFamily="2" charset="2"/>
              <a:buChar char="q"/>
            </a:pPr>
            <a:r>
              <a:rPr lang="en-US" sz="2700" dirty="0" smtClean="0"/>
              <a:t>The smallest piece of memory is a </a:t>
            </a:r>
            <a:r>
              <a:rPr lang="en-US" sz="2700" dirty="0" smtClean="0">
                <a:solidFill>
                  <a:srgbClr val="FF0000"/>
                </a:solidFill>
              </a:rPr>
              <a:t>bit</a:t>
            </a:r>
            <a:r>
              <a:rPr lang="en-US" sz="2700" dirty="0" smtClean="0"/>
              <a:t> (</a:t>
            </a:r>
            <a:r>
              <a:rPr lang="en-US" sz="2700" dirty="0" smtClean="0">
                <a:solidFill>
                  <a:srgbClr val="FF0000"/>
                </a:solidFill>
              </a:rPr>
              <a:t>Bi</a:t>
            </a:r>
            <a:r>
              <a:rPr lang="en-US" sz="2700" dirty="0" smtClean="0"/>
              <a:t>nary Digi</a:t>
            </a:r>
            <a:r>
              <a:rPr lang="en-US" sz="2700" dirty="0" smtClean="0">
                <a:solidFill>
                  <a:srgbClr val="FF0000"/>
                </a:solidFill>
              </a:rPr>
              <a:t>t</a:t>
            </a:r>
            <a:r>
              <a:rPr lang="en-US" sz="2700" dirty="0" smtClean="0"/>
              <a:t>)</a:t>
            </a:r>
          </a:p>
          <a:p>
            <a:pPr marL="457200" indent="-457200">
              <a:buClr>
                <a:srgbClr val="0070C0"/>
              </a:buClr>
              <a:buFont typeface="Wingdings" panose="05000000000000000000" pitchFamily="2" charset="2"/>
              <a:buChar char="q"/>
            </a:pPr>
            <a:r>
              <a:rPr lang="en-US" sz="2700" dirty="0" smtClean="0"/>
              <a:t>A bit can hold either 0 or 1 (like a switch-- on or off)</a:t>
            </a:r>
          </a:p>
          <a:p>
            <a:endParaRPr lang="en-US" dirty="0"/>
          </a:p>
        </p:txBody>
      </p:sp>
      <p:pic>
        <p:nvPicPr>
          <p:cNvPr id="7" name="Picture 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49130" y="5570456"/>
            <a:ext cx="2487642" cy="1226087"/>
          </a:xfrm>
          <a:prstGeom prst="rect">
            <a:avLst/>
          </a:prstGeom>
        </p:spPr>
      </p:pic>
      <p:pic>
        <p:nvPicPr>
          <p:cNvPr id="8" name="Picture 7"/>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Tree>
    <p:extLst>
      <p:ext uri="{BB962C8B-B14F-4D97-AF65-F5344CB8AC3E}">
        <p14:creationId xmlns:p14="http://schemas.microsoft.com/office/powerpoint/2010/main" val="174578406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76" y="231671"/>
            <a:ext cx="11814651" cy="849453"/>
          </a:xfrm>
        </p:spPr>
        <p:txBody>
          <a:bodyPr/>
          <a:lstStyle/>
          <a:p>
            <a:r>
              <a:rPr lang="en-US" dirty="0" smtClean="0"/>
              <a:t>			            </a:t>
            </a:r>
            <a:r>
              <a:rPr lang="en-US" sz="4000" b="1" dirty="0" smtClean="0">
                <a:solidFill>
                  <a:schemeClr val="accent1">
                    <a:lumMod val="75000"/>
                  </a:schemeClr>
                </a:solidFill>
              </a:rPr>
              <a:t>Bits &amp; bytes</a:t>
            </a:r>
            <a:endParaRPr lang="en-US" sz="4000" b="1" dirty="0">
              <a:solidFill>
                <a:schemeClr val="accent1">
                  <a:lumMod val="75000"/>
                </a:schemeClr>
              </a:solidFill>
            </a:endParaRPr>
          </a:p>
        </p:txBody>
      </p:sp>
      <p:sp>
        <p:nvSpPr>
          <p:cNvPr id="3" name="Content Placeholder 2"/>
          <p:cNvSpPr>
            <a:spLocks noGrp="1"/>
          </p:cNvSpPr>
          <p:nvPr>
            <p:ph idx="1"/>
          </p:nvPr>
        </p:nvSpPr>
        <p:spPr>
          <a:xfrm>
            <a:off x="621826" y="1668340"/>
            <a:ext cx="11540012" cy="4586728"/>
          </a:xfrm>
        </p:spPr>
        <p:txBody>
          <a:bodyPr>
            <a:normAutofit/>
          </a:bodyPr>
          <a:lstStyle/>
          <a:p>
            <a:pPr>
              <a:buClr>
                <a:srgbClr val="0070C0"/>
              </a:buClr>
              <a:buFont typeface="Wingdings" panose="05000000000000000000" pitchFamily="2" charset="2"/>
              <a:buChar char="q"/>
            </a:pPr>
            <a:r>
              <a:rPr lang="en-US" sz="2800" dirty="0" smtClean="0"/>
              <a:t>The </a:t>
            </a:r>
            <a:r>
              <a:rPr lang="en-US" sz="2800" dirty="0"/>
              <a:t>next larger piece of memory is called Byte</a:t>
            </a:r>
          </a:p>
          <a:p>
            <a:pPr>
              <a:buClr>
                <a:srgbClr val="0070C0"/>
              </a:buClr>
              <a:buFont typeface="Wingdings" panose="05000000000000000000" pitchFamily="2" charset="2"/>
              <a:buChar char="q"/>
            </a:pPr>
            <a:r>
              <a:rPr lang="en-US" sz="2800" dirty="0"/>
              <a:t>8 bits put together are called a </a:t>
            </a:r>
            <a:r>
              <a:rPr lang="en-US" sz="2800" dirty="0" smtClean="0"/>
              <a:t>Byte</a:t>
            </a:r>
          </a:p>
          <a:p>
            <a:pPr>
              <a:buClr>
                <a:srgbClr val="0070C0"/>
              </a:buClr>
              <a:buFont typeface="Wingdings" panose="05000000000000000000" pitchFamily="2" charset="2"/>
              <a:buChar char="q"/>
            </a:pPr>
            <a:endParaRPr lang="en-US" sz="2800" dirty="0"/>
          </a:p>
          <a:p>
            <a:pPr marL="0" indent="0">
              <a:buClr>
                <a:srgbClr val="0070C0"/>
              </a:buClr>
              <a:buNone/>
            </a:pPr>
            <a:endParaRPr lang="en-US" sz="2800" dirty="0"/>
          </a:p>
          <a:p>
            <a:pPr>
              <a:buClr>
                <a:srgbClr val="0070C0"/>
              </a:buClr>
              <a:buFont typeface="Wingdings" panose="05000000000000000000" pitchFamily="2" charset="2"/>
              <a:buChar char="q"/>
            </a:pPr>
            <a:r>
              <a:rPr lang="en-US" sz="2800" dirty="0"/>
              <a:t>Each Byte would have its own address in memory, like a </a:t>
            </a:r>
            <a:r>
              <a:rPr lang="en-US" sz="2800" dirty="0" smtClean="0"/>
              <a:t>house</a:t>
            </a:r>
          </a:p>
          <a:p>
            <a:pPr marL="0" indent="0">
              <a:buClr>
                <a:srgbClr val="0070C0"/>
              </a:buClr>
              <a:buNone/>
            </a:pPr>
            <a:r>
              <a:rPr lang="en-US" sz="2800" dirty="0"/>
              <a:t> </a:t>
            </a:r>
            <a:r>
              <a:rPr lang="en-US" sz="2800" dirty="0" smtClean="0"/>
              <a:t>   </a:t>
            </a:r>
            <a:r>
              <a:rPr lang="en-US" sz="2800" dirty="0"/>
              <a:t>number on a street</a:t>
            </a:r>
          </a:p>
          <a:p>
            <a:pPr>
              <a:buClr>
                <a:srgbClr val="0070C0"/>
              </a:buClr>
              <a:buFont typeface="Wingdings" panose="05000000000000000000" pitchFamily="2" charset="2"/>
              <a:buChar char="q"/>
            </a:pPr>
            <a:r>
              <a:rPr lang="en-US" sz="2800" dirty="0"/>
              <a:t>Is it helpful to be able to get the address of a certain piece of memory?</a:t>
            </a:r>
          </a:p>
          <a:p>
            <a:endParaRPr lang="en-US" dirty="0"/>
          </a:p>
        </p:txBody>
      </p:sp>
      <p:pic>
        <p:nvPicPr>
          <p:cNvPr id="4"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13237" y="2789237"/>
            <a:ext cx="5032887" cy="1030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Tree>
    <p:extLst>
      <p:ext uri="{BB962C8B-B14F-4D97-AF65-F5344CB8AC3E}">
        <p14:creationId xmlns:p14="http://schemas.microsoft.com/office/powerpoint/2010/main" val="314796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53" presetClass="entr" presetSubtype="16"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795" y="308893"/>
            <a:ext cx="11814651" cy="849453"/>
          </a:xfrm>
        </p:spPr>
        <p:txBody>
          <a:bodyPr/>
          <a:lstStyle/>
          <a:p>
            <a:r>
              <a:rPr lang="en-US" dirty="0" smtClean="0"/>
              <a:t>               </a:t>
            </a:r>
            <a:r>
              <a:rPr lang="en-US" sz="4000" b="1" dirty="0" smtClean="0">
                <a:solidFill>
                  <a:schemeClr val="accent1">
                    <a:lumMod val="75000"/>
                  </a:schemeClr>
                </a:solidFill>
                <a:effectLst/>
              </a:rPr>
              <a:t>The </a:t>
            </a:r>
            <a:r>
              <a:rPr lang="en-US" sz="4000" b="1" dirty="0">
                <a:solidFill>
                  <a:schemeClr val="accent1">
                    <a:lumMod val="75000"/>
                  </a:schemeClr>
                </a:solidFill>
                <a:effectLst/>
              </a:rPr>
              <a:t>address-of operator (&amp;)</a:t>
            </a:r>
            <a:endParaRPr lang="en-US" sz="4000" dirty="0">
              <a:solidFill>
                <a:schemeClr val="accent1">
                  <a:lumMod val="75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479" y="1587637"/>
            <a:ext cx="11751518" cy="3774803"/>
          </a:xfrm>
          <a:prstGeom prst="rect">
            <a:avLst/>
          </a:prstGeom>
        </p:spPr>
      </p:pic>
      <p:pic>
        <p:nvPicPr>
          <p:cNvPr id="4" name="Picture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Tree>
    <p:extLst>
      <p:ext uri="{BB962C8B-B14F-4D97-AF65-F5344CB8AC3E}">
        <p14:creationId xmlns:p14="http://schemas.microsoft.com/office/powerpoint/2010/main" val="1841241384"/>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825" y="231671"/>
            <a:ext cx="11814651" cy="849453"/>
          </a:xfrm>
        </p:spPr>
        <p:txBody>
          <a:bodyPr/>
          <a:lstStyle/>
          <a:p>
            <a:r>
              <a:rPr lang="en-US" b="1" dirty="0" smtClean="0">
                <a:effectLst/>
              </a:rPr>
              <a:t>                 </a:t>
            </a:r>
            <a:r>
              <a:rPr lang="en-US" b="1" dirty="0" smtClean="0">
                <a:solidFill>
                  <a:schemeClr val="accent1">
                    <a:lumMod val="75000"/>
                  </a:schemeClr>
                </a:solidFill>
                <a:effectLst/>
              </a:rPr>
              <a:t>The </a:t>
            </a:r>
            <a:r>
              <a:rPr lang="en-US" b="1" dirty="0">
                <a:solidFill>
                  <a:schemeClr val="accent1">
                    <a:lumMod val="75000"/>
                  </a:schemeClr>
                </a:solidFill>
                <a:effectLst/>
              </a:rPr>
              <a:t>dereference operator (*)</a:t>
            </a:r>
            <a:endParaRPr lang="en-US" dirty="0">
              <a:solidFill>
                <a:schemeClr val="accent1">
                  <a:lumMod val="75000"/>
                </a:schemeClr>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5727" y="2007801"/>
            <a:ext cx="10778278" cy="3794112"/>
          </a:xfrm>
        </p:spPr>
      </p:pic>
      <p:sp>
        <p:nvSpPr>
          <p:cNvPr id="7" name="TextBox 6"/>
          <p:cNvSpPr txBox="1"/>
          <p:nvPr/>
        </p:nvSpPr>
        <p:spPr>
          <a:xfrm>
            <a:off x="621826" y="1446746"/>
            <a:ext cx="8198783" cy="430887"/>
          </a:xfrm>
          <a:prstGeom prst="rect">
            <a:avLst/>
          </a:prstGeom>
          <a:noFill/>
        </p:spPr>
        <p:txBody>
          <a:bodyPr wrap="none" rtlCol="0">
            <a:spAutoFit/>
          </a:bodyPr>
          <a:lstStyle/>
          <a:p>
            <a:r>
              <a:rPr lang="en-US" sz="2200" b="1" dirty="0" smtClean="0"/>
              <a:t>dereference </a:t>
            </a:r>
            <a:r>
              <a:rPr lang="en-US" sz="2200" b="1" dirty="0"/>
              <a:t>operator (*) </a:t>
            </a:r>
            <a:r>
              <a:rPr lang="en-US" sz="2200" b="1" dirty="0" smtClean="0"/>
              <a:t>gets value </a:t>
            </a:r>
            <a:r>
              <a:rPr lang="en-US" sz="2200" b="1" dirty="0"/>
              <a:t>at a particular </a:t>
            </a:r>
            <a:r>
              <a:rPr lang="en-US" sz="2200" b="1" dirty="0" smtClean="0"/>
              <a:t>memory address</a:t>
            </a:r>
            <a:endParaRPr lang="en-US" sz="2200" b="1" dirty="0"/>
          </a:p>
        </p:txBody>
      </p:sp>
      <p:sp>
        <p:nvSpPr>
          <p:cNvPr id="8" name="TextBox 7"/>
          <p:cNvSpPr txBox="1"/>
          <p:nvPr/>
        </p:nvSpPr>
        <p:spPr>
          <a:xfrm>
            <a:off x="4663678" y="6255067"/>
            <a:ext cx="300082" cy="369332"/>
          </a:xfrm>
          <a:prstGeom prst="rect">
            <a:avLst/>
          </a:prstGeom>
          <a:noFill/>
        </p:spPr>
        <p:txBody>
          <a:bodyPr wrap="none" rtlCol="0">
            <a:spAutoFit/>
          </a:bodyPr>
          <a:lstStyle/>
          <a:p>
            <a:r>
              <a:rPr lang="en-US" dirty="0" smtClean="0"/>
              <a:t>  </a:t>
            </a:r>
            <a:endParaRPr lang="en-US" dirty="0"/>
          </a:p>
        </p:txBody>
      </p:sp>
      <p:sp>
        <p:nvSpPr>
          <p:cNvPr id="9" name="TextBox 8"/>
          <p:cNvSpPr txBox="1"/>
          <p:nvPr/>
        </p:nvSpPr>
        <p:spPr>
          <a:xfrm>
            <a:off x="661546" y="5957169"/>
            <a:ext cx="8065028" cy="400110"/>
          </a:xfrm>
          <a:prstGeom prst="rect">
            <a:avLst/>
          </a:prstGeom>
          <a:noFill/>
        </p:spPr>
        <p:txBody>
          <a:bodyPr wrap="none" rtlCol="0">
            <a:spAutoFit/>
          </a:bodyPr>
          <a:lstStyle/>
          <a:p>
            <a:r>
              <a:rPr lang="en-US" sz="2000" b="1" dirty="0" smtClean="0"/>
              <a:t>NOTE: Multiplication operator is binary, the </a:t>
            </a:r>
            <a:r>
              <a:rPr lang="en-US" sz="2000" b="1" dirty="0"/>
              <a:t>dereference operator is </a:t>
            </a:r>
            <a:r>
              <a:rPr lang="en-US" sz="2000" b="1" dirty="0" smtClean="0"/>
              <a:t>unary</a:t>
            </a:r>
            <a:endParaRPr lang="en-US" sz="2000" b="1" dirty="0"/>
          </a:p>
        </p:txBody>
      </p:sp>
      <p:pic>
        <p:nvPicPr>
          <p:cNvPr id="10" name="Picture 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Tree>
    <p:extLst>
      <p:ext uri="{BB962C8B-B14F-4D97-AF65-F5344CB8AC3E}">
        <p14:creationId xmlns:p14="http://schemas.microsoft.com/office/powerpoint/2010/main" val="161056736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550" y="308893"/>
            <a:ext cx="11814651" cy="849453"/>
          </a:xfrm>
        </p:spPr>
        <p:txBody>
          <a:bodyPr/>
          <a:lstStyle/>
          <a:p>
            <a:r>
              <a:rPr lang="en-US" b="1" dirty="0" smtClean="0">
                <a:effectLst/>
              </a:rPr>
              <a:t>	</a:t>
            </a:r>
            <a:r>
              <a:rPr lang="en-US" b="1" dirty="0">
                <a:effectLst/>
              </a:rPr>
              <a:t> </a:t>
            </a:r>
            <a:r>
              <a:rPr lang="en-US" b="1" dirty="0" smtClean="0">
                <a:effectLst/>
              </a:rPr>
              <a:t>                  </a:t>
            </a:r>
            <a:r>
              <a:rPr lang="en-US" b="1" dirty="0" smtClean="0">
                <a:solidFill>
                  <a:schemeClr val="accent1">
                    <a:lumMod val="75000"/>
                  </a:schemeClr>
                </a:solidFill>
                <a:effectLst/>
              </a:rPr>
              <a:t>Pointer Declaration</a:t>
            </a:r>
            <a:endParaRPr lang="en-US"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462" y="1621685"/>
            <a:ext cx="10985553" cy="4015599"/>
          </a:xfrm>
        </p:spPr>
      </p:pic>
      <p:pic>
        <p:nvPicPr>
          <p:cNvPr id="5" name="Picture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2829" y="6255068"/>
            <a:ext cx="1228299" cy="695007"/>
          </a:xfrm>
          <a:prstGeom prst="rect">
            <a:avLst/>
          </a:prstGeom>
        </p:spPr>
      </p:pic>
      <p:sp>
        <p:nvSpPr>
          <p:cNvPr id="3" name="6-Point Star 2"/>
          <p:cNvSpPr/>
          <p:nvPr/>
        </p:nvSpPr>
        <p:spPr>
          <a:xfrm>
            <a:off x="3085995" y="2846152"/>
            <a:ext cx="76200" cy="1143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345674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793</TotalTime>
  <Words>1958</Words>
  <Application>Microsoft Office PowerPoint</Application>
  <PresentationFormat>Custom</PresentationFormat>
  <Paragraphs>250</Paragraphs>
  <Slides>29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 Unicode MS</vt:lpstr>
      <vt:lpstr>Arial</vt:lpstr>
      <vt:lpstr>Calibri</vt:lpstr>
      <vt:lpstr>Consolas</vt:lpstr>
      <vt:lpstr>Franklin Gothic Book</vt:lpstr>
      <vt:lpstr>Franklin Gothic Medium</vt:lpstr>
      <vt:lpstr>Wingdings</vt:lpstr>
      <vt:lpstr>Wingdings 2</vt:lpstr>
      <vt:lpstr>Trek</vt:lpstr>
      <vt:lpstr>Css 332 </vt:lpstr>
      <vt:lpstr>  week 2</vt:lpstr>
      <vt:lpstr>                   Please respect your peers</vt:lpstr>
      <vt:lpstr>          UWB research opportunity</vt:lpstr>
      <vt:lpstr>              Components of memory</vt:lpstr>
      <vt:lpstr>               Bits &amp; bytes</vt:lpstr>
      <vt:lpstr>               The address-of operator (&amp;)</vt:lpstr>
      <vt:lpstr>                 The dereference operator (*)</vt:lpstr>
      <vt:lpstr>                    Pointer Declaration</vt:lpstr>
      <vt:lpstr>                 Putting it all together</vt:lpstr>
      <vt:lpstr>                    fixed Arrays</vt:lpstr>
      <vt:lpstr>     sizeof(): Arrays &amp; pointers</vt:lpstr>
      <vt:lpstr>           passing fixed arrays to functions</vt:lpstr>
      <vt:lpstr>       passing fixed arrays to functions (cont.)</vt:lpstr>
      <vt:lpstr>                Indexing arrays</vt:lpstr>
      <vt:lpstr>             pointer arithmetic</vt:lpstr>
      <vt:lpstr>            Pointer Arithmetic and scaling</vt:lpstr>
      <vt:lpstr>                     indexing beyond bounds</vt:lpstr>
      <vt:lpstr>                C++ memory allocation</vt:lpstr>
      <vt:lpstr>                            Why go dynamic?</vt:lpstr>
      <vt:lpstr>                 Dynamic memory allocation</vt:lpstr>
      <vt:lpstr>           Preventing memory leaks</vt:lpstr>
      <vt:lpstr>          Handling end-of-file (eof) correctly </vt:lpstr>
      <vt:lpstr>                  memory structure</vt:lpstr>
      <vt:lpstr>                               The Heap </vt:lpstr>
      <vt:lpstr>                       what about the heap</vt:lpstr>
      <vt:lpstr>                                    The stack </vt:lpstr>
      <vt:lpstr>                      How about the stack</vt:lpstr>
      <vt:lpstr>      Compile Time vs. run time</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Morteza</dc:creator>
  <cp:lastModifiedBy>Morteza Chini</cp:lastModifiedBy>
  <cp:revision>179</cp:revision>
  <dcterms:created xsi:type="dcterms:W3CDTF">2017-07-07T16:07:11Z</dcterms:created>
  <dcterms:modified xsi:type="dcterms:W3CDTF">2017-10-06T19:43:06Z</dcterms:modified>
</cp:coreProperties>
</file>