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2" r:id="rId2"/>
    <p:sldId id="283" r:id="rId3"/>
    <p:sldId id="277" r:id="rId4"/>
    <p:sldId id="278" r:id="rId5"/>
    <p:sldId id="279" r:id="rId6"/>
    <p:sldId id="280" r:id="rId7"/>
    <p:sldId id="281" r:id="rId8"/>
    <p:sldId id="257" r:id="rId9"/>
    <p:sldId id="258" r:id="rId10"/>
    <p:sldId id="259" r:id="rId11"/>
    <p:sldId id="260" r:id="rId12"/>
    <p:sldId id="261" r:id="rId13"/>
    <p:sldId id="263" r:id="rId14"/>
    <p:sldId id="262" r:id="rId15"/>
    <p:sldId id="264" r:id="rId16"/>
    <p:sldId id="265" r:id="rId17"/>
    <p:sldId id="266" r:id="rId18"/>
    <p:sldId id="267" r:id="rId19"/>
    <p:sldId id="276" r:id="rId20"/>
    <p:sldId id="268" r:id="rId21"/>
    <p:sldId id="269" r:id="rId22"/>
    <p:sldId id="270" r:id="rId23"/>
    <p:sldId id="271" r:id="rId24"/>
    <p:sldId id="274" r:id="rId25"/>
  </p:sldIdLst>
  <p:sldSz cx="12436475" cy="69500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50" y="132"/>
      </p:cViewPr>
      <p:guideLst>
        <p:guide orient="horz" pos="2190"/>
        <p:guide pos="39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7EAD-02EC-455A-8AF7-9F9A6A7FED74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685800"/>
            <a:ext cx="613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2FD6E-43B1-41B5-B229-77A49A991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5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1950" y="685800"/>
            <a:ext cx="61341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DF71-FFF9-48B4-AA19-331F50B34C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6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DF71-FFF9-48B4-AA19-331F50B34C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DF71-FFF9-48B4-AA19-331F50B34C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6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99553" y="5421731"/>
            <a:ext cx="11736923" cy="24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18188" y="4918573"/>
            <a:ext cx="11503739" cy="1238787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18188" y="3938375"/>
            <a:ext cx="11503739" cy="926677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1D30-7817-44D5-8FC7-31D6C0E0F28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192829" y="6560871"/>
            <a:ext cx="1032227" cy="250203"/>
          </a:xfrm>
        </p:spPr>
        <p:txBody>
          <a:bodyPr/>
          <a:lstStyle/>
          <a:p>
            <a:fld id="{0A724BE5-2DF5-4CCB-B5C5-D5F0D2257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1D30-7817-44D5-8FC7-31D6C0E0F28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BE5-2DF5-4CCB-B5C5-D5F0D2257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7357" y="556652"/>
            <a:ext cx="2487295" cy="5930087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1824" y="556652"/>
            <a:ext cx="8498258" cy="593008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1D30-7817-44D5-8FC7-31D6C0E0F28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BE5-2DF5-4CCB-B5C5-D5F0D2257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1D30-7817-44D5-8FC7-31D6C0E0F28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870954" y="77224"/>
            <a:ext cx="3938217" cy="292804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192829" y="6560871"/>
            <a:ext cx="1032227" cy="250203"/>
          </a:xfrm>
        </p:spPr>
        <p:txBody>
          <a:bodyPr/>
          <a:lstStyle/>
          <a:p>
            <a:fld id="{0A724BE5-2DF5-4CCB-B5C5-D5F0D2257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99553" y="3491154"/>
            <a:ext cx="11736923" cy="24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18188" y="1698907"/>
            <a:ext cx="11503739" cy="1235569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1D30-7817-44D5-8FC7-31D6C0E0F28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BE5-2DF5-4CCB-B5C5-D5F0D2257B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5460" y="2986653"/>
            <a:ext cx="11814651" cy="1200732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10405" y="463338"/>
            <a:ext cx="11814651" cy="852543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14550" y="1621684"/>
            <a:ext cx="5700051" cy="47878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321875" y="1621684"/>
            <a:ext cx="5907326" cy="47878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1D30-7817-44D5-8FC7-31D6C0E0F28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BE5-2DF5-4CCB-B5C5-D5F0D2257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14549" y="5482837"/>
            <a:ext cx="11711014" cy="89450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82783" y="675702"/>
            <a:ext cx="5835454" cy="648351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317557" y="675702"/>
            <a:ext cx="5837746" cy="648351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2783" y="1333706"/>
            <a:ext cx="5835454" cy="39946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322597" y="1333706"/>
            <a:ext cx="5832707" cy="39946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1D30-7817-44D5-8FC7-31D6C0E0F28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92828" y="6563960"/>
            <a:ext cx="1036373" cy="250203"/>
          </a:xfrm>
        </p:spPr>
        <p:txBody>
          <a:bodyPr/>
          <a:lstStyle/>
          <a:p>
            <a:fld id="{0A724BE5-2DF5-4CCB-B5C5-D5F0D2257B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99553" y="6100622"/>
            <a:ext cx="11736923" cy="24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10405" y="463338"/>
            <a:ext cx="11814651" cy="852543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1D30-7817-44D5-8FC7-31D6C0E0F28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BE5-2DF5-4CCB-B5C5-D5F0D2257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1D30-7817-44D5-8FC7-31D6C0E0F28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BE5-2DF5-4CCB-B5C5-D5F0D2257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99553" y="5927648"/>
            <a:ext cx="11736923" cy="24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21825" y="5560060"/>
            <a:ext cx="11503739" cy="527691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21825" y="617785"/>
            <a:ext cx="4091515" cy="486505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862317" y="617785"/>
            <a:ext cx="7263247" cy="4865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1D30-7817-44D5-8FC7-31D6C0E0F28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BE5-2DF5-4CCB-B5C5-D5F0D2257B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767317" y="624913"/>
            <a:ext cx="6840061" cy="3706707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1D30-7817-44D5-8FC7-31D6C0E0F28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4BE5-2DF5-4CCB-B5C5-D5F0D2257B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18188" y="5060807"/>
            <a:ext cx="7980071" cy="5293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18188" y="5607507"/>
            <a:ext cx="7980071" cy="778666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99553" y="1065008"/>
            <a:ext cx="11736923" cy="24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14550" y="1575029"/>
            <a:ext cx="11814651" cy="45867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809171" y="77224"/>
            <a:ext cx="3420031" cy="29280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4311D30-7817-44D5-8FC7-31D6C0E0F28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249130" y="77224"/>
            <a:ext cx="4560041" cy="29280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92828" y="6563960"/>
            <a:ext cx="1036373" cy="24775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A724BE5-2DF5-4CCB-B5C5-D5F0D2257B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14550" y="463339"/>
            <a:ext cx="11814651" cy="849453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99553" y="1065008"/>
            <a:ext cx="11736923" cy="24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99553" y="1072192"/>
            <a:ext cx="11736923" cy="24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4097" y="1320548"/>
            <a:ext cx="5521924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sz="7400" spc="-5" dirty="0"/>
              <a:t>C</a:t>
            </a:r>
            <a:r>
              <a:rPr lang="en-US" sz="7400" spc="-5" dirty="0"/>
              <a:t>ss</a:t>
            </a:r>
            <a:r>
              <a:rPr sz="7400" spc="-67" dirty="0"/>
              <a:t> </a:t>
            </a:r>
            <a:r>
              <a:rPr lang="en-US" sz="7400" spc="-5" dirty="0"/>
              <a:t>33</a:t>
            </a:r>
            <a:r>
              <a:rPr sz="7400" spc="-5" dirty="0"/>
              <a:t>2</a:t>
            </a:r>
            <a:r>
              <a:rPr lang="en-US" sz="7400" spc="-5" dirty="0"/>
              <a:t/>
            </a:r>
            <a:br>
              <a:rPr lang="en-US" sz="7400" spc="-5" dirty="0"/>
            </a:br>
            <a:endParaRPr sz="7400" dirty="0"/>
          </a:p>
        </p:txBody>
      </p:sp>
      <p:sp>
        <p:nvSpPr>
          <p:cNvPr id="4" name="object 4"/>
          <p:cNvSpPr txBox="1"/>
          <p:nvPr/>
        </p:nvSpPr>
        <p:spPr>
          <a:xfrm>
            <a:off x="3906329" y="2395417"/>
            <a:ext cx="6270056" cy="32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34" algn="r">
              <a:tabLst>
                <a:tab pos="1219523" algn="l"/>
              </a:tabLst>
            </a:pPr>
            <a:r>
              <a:rPr lang="en-US" sz="4600" b="1" dirty="0">
                <a:solidFill>
                  <a:schemeClr val="accent2">
                    <a:lumMod val="75000"/>
                  </a:schemeClr>
                </a:solidFill>
              </a:rPr>
              <a:t>Programming Issues with Object-Oriented Languages</a:t>
            </a:r>
          </a:p>
          <a:p>
            <a:pPr marL="13134" algn="r">
              <a:tabLst>
                <a:tab pos="1219523" algn="l"/>
              </a:tabLst>
            </a:pPr>
            <a:endParaRPr lang="en-US" sz="4600" b="1" dirty="0"/>
          </a:p>
          <a:p>
            <a:pPr marL="13134" algn="r">
              <a:tabLst>
                <a:tab pos="1219523" algn="l"/>
              </a:tabLst>
            </a:pPr>
            <a:r>
              <a:rPr lang="en-US" sz="29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Morteza </a:t>
            </a:r>
            <a:r>
              <a:rPr lang="en-US" sz="2900" b="1" dirty="0" err="1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Chini</a:t>
            </a:r>
            <a:endParaRPr lang="en-US" sz="2900" b="1" dirty="0">
              <a:solidFill>
                <a:srgbClr val="0070C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7" y="6255067"/>
            <a:ext cx="1228300" cy="6950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63" y="2625584"/>
            <a:ext cx="2895664" cy="143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758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50" y="231671"/>
            <a:ext cx="11814651" cy="849453"/>
          </a:xfrm>
        </p:spPr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sz="4000" dirty="0" err="1" smtClean="0"/>
              <a:t>Strlen</a:t>
            </a:r>
            <a:r>
              <a:rPr lang="en-US" sz="4000" dirty="0" smtClean="0"/>
              <a:t>()  </a:t>
            </a:r>
            <a:r>
              <a:rPr lang="en-US" sz="2400" dirty="0" smtClean="0"/>
              <a:t>vs.  </a:t>
            </a:r>
            <a:r>
              <a:rPr lang="en-US" sz="4000" dirty="0" err="1" smtClean="0"/>
              <a:t>sizeof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86" y="1698908"/>
            <a:ext cx="11711014" cy="47760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82" y="308893"/>
            <a:ext cx="11814651" cy="849453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sz="4000" dirty="0" smtClean="0"/>
              <a:t>C string Best practice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16" y="1570037"/>
            <a:ext cx="10922740" cy="344447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Some </a:t>
            </a:r>
            <a:r>
              <a:rPr lang="en-US" sz="2800" dirty="0"/>
              <a:t>useful s</a:t>
            </a:r>
            <a:r>
              <a:rPr lang="en-US" sz="2800" dirty="0" smtClean="0"/>
              <a:t>tring functions: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    </a:t>
            </a:r>
            <a:r>
              <a:rPr lang="en-US" sz="2800" dirty="0" err="1" smtClean="0"/>
              <a:t>strcat</a:t>
            </a:r>
            <a:r>
              <a:rPr lang="en-US" sz="2800" dirty="0" smtClean="0"/>
              <a:t>()      </a:t>
            </a:r>
            <a:r>
              <a:rPr lang="en-US" sz="2500" dirty="0" smtClean="0">
                <a:solidFill>
                  <a:srgbClr val="0070C0"/>
                </a:solidFill>
              </a:rPr>
              <a:t>Appends one string to another (dangerous)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smtClean="0">
                <a:solidFill>
                  <a:srgbClr val="0070C0"/>
                </a:solidFill>
              </a:rPr>
              <a:t>                          </a:t>
            </a:r>
            <a:r>
              <a:rPr lang="fr-FR" sz="2400" dirty="0" err="1" smtClean="0">
                <a:solidFill>
                  <a:srgbClr val="C00000"/>
                </a:solidFill>
              </a:rPr>
              <a:t>strcat</a:t>
            </a:r>
            <a:r>
              <a:rPr lang="fr-FR" sz="2400" dirty="0" smtClean="0">
                <a:solidFill>
                  <a:srgbClr val="C00000"/>
                </a:solidFill>
              </a:rPr>
              <a:t>(destination</a:t>
            </a:r>
            <a:r>
              <a:rPr lang="fr-FR" sz="2400">
                <a:solidFill>
                  <a:srgbClr val="C00000"/>
                </a:solidFill>
              </a:rPr>
              <a:t>,  </a:t>
            </a:r>
            <a:r>
              <a:rPr lang="fr-FR" sz="2400" smtClean="0">
                <a:solidFill>
                  <a:srgbClr val="C00000"/>
                </a:solidFill>
              </a:rPr>
              <a:t>source);</a:t>
            </a:r>
            <a:r>
              <a:rPr lang="en-US" sz="2800" dirty="0" smtClean="0">
                <a:solidFill>
                  <a:srgbClr val="0070C0"/>
                </a:solidFill>
              </a:rPr>
              <a:t/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  </a:t>
            </a:r>
            <a:r>
              <a:rPr lang="en-US" sz="2800" dirty="0" err="1" smtClean="0"/>
              <a:t>str</a:t>
            </a:r>
            <a:r>
              <a:rPr lang="en-US" sz="2800" dirty="0" err="1" smtClean="0">
                <a:solidFill>
                  <a:srgbClr val="C00000"/>
                </a:solidFill>
              </a:rPr>
              <a:t>n</a:t>
            </a:r>
            <a:r>
              <a:rPr lang="en-US" sz="2800" dirty="0" err="1" smtClean="0"/>
              <a:t>cat</a:t>
            </a:r>
            <a:r>
              <a:rPr lang="en-US" sz="2800" dirty="0" smtClean="0"/>
              <a:t>()    </a:t>
            </a:r>
            <a:r>
              <a:rPr lang="en-US" sz="2300" b="1" dirty="0" smtClean="0">
                <a:solidFill>
                  <a:srgbClr val="0070C0"/>
                </a:solidFill>
              </a:rPr>
              <a:t>Appends one string to another (buffer length check)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	</a:t>
            </a:r>
            <a:r>
              <a:rPr lang="fr-FR" sz="2800" dirty="0" smtClean="0"/>
              <a:t>	 </a:t>
            </a:r>
            <a:r>
              <a:rPr lang="fr-FR" sz="2700" dirty="0" err="1" smtClean="0">
                <a:solidFill>
                  <a:srgbClr val="C00000"/>
                </a:solidFill>
              </a:rPr>
              <a:t>strncat</a:t>
            </a:r>
            <a:r>
              <a:rPr lang="fr-FR" sz="2700" dirty="0" smtClean="0">
                <a:solidFill>
                  <a:srgbClr val="C00000"/>
                </a:solidFill>
              </a:rPr>
              <a:t> (destination</a:t>
            </a:r>
            <a:r>
              <a:rPr lang="fr-FR" sz="2700" dirty="0">
                <a:solidFill>
                  <a:srgbClr val="C00000"/>
                </a:solidFill>
              </a:rPr>
              <a:t>, </a:t>
            </a:r>
            <a:r>
              <a:rPr lang="fr-FR" sz="2700" dirty="0" smtClean="0">
                <a:solidFill>
                  <a:srgbClr val="C00000"/>
                </a:solidFill>
              </a:rPr>
              <a:t>source</a:t>
            </a:r>
            <a:r>
              <a:rPr lang="fr-FR" sz="2700" dirty="0">
                <a:solidFill>
                  <a:srgbClr val="C00000"/>
                </a:solidFill>
              </a:rPr>
              <a:t>, </a:t>
            </a:r>
            <a:r>
              <a:rPr lang="fr-FR" sz="2700" dirty="0" smtClean="0">
                <a:solidFill>
                  <a:srgbClr val="C00000"/>
                </a:solidFill>
              </a:rPr>
              <a:t>size);</a:t>
            </a:r>
            <a:r>
              <a:rPr lang="en-US" sz="2800" dirty="0" smtClean="0">
                <a:solidFill>
                  <a:srgbClr val="0070C0"/>
                </a:solidFill>
              </a:rPr>
              <a:t/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  </a:t>
            </a:r>
            <a:r>
              <a:rPr lang="en-US" sz="2800" dirty="0" err="1" smtClean="0"/>
              <a:t>strcmp</a:t>
            </a:r>
            <a:r>
              <a:rPr lang="en-US" sz="2800" dirty="0" smtClean="0"/>
              <a:t>()    </a:t>
            </a:r>
            <a:r>
              <a:rPr lang="en-US" sz="2500" dirty="0" smtClean="0">
                <a:solidFill>
                  <a:srgbClr val="0070C0"/>
                </a:solidFill>
              </a:rPr>
              <a:t>Compares two strings (returns 0 if equal)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en-US" sz="2800" dirty="0" err="1" smtClean="0"/>
              <a:t>str</a:t>
            </a:r>
            <a:r>
              <a:rPr lang="en-US" sz="2800" dirty="0" err="1" smtClean="0">
                <a:solidFill>
                  <a:srgbClr val="C00000"/>
                </a:solidFill>
              </a:rPr>
              <a:t>n</a:t>
            </a:r>
            <a:r>
              <a:rPr lang="en-US" sz="2800" dirty="0" err="1" smtClean="0"/>
              <a:t>cmp</a:t>
            </a:r>
            <a:r>
              <a:rPr lang="en-US" sz="2800" dirty="0" smtClean="0"/>
              <a:t>()  </a:t>
            </a:r>
            <a:r>
              <a:rPr lang="en-US" sz="2500" b="1" dirty="0" smtClean="0">
                <a:solidFill>
                  <a:srgbClr val="0070C0"/>
                </a:solidFill>
              </a:rPr>
              <a:t>Compares two strings up to a specific number of characters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smtClean="0">
                <a:solidFill>
                  <a:srgbClr val="0070C0"/>
                </a:solidFill>
              </a:rPr>
              <a:t>                           (returns 0 if equal)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40010" y="5255781"/>
            <a:ext cx="88882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Now that you know all about C-style string, avoid using it all together!</a:t>
            </a:r>
          </a:p>
          <a:p>
            <a:r>
              <a:rPr lang="en-US" sz="2200" b="1" dirty="0" err="1"/>
              <a:t>std</a:t>
            </a:r>
            <a:r>
              <a:rPr lang="en-US" sz="2200" b="1" dirty="0"/>
              <a:t>::string is easier, safer, and more </a:t>
            </a:r>
            <a:r>
              <a:rPr lang="en-US" sz="2200" b="1" dirty="0" smtClean="0"/>
              <a:t>flexible. </a:t>
            </a:r>
            <a:r>
              <a:rPr lang="en-US" sz="2400" b="1" dirty="0"/>
              <a:t>#include &lt;string&gt;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678" y="231671"/>
            <a:ext cx="11814651" cy="849453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                 </a:t>
            </a:r>
            <a:r>
              <a:rPr lang="en-US" sz="4000" dirty="0" smtClean="0"/>
              <a:t>OOP</a:t>
            </a:r>
            <a:r>
              <a:rPr lang="en-US" sz="4000" dirty="0"/>
              <a:t>, </a:t>
            </a:r>
            <a:r>
              <a:rPr lang="en-US" sz="4000" dirty="0" smtClean="0"/>
              <a:t>revisited!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49" y="1390015"/>
            <a:ext cx="12006578" cy="5173945"/>
          </a:xfrm>
        </p:spPr>
        <p:txBody>
          <a:bodyPr>
            <a:noAutofit/>
          </a:bodyPr>
          <a:lstStyle/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300" dirty="0" smtClean="0"/>
              <a:t>In </a:t>
            </a:r>
            <a:r>
              <a:rPr lang="en-US" sz="2300" dirty="0"/>
              <a:t>C++ </a:t>
            </a:r>
            <a:r>
              <a:rPr lang="en-US" sz="2300" dirty="0" smtClean="0"/>
              <a:t>an object is a chunk of  </a:t>
            </a:r>
            <a:r>
              <a:rPr lang="en-US" sz="2300" dirty="0"/>
              <a:t>of memory </a:t>
            </a:r>
            <a:r>
              <a:rPr lang="en-US" sz="2300" dirty="0" smtClean="0"/>
              <a:t>that is used </a:t>
            </a:r>
            <a:r>
              <a:rPr lang="en-US" sz="2300" dirty="0"/>
              <a:t>to store </a:t>
            </a:r>
            <a:r>
              <a:rPr lang="en-US" sz="2300" dirty="0" smtClean="0"/>
              <a:t>complex/user defined values</a:t>
            </a: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300" dirty="0" smtClean="0"/>
              <a:t>If you give your object a name, then it is </a:t>
            </a:r>
            <a:r>
              <a:rPr lang="en-US" sz="2300" dirty="0"/>
              <a:t>called a </a:t>
            </a:r>
            <a:r>
              <a:rPr lang="en-US" sz="2300" dirty="0" smtClean="0"/>
              <a:t>variable</a:t>
            </a:r>
            <a:endParaRPr lang="en-US" sz="2300" dirty="0"/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300" dirty="0" smtClean="0"/>
              <a:t>OOP: objects are everywhere: cars, chairs, students, PCs, etc.…</a:t>
            </a: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300" dirty="0" smtClean="0"/>
              <a:t>Major components of objects: 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300" dirty="0" smtClean="0"/>
              <a:t>	</a:t>
            </a:r>
            <a:r>
              <a:rPr lang="en-US" sz="2300" b="1" i="1" dirty="0" smtClean="0"/>
              <a:t>1</a:t>
            </a:r>
            <a:r>
              <a:rPr lang="en-US" sz="2300" b="1" i="1" dirty="0"/>
              <a:t>) </a:t>
            </a:r>
            <a:r>
              <a:rPr lang="en-US" sz="2300" dirty="0"/>
              <a:t>A </a:t>
            </a:r>
            <a:r>
              <a:rPr lang="en-US" sz="2300" dirty="0" smtClean="0"/>
              <a:t>number of relevant </a:t>
            </a:r>
            <a:r>
              <a:rPr lang="en-US" sz="2300" dirty="0"/>
              <a:t>properties </a:t>
            </a:r>
            <a:r>
              <a:rPr lang="en-US" sz="2300" dirty="0" smtClean="0"/>
              <a:t>(weight</a:t>
            </a:r>
            <a:r>
              <a:rPr lang="en-US" sz="2300" dirty="0"/>
              <a:t>, color, </a:t>
            </a:r>
            <a:r>
              <a:rPr lang="en-US" sz="2300" dirty="0" smtClean="0"/>
              <a:t>size, shape</a:t>
            </a:r>
            <a:r>
              <a:rPr lang="en-US" sz="2300" dirty="0"/>
              <a:t>, </a:t>
            </a:r>
            <a:r>
              <a:rPr lang="en-US" sz="2300" dirty="0" smtClean="0"/>
              <a:t>etc.…) aka data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300" dirty="0" smtClean="0"/>
              <a:t>	</a:t>
            </a:r>
            <a:r>
              <a:rPr lang="en-US" sz="2300" b="1" i="1" dirty="0" smtClean="0"/>
              <a:t>2</a:t>
            </a:r>
            <a:r>
              <a:rPr lang="en-US" sz="2300" b="1" i="1" dirty="0"/>
              <a:t>) </a:t>
            </a:r>
            <a:r>
              <a:rPr lang="en-US" sz="2300" dirty="0"/>
              <a:t>Some number of behaviors that they can exhibit </a:t>
            </a:r>
            <a:r>
              <a:rPr lang="en-US" sz="2300" dirty="0" smtClean="0"/>
              <a:t>(e.g., moving, folding, making noise,   	                                                                                        etc.…)</a:t>
            </a: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300" dirty="0" smtClean="0"/>
              <a:t>These </a:t>
            </a:r>
            <a:r>
              <a:rPr lang="en-US" sz="2300" dirty="0"/>
              <a:t>properties and behaviors are </a:t>
            </a:r>
            <a:r>
              <a:rPr lang="en-US" sz="2300" dirty="0" smtClean="0"/>
              <a:t>inseparable. Objects encapsulate both data/status </a:t>
            </a:r>
            <a:r>
              <a:rPr lang="en-US" sz="2300" dirty="0"/>
              <a:t>&amp;</a:t>
            </a:r>
            <a:r>
              <a:rPr lang="en-US" sz="2300" dirty="0" smtClean="0"/>
              <a:t> </a:t>
            </a:r>
            <a:r>
              <a:rPr lang="en-US" sz="2300" dirty="0"/>
              <a:t>behaviors into a self-contained, </a:t>
            </a:r>
            <a:r>
              <a:rPr lang="en-US" sz="2300" dirty="0" smtClean="0"/>
              <a:t>unit of code to </a:t>
            </a:r>
            <a:r>
              <a:rPr lang="en-US" sz="2300" dirty="0"/>
              <a:t>manage complexit</a:t>
            </a:r>
            <a:r>
              <a:rPr lang="en-US" sz="2400" dirty="0"/>
              <a:t>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50" y="231671"/>
            <a:ext cx="11814651" cy="849453"/>
          </a:xfrm>
        </p:spPr>
        <p:txBody>
          <a:bodyPr/>
          <a:lstStyle/>
          <a:p>
            <a:r>
              <a:rPr lang="en-US" b="1" dirty="0" smtClean="0">
                <a:effectLst/>
              </a:rPr>
              <a:t>	                      </a:t>
            </a:r>
            <a:r>
              <a:rPr lang="en-US" sz="4000" dirty="0" smtClean="0">
                <a:effectLst/>
              </a:rPr>
              <a:t>access Specifiers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8" y="1417637"/>
            <a:ext cx="11506200" cy="4586728"/>
          </a:xfrm>
        </p:spPr>
        <p:txBody>
          <a:bodyPr>
            <a:normAutofit fontScale="70000" lnSpcReduction="20000"/>
          </a:bodyPr>
          <a:lstStyle/>
          <a:p>
            <a:pPr marL="0" indent="0" fontAlgn="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What is an access specifier?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0070C0"/>
                </a:solidFill>
              </a:rPr>
              <a:t>Provides </a:t>
            </a:r>
            <a:r>
              <a:rPr lang="en-US" sz="3600" dirty="0">
                <a:solidFill>
                  <a:srgbClr val="0070C0"/>
                </a:solidFill>
              </a:rPr>
              <a:t>different levels of access to the </a:t>
            </a:r>
            <a:r>
              <a:rPr lang="en-US" sz="3600" dirty="0" smtClean="0">
                <a:solidFill>
                  <a:srgbClr val="0070C0"/>
                </a:solidFill>
              </a:rPr>
              <a:t>members</a:t>
            </a: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tx1"/>
                </a:solidFill>
              </a:rPr>
              <a:t>What </a:t>
            </a:r>
            <a:r>
              <a:rPr lang="en-US" sz="3600" dirty="0">
                <a:solidFill>
                  <a:schemeClr val="tx1"/>
                </a:solidFill>
              </a:rPr>
              <a:t>is a public </a:t>
            </a:r>
            <a:r>
              <a:rPr lang="en-US" sz="3600" dirty="0" smtClean="0">
                <a:solidFill>
                  <a:schemeClr val="tx1"/>
                </a:solidFill>
              </a:rPr>
              <a:t>member?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0070C0"/>
                </a:solidFill>
              </a:rPr>
              <a:t>A </a:t>
            </a:r>
            <a:r>
              <a:rPr lang="en-US" sz="3600" dirty="0">
                <a:solidFill>
                  <a:srgbClr val="0070C0"/>
                </a:solidFill>
              </a:rPr>
              <a:t>class </a:t>
            </a:r>
            <a:r>
              <a:rPr lang="en-US" sz="3600" dirty="0" smtClean="0">
                <a:solidFill>
                  <a:srgbClr val="0070C0"/>
                </a:solidFill>
              </a:rPr>
              <a:t>member that </a:t>
            </a:r>
            <a:r>
              <a:rPr lang="en-US" sz="3600" dirty="0">
                <a:solidFill>
                  <a:srgbClr val="0070C0"/>
                </a:solidFill>
              </a:rPr>
              <a:t>can be accessed by </a:t>
            </a:r>
            <a:r>
              <a:rPr lang="en-US" sz="3600" dirty="0" smtClean="0">
                <a:solidFill>
                  <a:srgbClr val="0070C0"/>
                </a:solidFill>
              </a:rPr>
              <a:t>anyone</a:t>
            </a:r>
            <a:endParaRPr lang="en-US" sz="3600" dirty="0">
              <a:solidFill>
                <a:srgbClr val="0070C0"/>
              </a:solidFill>
            </a:endParaRP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tx1"/>
                </a:solidFill>
              </a:rPr>
              <a:t>What </a:t>
            </a:r>
            <a:r>
              <a:rPr lang="en-US" sz="3600" dirty="0">
                <a:solidFill>
                  <a:schemeClr val="tx1"/>
                </a:solidFill>
              </a:rPr>
              <a:t>is a private member?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0070C0"/>
                </a:solidFill>
              </a:rPr>
              <a:t>A  </a:t>
            </a:r>
            <a:r>
              <a:rPr lang="en-US" sz="3600" dirty="0">
                <a:solidFill>
                  <a:srgbClr val="0070C0"/>
                </a:solidFill>
              </a:rPr>
              <a:t>class </a:t>
            </a:r>
            <a:r>
              <a:rPr lang="en-US" sz="3600" dirty="0" smtClean="0">
                <a:solidFill>
                  <a:srgbClr val="0070C0"/>
                </a:solidFill>
              </a:rPr>
              <a:t>member that </a:t>
            </a:r>
            <a:r>
              <a:rPr lang="en-US" sz="3600" dirty="0">
                <a:solidFill>
                  <a:srgbClr val="0070C0"/>
                </a:solidFill>
              </a:rPr>
              <a:t>can only be accessed by </a:t>
            </a:r>
            <a:r>
              <a:rPr lang="en-US" sz="3600" dirty="0" smtClean="0">
                <a:solidFill>
                  <a:srgbClr val="0070C0"/>
                </a:solidFill>
              </a:rPr>
              <a:t>other members </a:t>
            </a:r>
            <a:r>
              <a:rPr lang="en-US" sz="3600" dirty="0">
                <a:solidFill>
                  <a:srgbClr val="0070C0"/>
                </a:solidFill>
              </a:rPr>
              <a:t>of </a:t>
            </a:r>
            <a:r>
              <a:rPr lang="en-US" sz="3600" dirty="0" smtClean="0">
                <a:solidFill>
                  <a:srgbClr val="0070C0"/>
                </a:solidFill>
              </a:rPr>
              <a:t>same class</a:t>
            </a:r>
            <a:endParaRPr lang="en-US" sz="3600" dirty="0">
              <a:solidFill>
                <a:srgbClr val="0070C0"/>
              </a:solidFill>
            </a:endParaRP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tx1"/>
                </a:solidFill>
              </a:rPr>
              <a:t>How </a:t>
            </a:r>
            <a:r>
              <a:rPr lang="en-US" sz="3600" dirty="0">
                <a:solidFill>
                  <a:schemeClr val="tx1"/>
                </a:solidFill>
              </a:rPr>
              <a:t>many access specifiers are </a:t>
            </a:r>
            <a:r>
              <a:rPr lang="en-US" sz="3600" dirty="0" smtClean="0">
                <a:solidFill>
                  <a:schemeClr val="tx1"/>
                </a:solidFill>
              </a:rPr>
              <a:t>there; what </a:t>
            </a:r>
            <a:r>
              <a:rPr lang="en-US" sz="3600" dirty="0">
                <a:solidFill>
                  <a:schemeClr val="tx1"/>
                </a:solidFill>
              </a:rPr>
              <a:t>are they?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3600" dirty="0" smtClean="0"/>
              <a:t>	</a:t>
            </a:r>
            <a:r>
              <a:rPr lang="en-US" sz="3600" dirty="0" smtClean="0">
                <a:solidFill>
                  <a:srgbClr val="0070C0"/>
                </a:solidFill>
              </a:rPr>
              <a:t>Three; </a:t>
            </a:r>
            <a:r>
              <a:rPr lang="en-US" sz="3600" dirty="0">
                <a:solidFill>
                  <a:srgbClr val="0070C0"/>
                </a:solidFill>
              </a:rPr>
              <a:t>p</a:t>
            </a:r>
            <a:r>
              <a:rPr lang="en-US" sz="3600" dirty="0" smtClean="0">
                <a:solidFill>
                  <a:srgbClr val="0070C0"/>
                </a:solidFill>
              </a:rPr>
              <a:t>ublic – private – protected</a:t>
            </a: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tx1"/>
                </a:solidFill>
              </a:rPr>
              <a:t>What is the default access specifier for C++ class members?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3600" dirty="0">
                <a:solidFill>
                  <a:srgbClr val="0070C0"/>
                </a:solidFill>
              </a:rPr>
              <a:t>	</a:t>
            </a:r>
            <a:r>
              <a:rPr lang="en-US" sz="3600" dirty="0" smtClean="0">
                <a:solidFill>
                  <a:srgbClr val="0070C0"/>
                </a:solidFill>
              </a:rPr>
              <a:t>It is private</a:t>
            </a:r>
            <a:endParaRPr lang="en-US" sz="36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50" y="231671"/>
            <a:ext cx="11814651" cy="84945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         </a:t>
            </a:r>
            <a:r>
              <a:rPr lang="en-US" sz="4000" dirty="0" smtClean="0">
                <a:effectLst/>
              </a:rPr>
              <a:t>access Specifier: </a:t>
            </a:r>
            <a:r>
              <a:rPr lang="en-US" sz="4000" dirty="0">
                <a:effectLst/>
              </a:rPr>
              <a:t>Public </a:t>
            </a:r>
            <a:r>
              <a:rPr lang="en-US" sz="2400" b="1" dirty="0">
                <a:effectLst/>
              </a:rPr>
              <a:t>vs. </a:t>
            </a:r>
            <a:r>
              <a:rPr lang="en-US" sz="4000" b="1" dirty="0">
                <a:effectLst/>
              </a:rPr>
              <a:t>private 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9" y="1575029"/>
            <a:ext cx="10674640" cy="491170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50" y="231671"/>
            <a:ext cx="11814651" cy="849453"/>
          </a:xfrm>
        </p:spPr>
        <p:txBody>
          <a:bodyPr/>
          <a:lstStyle/>
          <a:p>
            <a:r>
              <a:rPr lang="en-US" dirty="0" smtClean="0"/>
              <a:t>		            </a:t>
            </a:r>
            <a:r>
              <a:rPr lang="en-US" sz="4000" dirty="0" smtClean="0"/>
              <a:t>Type conversion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238" y="1417637"/>
            <a:ext cx="11201400" cy="4648200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We know that </a:t>
            </a:r>
            <a:r>
              <a:rPr lang="en-US" sz="2500" dirty="0"/>
              <a:t>a value of a variable is stored as a sequence </a:t>
            </a:r>
            <a:r>
              <a:rPr lang="en-US" sz="2500" dirty="0" smtClean="0"/>
              <a:t>of </a:t>
            </a:r>
            <a:r>
              <a:rPr lang="en-US" sz="2500" dirty="0"/>
              <a:t>bits, </a:t>
            </a:r>
            <a:r>
              <a:rPr lang="en-US" sz="2500" dirty="0" smtClean="0"/>
              <a:t>depending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2500" dirty="0"/>
              <a:t> </a:t>
            </a:r>
            <a:r>
              <a:rPr lang="en-US" sz="2500" dirty="0" smtClean="0"/>
              <a:t>    on data type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Different </a:t>
            </a:r>
            <a:r>
              <a:rPr lang="en-US" sz="2500" dirty="0"/>
              <a:t>data types may represent the “same” number </a:t>
            </a:r>
            <a:r>
              <a:rPr lang="en-US" sz="2500" dirty="0" smtClean="0"/>
              <a:t>differently </a:t>
            </a:r>
            <a:r>
              <a:rPr lang="en-US" sz="2500" dirty="0"/>
              <a:t>-- for </a:t>
            </a:r>
            <a:r>
              <a:rPr lang="en-US" sz="2500" dirty="0" smtClean="0"/>
              <a:t>example, the </a:t>
            </a:r>
            <a:r>
              <a:rPr lang="en-US" sz="2500" dirty="0"/>
              <a:t>integer value </a:t>
            </a:r>
            <a:r>
              <a:rPr lang="en-US" sz="2500" dirty="0" smtClean="0"/>
              <a:t>12 </a:t>
            </a:r>
            <a:r>
              <a:rPr lang="en-US" sz="2500" dirty="0"/>
              <a:t>and the </a:t>
            </a:r>
            <a:r>
              <a:rPr lang="en-US" sz="2500" dirty="0" smtClean="0"/>
              <a:t>float </a:t>
            </a:r>
            <a:r>
              <a:rPr lang="en-US" sz="2500" dirty="0"/>
              <a:t>value </a:t>
            </a:r>
            <a:r>
              <a:rPr lang="en-US" sz="2500" dirty="0" smtClean="0"/>
              <a:t>12.0 </a:t>
            </a:r>
            <a:r>
              <a:rPr lang="en-US" sz="2500" dirty="0"/>
              <a:t>are stored as completely </a:t>
            </a:r>
            <a:r>
              <a:rPr lang="en-US" sz="2500" dirty="0" smtClean="0"/>
              <a:t>different binary patterns</a:t>
            </a:r>
            <a:endParaRPr lang="en-US" sz="25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What happens here?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2500" dirty="0" smtClean="0"/>
              <a:t>	 float </a:t>
            </a:r>
            <a:r>
              <a:rPr lang="en-US" sz="2500" dirty="0" err="1" smtClean="0"/>
              <a:t>fValue</a:t>
            </a:r>
            <a:r>
              <a:rPr lang="en-US" sz="2500" dirty="0" smtClean="0"/>
              <a:t> </a:t>
            </a:r>
            <a:r>
              <a:rPr lang="en-US" sz="2500" dirty="0"/>
              <a:t>= </a:t>
            </a:r>
            <a:r>
              <a:rPr lang="en-US" sz="2500" dirty="0" smtClean="0"/>
              <a:t>7;        </a:t>
            </a:r>
            <a:r>
              <a:rPr lang="en-US" sz="2500" dirty="0" smtClean="0">
                <a:solidFill>
                  <a:srgbClr val="0070C0"/>
                </a:solidFill>
              </a:rPr>
              <a:t>floating </a:t>
            </a:r>
            <a:r>
              <a:rPr lang="en-US" sz="2500" dirty="0">
                <a:solidFill>
                  <a:srgbClr val="0070C0"/>
                </a:solidFill>
              </a:rPr>
              <a:t>point variable </a:t>
            </a:r>
            <a:r>
              <a:rPr lang="en-US" sz="2500" dirty="0" smtClean="0">
                <a:solidFill>
                  <a:srgbClr val="0070C0"/>
                </a:solidFill>
              </a:rPr>
              <a:t>given integer</a:t>
            </a:r>
            <a:endParaRPr lang="en-US" sz="2500" dirty="0">
              <a:solidFill>
                <a:srgbClr val="0070C0"/>
              </a:solidFill>
            </a:endParaRP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Compiler </a:t>
            </a:r>
            <a:r>
              <a:rPr lang="en-US" sz="2500" dirty="0"/>
              <a:t>can’t just copy the bits representing the value </a:t>
            </a:r>
            <a:r>
              <a:rPr lang="en-US" sz="2500" dirty="0" smtClean="0"/>
              <a:t>7 </a:t>
            </a:r>
            <a:r>
              <a:rPr lang="en-US" sz="2500" dirty="0"/>
              <a:t>into float </a:t>
            </a:r>
            <a:r>
              <a:rPr lang="en-US" sz="2500" dirty="0" err="1" smtClean="0"/>
              <a:t>fValue</a:t>
            </a:r>
            <a:r>
              <a:rPr lang="en-US" sz="2500" dirty="0" smtClean="0"/>
              <a:t>. </a:t>
            </a:r>
            <a:r>
              <a:rPr lang="en-US" sz="2500" dirty="0"/>
              <a:t>Instead, it needs to convert the </a:t>
            </a:r>
            <a:r>
              <a:rPr lang="en-US" sz="2500" dirty="0" smtClean="0"/>
              <a:t>integer value to </a:t>
            </a:r>
            <a:r>
              <a:rPr lang="en-US" sz="2500" dirty="0"/>
              <a:t>a floating point </a:t>
            </a:r>
            <a:r>
              <a:rPr lang="en-US" sz="2500" dirty="0" smtClean="0"/>
              <a:t>value. Converting from one </a:t>
            </a:r>
            <a:r>
              <a:rPr lang="en-US" sz="2500" dirty="0"/>
              <a:t>data type to another is called a </a:t>
            </a:r>
            <a:r>
              <a:rPr lang="en-US" sz="2500" b="1" dirty="0">
                <a:solidFill>
                  <a:srgbClr val="0070C0"/>
                </a:solidFill>
              </a:rPr>
              <a:t>type </a:t>
            </a:r>
            <a:r>
              <a:rPr lang="en-US" sz="2500" b="1" dirty="0" smtClean="0">
                <a:solidFill>
                  <a:srgbClr val="0070C0"/>
                </a:solidFill>
              </a:rPr>
              <a:t>conversion</a:t>
            </a:r>
            <a:endParaRPr lang="en-US" sz="25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50" y="308893"/>
            <a:ext cx="11814651" cy="84945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             C++  5 different types of cast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C-style </a:t>
            </a:r>
            <a:r>
              <a:rPr lang="en-US" sz="2600" b="1" dirty="0">
                <a:solidFill>
                  <a:srgbClr val="0070C0"/>
                </a:solidFill>
              </a:rPr>
              <a:t>casts</a:t>
            </a:r>
            <a:r>
              <a:rPr lang="en-US" sz="2600" b="1" dirty="0"/>
              <a:t>, </a:t>
            </a:r>
            <a:r>
              <a:rPr lang="en-US" sz="2600" b="1" dirty="0">
                <a:solidFill>
                  <a:srgbClr val="0070C0"/>
                </a:solidFill>
              </a:rPr>
              <a:t>static casts</a:t>
            </a:r>
            <a:r>
              <a:rPr lang="en-US" sz="2600" b="1" dirty="0"/>
              <a:t>, </a:t>
            </a:r>
            <a:r>
              <a:rPr lang="en-US" sz="2600" dirty="0" err="1"/>
              <a:t>const</a:t>
            </a:r>
            <a:r>
              <a:rPr lang="en-US" sz="2600" dirty="0"/>
              <a:t> casts, dynamic casts</a:t>
            </a:r>
            <a:r>
              <a:rPr lang="en-US" sz="2600" dirty="0" smtClean="0"/>
              <a:t>, and reinterpret casts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80" y="2316693"/>
            <a:ext cx="10224849" cy="3938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3" y="308893"/>
            <a:ext cx="11814651" cy="849453"/>
          </a:xfrm>
        </p:spPr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sz="4000" dirty="0" smtClean="0"/>
              <a:t>What type of casting?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437" y="1381970"/>
            <a:ext cx="10701812" cy="5220601"/>
          </a:xfrm>
        </p:spPr>
        <p:txBody>
          <a:bodyPr>
            <a:normAutofit lnSpcReduction="10000"/>
          </a:bodyPr>
          <a:lstStyle/>
          <a:p>
            <a:pPr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500" dirty="0"/>
              <a:t>Is this safe? </a:t>
            </a:r>
            <a:r>
              <a:rPr lang="en-US" sz="2500" dirty="0" smtClean="0"/>
              <a:t>Explain why?</a:t>
            </a:r>
            <a:endParaRPr lang="en-US" sz="2500" dirty="0"/>
          </a:p>
          <a:p>
            <a:pPr marL="0" indent="0">
              <a:buNone/>
            </a:pPr>
            <a:r>
              <a:rPr lang="en-US" sz="2500" b="1" dirty="0" smtClean="0">
                <a:solidFill>
                  <a:srgbClr val="0070C0"/>
                </a:solidFill>
              </a:rPr>
              <a:t>	char </a:t>
            </a:r>
            <a:r>
              <a:rPr lang="en-US" sz="2500" b="1" dirty="0" err="1">
                <a:solidFill>
                  <a:srgbClr val="0070C0"/>
                </a:solidFill>
              </a:rPr>
              <a:t>ch</a:t>
            </a:r>
            <a:r>
              <a:rPr lang="en-US" sz="2500" b="1" dirty="0">
                <a:solidFill>
                  <a:srgbClr val="0070C0"/>
                </a:solidFill>
              </a:rPr>
              <a:t> = </a:t>
            </a:r>
            <a:r>
              <a:rPr lang="en-US" sz="2500" b="1" dirty="0" err="1">
                <a:solidFill>
                  <a:srgbClr val="0070C0"/>
                </a:solidFill>
              </a:rPr>
              <a:t>static_cast</a:t>
            </a:r>
            <a:r>
              <a:rPr lang="en-US" sz="2500" b="1" dirty="0">
                <a:solidFill>
                  <a:srgbClr val="0070C0"/>
                </a:solidFill>
              </a:rPr>
              <a:t>&lt;char</a:t>
            </a:r>
            <a:r>
              <a:rPr lang="en-US" sz="2500" b="1" dirty="0" smtClean="0">
                <a:solidFill>
                  <a:srgbClr val="0070C0"/>
                </a:solidFill>
              </a:rPr>
              <a:t>&gt;(51);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Unsafe</a:t>
            </a:r>
            <a:r>
              <a:rPr lang="en-US" sz="2500" dirty="0"/>
              <a:t>, but programmer communicates to </a:t>
            </a:r>
            <a:r>
              <a:rPr lang="en-US" sz="2500" dirty="0" smtClean="0"/>
              <a:t>the compiler that he/she is </a:t>
            </a:r>
            <a:r>
              <a:rPr lang="en-US" sz="2500" dirty="0"/>
              <a:t> </a:t>
            </a:r>
            <a:r>
              <a:rPr lang="en-US" sz="2500" dirty="0" smtClean="0"/>
              <a:t>          aware of potential pitfalls (</a:t>
            </a:r>
            <a:r>
              <a:rPr lang="en-US" sz="2500" dirty="0" err="1" smtClean="0">
                <a:solidFill>
                  <a:srgbClr val="0070C0"/>
                </a:solidFill>
              </a:rPr>
              <a:t>int</a:t>
            </a:r>
            <a:r>
              <a:rPr lang="en-US" sz="2500" dirty="0" smtClean="0">
                <a:solidFill>
                  <a:srgbClr val="0070C0"/>
                </a:solidFill>
              </a:rPr>
              <a:t> 4bytes, char 1 byte</a:t>
            </a:r>
            <a:r>
              <a:rPr lang="en-US" sz="2500" dirty="0" smtClean="0"/>
              <a:t>)</a:t>
            </a:r>
            <a:endParaRPr lang="en-US" sz="25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Casting presents the potential </a:t>
            </a:r>
            <a:r>
              <a:rPr lang="en-US" sz="2500" dirty="0"/>
              <a:t>for trouble. </a:t>
            </a:r>
            <a:r>
              <a:rPr lang="en-US" sz="2500" dirty="0" smtClean="0"/>
              <a:t>Try to avoid it if possible.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Utilize C</a:t>
            </a:r>
            <a:r>
              <a:rPr lang="en-US" sz="2500" dirty="0"/>
              <a:t>++ </a:t>
            </a:r>
            <a:r>
              <a:rPr lang="en-US" sz="2500" dirty="0" smtClean="0"/>
              <a:t>static cast instead </a:t>
            </a:r>
            <a:r>
              <a:rPr lang="en-US" sz="2500" dirty="0"/>
              <a:t>of the C-style </a:t>
            </a:r>
            <a:r>
              <a:rPr lang="en-US" sz="2500" dirty="0" smtClean="0"/>
              <a:t>casts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>
                <a:solidFill>
                  <a:srgbClr val="0070C0"/>
                </a:solidFill>
              </a:rPr>
              <a:t>What’s the difference between implicit and explicit type conversion</a:t>
            </a:r>
            <a:r>
              <a:rPr lang="en-US" sz="2500" dirty="0" smtClean="0">
                <a:solidFill>
                  <a:srgbClr val="0070C0"/>
                </a:solidFill>
              </a:rPr>
              <a:t>?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500" dirty="0" smtClean="0"/>
              <a:t>Implicit -- is done by compiler when it is given 2 different types that do not match</a:t>
            </a:r>
            <a:endParaRPr lang="en-US" sz="25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500" dirty="0" smtClean="0"/>
              <a:t>Whereas explicit -- the user implements a </a:t>
            </a:r>
            <a:r>
              <a:rPr lang="en-US" sz="2500" dirty="0"/>
              <a:t>type cast </a:t>
            </a:r>
            <a:r>
              <a:rPr lang="en-US" sz="2500" dirty="0" smtClean="0"/>
              <a:t>operator to convert from </a:t>
            </a:r>
            <a:r>
              <a:rPr lang="en-US" sz="2500" dirty="0"/>
              <a:t>one type to another </a:t>
            </a:r>
            <a:r>
              <a:rPr lang="en-US" sz="2500" dirty="0" smtClean="0"/>
              <a:t> 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7274" y="231671"/>
            <a:ext cx="11814651" cy="849453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	        </a:t>
            </a:r>
            <a:r>
              <a:rPr lang="en-US" sz="4000" dirty="0" smtClean="0">
                <a:effectLst/>
              </a:rPr>
              <a:t>C++ Struct, </a:t>
            </a:r>
            <a:r>
              <a:rPr lang="en-US" sz="4000" dirty="0">
                <a:effectLst/>
              </a:rPr>
              <a:t>An aggregate data type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236" y="1242798"/>
            <a:ext cx="10922741" cy="52206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800" dirty="0" smtClean="0"/>
              <a:t>Often we </a:t>
            </a:r>
            <a:r>
              <a:rPr lang="en-US" sz="8800" dirty="0"/>
              <a:t>need more than one variable </a:t>
            </a:r>
            <a:r>
              <a:rPr lang="en-US" sz="8800" dirty="0" smtClean="0"/>
              <a:t>to </a:t>
            </a:r>
            <a:r>
              <a:rPr lang="en-US" sz="8800" dirty="0"/>
              <a:t>represent an </a:t>
            </a:r>
            <a:r>
              <a:rPr lang="en-US" sz="8800" dirty="0" smtClean="0"/>
              <a:t>object; consider your</a:t>
            </a:r>
            <a:r>
              <a:rPr lang="en-US" sz="8800" b="1" dirty="0" smtClean="0">
                <a:solidFill>
                  <a:srgbClr val="0070C0"/>
                </a:solidFill>
              </a:rPr>
              <a:t> </a:t>
            </a:r>
            <a:r>
              <a:rPr lang="en-US" sz="8800" b="1" dirty="0" smtClean="0">
                <a:solidFill>
                  <a:schemeClr val="tx1"/>
                </a:solidFill>
              </a:rPr>
              <a:t>student</a:t>
            </a:r>
            <a:r>
              <a:rPr lang="en-US" sz="8800" dirty="0" smtClean="0">
                <a:solidFill>
                  <a:schemeClr val="tx1"/>
                </a:solidFill>
              </a:rPr>
              <a:t>  info</a:t>
            </a:r>
          </a:p>
          <a:p>
            <a:pPr marL="0" indent="0">
              <a:buNone/>
            </a:pPr>
            <a:r>
              <a:rPr lang="en-US" sz="8800" dirty="0" smtClean="0"/>
              <a:t>struct Student</a:t>
            </a:r>
            <a:endParaRPr lang="en-US" sz="8800" dirty="0"/>
          </a:p>
          <a:p>
            <a:pPr marL="0" indent="0" fontAlgn="t">
              <a:buNone/>
            </a:pPr>
            <a:r>
              <a:rPr lang="en-US" sz="8800" dirty="0" smtClean="0"/>
              <a:t>{</a:t>
            </a:r>
          </a:p>
          <a:p>
            <a:pPr marL="0" indent="0" fontAlgn="t">
              <a:buNone/>
            </a:pPr>
            <a:r>
              <a:rPr lang="en-US" sz="8800" dirty="0"/>
              <a:t> </a:t>
            </a:r>
            <a:r>
              <a:rPr lang="en-US" sz="8800" dirty="0" smtClean="0"/>
              <a:t>   short  id;                 </a:t>
            </a:r>
            <a:r>
              <a:rPr lang="en-US" sz="8800" dirty="0" smtClean="0">
                <a:solidFill>
                  <a:srgbClr val="0070C0"/>
                </a:solidFill>
              </a:rPr>
              <a:t>member/field</a:t>
            </a:r>
            <a:endParaRPr lang="en-US" sz="8800" dirty="0">
              <a:solidFill>
                <a:srgbClr val="0070C0"/>
              </a:solidFill>
            </a:endParaRPr>
          </a:p>
          <a:p>
            <a:pPr marL="0" indent="0" fontAlgn="t">
              <a:buNone/>
            </a:pPr>
            <a:r>
              <a:rPr lang="en-US" sz="8800" dirty="0"/>
              <a:t>    s</a:t>
            </a:r>
            <a:r>
              <a:rPr lang="en-US" sz="8800" dirty="0" smtClean="0"/>
              <a:t>tring  major;	          </a:t>
            </a:r>
            <a:r>
              <a:rPr lang="en-US" sz="8800" dirty="0" smtClean="0">
                <a:solidFill>
                  <a:srgbClr val="0070C0"/>
                </a:solidFill>
              </a:rPr>
              <a:t>member/field</a:t>
            </a:r>
            <a:endParaRPr lang="en-US" sz="8800" dirty="0">
              <a:solidFill>
                <a:srgbClr val="0070C0"/>
              </a:solidFill>
            </a:endParaRPr>
          </a:p>
          <a:p>
            <a:pPr marL="0" indent="0" fontAlgn="t">
              <a:buNone/>
            </a:pPr>
            <a:r>
              <a:rPr lang="en-US" sz="8800" dirty="0"/>
              <a:t> </a:t>
            </a:r>
            <a:r>
              <a:rPr lang="en-US" sz="8800" dirty="0" smtClean="0"/>
              <a:t>   double GPA;            </a:t>
            </a:r>
            <a:r>
              <a:rPr lang="en-US" sz="8800" dirty="0" smtClean="0">
                <a:solidFill>
                  <a:srgbClr val="0070C0"/>
                </a:solidFill>
              </a:rPr>
              <a:t>member/field</a:t>
            </a:r>
            <a:endParaRPr lang="en-US" sz="8800" dirty="0">
              <a:solidFill>
                <a:srgbClr val="0070C0"/>
              </a:solidFill>
            </a:endParaRPr>
          </a:p>
          <a:p>
            <a:pPr marL="0" indent="0" fontAlgn="t">
              <a:buNone/>
            </a:pPr>
            <a:r>
              <a:rPr lang="en-US" sz="8800" dirty="0" smtClean="0">
                <a:solidFill>
                  <a:schemeClr val="tx1"/>
                </a:solidFill>
              </a:rPr>
              <a:t>}</a:t>
            </a:r>
            <a:r>
              <a:rPr lang="en-US" sz="8800" b="1" dirty="0" smtClean="0">
                <a:solidFill>
                  <a:schemeClr val="tx1"/>
                </a:solidFill>
              </a:rPr>
              <a:t> </a:t>
            </a:r>
            <a:r>
              <a:rPr lang="en-US" sz="8800" b="1" dirty="0" smtClean="0">
                <a:solidFill>
                  <a:srgbClr val="C00000"/>
                </a:solidFill>
              </a:rPr>
              <a:t>;</a:t>
            </a:r>
          </a:p>
          <a:p>
            <a:pPr marL="0" indent="0" fontAlgn="t">
              <a:buNone/>
            </a:pPr>
            <a:endParaRPr lang="en-US" sz="8800" dirty="0" smtClean="0"/>
          </a:p>
          <a:p>
            <a:pPr marL="0" indent="0" fontAlgn="t">
              <a:buNone/>
            </a:pPr>
            <a:r>
              <a:rPr lang="en-US" sz="8800" dirty="0" smtClean="0"/>
              <a:t>Student  Anne </a:t>
            </a:r>
            <a:r>
              <a:rPr lang="en-US" sz="8800" dirty="0"/>
              <a:t>= { </a:t>
            </a:r>
            <a:r>
              <a:rPr lang="en-US" sz="8800" dirty="0" smtClean="0"/>
              <a:t>17542654,  CSSE,  3.85 };          </a:t>
            </a:r>
            <a:r>
              <a:rPr lang="en-US" sz="8800" b="1" dirty="0" smtClean="0">
                <a:solidFill>
                  <a:srgbClr val="0070C0"/>
                </a:solidFill>
              </a:rPr>
              <a:t>using  </a:t>
            </a:r>
            <a:r>
              <a:rPr lang="en-US" sz="8800" b="1" dirty="0">
                <a:solidFill>
                  <a:srgbClr val="0070C0"/>
                </a:solidFill>
              </a:rPr>
              <a:t>initializer list</a:t>
            </a:r>
          </a:p>
          <a:p>
            <a:pPr marL="0" indent="0" fontAlgn="t">
              <a:buNone/>
            </a:pPr>
            <a:r>
              <a:rPr lang="en-US" sz="8800" dirty="0" smtClean="0"/>
              <a:t>Student Thomas = </a:t>
            </a:r>
            <a:r>
              <a:rPr lang="en-US" sz="8800" dirty="0"/>
              <a:t>{ </a:t>
            </a:r>
            <a:r>
              <a:rPr lang="en-US" sz="8800" dirty="0" smtClean="0"/>
              <a:t>1641586, EE }		       </a:t>
            </a:r>
            <a:r>
              <a:rPr lang="en-US" sz="8800" b="1" dirty="0" smtClean="0">
                <a:solidFill>
                  <a:srgbClr val="0070C0"/>
                </a:solidFill>
              </a:rPr>
              <a:t>using initializer list</a:t>
            </a:r>
            <a:endParaRPr lang="en-US" sz="8800" dirty="0" smtClean="0"/>
          </a:p>
          <a:p>
            <a:pPr marL="0" indent="0" fontAlgn="t">
              <a:buNone/>
            </a:pPr>
            <a:endParaRPr lang="en-US" sz="8800" dirty="0" smtClean="0"/>
          </a:p>
          <a:p>
            <a:pPr marL="0" indent="0" fontAlgn="t">
              <a:buNone/>
            </a:pPr>
            <a:r>
              <a:rPr lang="en-US" sz="8800" dirty="0" smtClean="0"/>
              <a:t>Student John;</a:t>
            </a:r>
          </a:p>
          <a:p>
            <a:pPr marL="0" indent="0" fontAlgn="t">
              <a:buNone/>
            </a:pPr>
            <a:r>
              <a:rPr lang="en-US" sz="8800" dirty="0" smtClean="0"/>
              <a:t>John.id </a:t>
            </a:r>
            <a:r>
              <a:rPr lang="en-US" sz="8800" dirty="0"/>
              <a:t>= </a:t>
            </a:r>
            <a:r>
              <a:rPr lang="en-US" sz="8800" dirty="0" smtClean="0"/>
              <a:t>1585974;                  </a:t>
            </a:r>
            <a:r>
              <a:rPr lang="en-US" sz="8800" b="1" dirty="0" smtClean="0">
                <a:solidFill>
                  <a:srgbClr val="0070C0"/>
                </a:solidFill>
              </a:rPr>
              <a:t>initializing </a:t>
            </a:r>
            <a:r>
              <a:rPr lang="en-US" sz="8800" b="1" dirty="0">
                <a:solidFill>
                  <a:srgbClr val="0070C0"/>
                </a:solidFill>
              </a:rPr>
              <a:t>using member operator(.) </a:t>
            </a:r>
            <a:endParaRPr lang="en-US" sz="8800" dirty="0"/>
          </a:p>
          <a:p>
            <a:pPr marL="0" indent="0" fontAlgn="t">
              <a:buNone/>
            </a:pPr>
            <a:r>
              <a:rPr lang="en-US" sz="8800" dirty="0" err="1" smtClean="0"/>
              <a:t>John.major</a:t>
            </a:r>
            <a:r>
              <a:rPr lang="en-US" sz="8800" dirty="0" smtClean="0"/>
              <a:t> = “CSSE”; </a:t>
            </a:r>
            <a:endParaRPr lang="en-US" sz="8800" dirty="0"/>
          </a:p>
          <a:p>
            <a:pPr marL="0" indent="0" fontAlgn="t">
              <a:buNone/>
            </a:pPr>
            <a:r>
              <a:rPr lang="en-US" sz="8800" dirty="0" err="1" smtClean="0"/>
              <a:t>John.GPA</a:t>
            </a:r>
            <a:r>
              <a:rPr lang="en-US" sz="8800" dirty="0" smtClean="0"/>
              <a:t> </a:t>
            </a:r>
            <a:r>
              <a:rPr lang="en-US" sz="8800" dirty="0"/>
              <a:t>= </a:t>
            </a:r>
            <a:r>
              <a:rPr lang="en-US" sz="8800" dirty="0" smtClean="0"/>
              <a:t>3.9;  </a:t>
            </a:r>
            <a:endParaRPr lang="en-US" sz="8800" dirty="0"/>
          </a:p>
          <a:p>
            <a:pPr marL="0" indent="0" fontAlgn="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1265237" y="3361960"/>
            <a:ext cx="3109119" cy="4911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Note the semi-colon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3" y="231671"/>
            <a:ext cx="11814651" cy="849453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</a:t>
            </a:r>
            <a:r>
              <a:rPr lang="en-US" sz="4000" dirty="0" smtClean="0"/>
              <a:t>another option to Define a struct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" y="1659413"/>
            <a:ext cx="10668000" cy="4586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b="1" dirty="0" smtClean="0"/>
              <a:t>struct name (Books) 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 smtClean="0"/>
              <a:t>optional; also, before </a:t>
            </a:r>
            <a:r>
              <a:rPr lang="en-US" sz="2800" dirty="0"/>
              <a:t>the </a:t>
            </a:r>
            <a:r>
              <a:rPr lang="en-US" sz="2800" dirty="0" smtClean="0"/>
              <a:t>final semicolon</a:t>
            </a:r>
            <a:r>
              <a:rPr lang="en-US" sz="2800" dirty="0"/>
              <a:t>, you can specify one or more </a:t>
            </a:r>
            <a:r>
              <a:rPr lang="en-US" sz="2800" dirty="0" smtClean="0"/>
              <a:t>struct variables </a:t>
            </a:r>
            <a:r>
              <a:rPr lang="en-US" sz="2800" dirty="0"/>
              <a:t>but it is </a:t>
            </a:r>
            <a:r>
              <a:rPr lang="en-US" sz="2800" dirty="0" smtClean="0"/>
              <a:t>also optional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7" y="3322637"/>
            <a:ext cx="6010962" cy="278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7037" y="350837"/>
            <a:ext cx="11814651" cy="852543"/>
          </a:xfrm>
        </p:spPr>
        <p:txBody>
          <a:bodyPr/>
          <a:lstStyle/>
          <a:p>
            <a:r>
              <a:rPr lang="en-US" dirty="0" smtClean="0"/>
              <a:t>                            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Thank you all!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37" y="2403475"/>
            <a:ext cx="3128963" cy="28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10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50" y="308893"/>
            <a:ext cx="11814651" cy="849453"/>
          </a:xfrm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sz="4000" dirty="0" err="1" smtClean="0"/>
              <a:t>Structs</a:t>
            </a:r>
            <a:r>
              <a:rPr lang="en-US" sz="4000" dirty="0" smtClean="0"/>
              <a:t> </a:t>
            </a:r>
            <a:r>
              <a:rPr lang="en-US" sz="2800" dirty="0" smtClean="0"/>
              <a:t>vs. </a:t>
            </a:r>
            <a:r>
              <a:rPr lang="en-US" sz="4000" dirty="0" smtClean="0"/>
              <a:t>individual variables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50" y="1575028"/>
            <a:ext cx="11814651" cy="4988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smtClean="0"/>
              <a:t>Advantage 1) </a:t>
            </a:r>
            <a:r>
              <a:rPr lang="en-US" sz="2800" dirty="0" smtClean="0"/>
              <a:t>Pass the </a:t>
            </a:r>
            <a:r>
              <a:rPr lang="en-US" sz="2800" dirty="0"/>
              <a:t>entire struct to a </a:t>
            </a:r>
            <a:r>
              <a:rPr lang="en-US" sz="2800" dirty="0" smtClean="0"/>
              <a:t>function </a:t>
            </a:r>
            <a:r>
              <a:rPr lang="en-US" sz="2800" dirty="0"/>
              <a:t>that needs to work with the </a:t>
            </a:r>
            <a:r>
              <a:rPr lang="en-US" sz="2800" dirty="0" smtClean="0"/>
              <a:t>members (joe instance of struct)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i="1" dirty="0" smtClean="0"/>
          </a:p>
          <a:p>
            <a:pPr marL="0" indent="0">
              <a:buNone/>
            </a:pPr>
            <a:r>
              <a:rPr lang="en-US" sz="2800" b="1" i="1" dirty="0" smtClean="0"/>
              <a:t>Advantage 2) </a:t>
            </a:r>
            <a:r>
              <a:rPr lang="en-US" sz="2800" dirty="0" smtClean="0"/>
              <a:t>Have a function return </a:t>
            </a:r>
            <a:r>
              <a:rPr lang="en-US" sz="2800" dirty="0"/>
              <a:t>a struct, which is one of the few ways to have a function return multiple </a:t>
            </a:r>
            <a:r>
              <a:rPr lang="en-US" sz="2800" dirty="0" smtClean="0"/>
              <a:t>variables (Point3d is a struct)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92" y="2585727"/>
            <a:ext cx="6114600" cy="926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86" y="5096721"/>
            <a:ext cx="6490215" cy="1496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63" y="231671"/>
            <a:ext cx="11814651" cy="84945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sz="4000" dirty="0" err="1" smtClean="0"/>
              <a:t>Struct</a:t>
            </a:r>
            <a:r>
              <a:rPr lang="en-US" sz="4000" dirty="0" smtClean="0"/>
              <a:t> size &amp; </a:t>
            </a:r>
            <a:r>
              <a:rPr lang="en-US" sz="4000" dirty="0"/>
              <a:t>padding phenomenon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4" y="1646237"/>
            <a:ext cx="11335329" cy="440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76" y="231671"/>
            <a:ext cx="11814651" cy="84945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sz="4000" dirty="0" smtClean="0"/>
              <a:t>.h files </a:t>
            </a:r>
            <a:r>
              <a:rPr lang="en-US" sz="4000" dirty="0"/>
              <a:t>&amp;</a:t>
            </a:r>
            <a:r>
              <a:rPr lang="en-US" sz="4000" dirty="0" smtClean="0"/>
              <a:t> their purpose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046" y="1312792"/>
            <a:ext cx="11814651" cy="5791729"/>
          </a:xfrm>
        </p:spPr>
        <p:txBody>
          <a:bodyPr>
            <a:normAutofit/>
          </a:bodyPr>
          <a:lstStyle/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C</a:t>
            </a:r>
            <a:r>
              <a:rPr lang="en-US" sz="2500" dirty="0"/>
              <a:t>++ code files </a:t>
            </a:r>
            <a:r>
              <a:rPr lang="en-US" sz="2500" dirty="0" smtClean="0"/>
              <a:t>(.</a:t>
            </a:r>
            <a:r>
              <a:rPr lang="en-US" sz="2500" dirty="0" err="1" smtClean="0"/>
              <a:t>cpp</a:t>
            </a:r>
            <a:r>
              <a:rPr lang="en-US" sz="2500" dirty="0" smtClean="0"/>
              <a:t>) hold the implementation of functions for C</a:t>
            </a:r>
            <a:r>
              <a:rPr lang="en-US" sz="2500" dirty="0"/>
              <a:t>++ programs. The other type of file is called a </a:t>
            </a:r>
            <a:r>
              <a:rPr lang="en-US" sz="2500" b="1" dirty="0"/>
              <a:t>header </a:t>
            </a:r>
            <a:r>
              <a:rPr lang="en-US" sz="2500" b="1" dirty="0" smtClean="0"/>
              <a:t>file</a:t>
            </a:r>
            <a:r>
              <a:rPr lang="en-US" sz="2500" dirty="0"/>
              <a:t> (</a:t>
            </a:r>
            <a:r>
              <a:rPr lang="en-US" sz="2500" dirty="0" smtClean="0"/>
              <a:t>.h), where the member function declarations live; providing a way to separate implementation from definition</a:t>
            </a:r>
          </a:p>
          <a:p>
            <a:pPr marL="0" indent="0" fontAlgn="t">
              <a:buClr>
                <a:srgbClr val="0070C0"/>
              </a:buClr>
              <a:buNone/>
            </a:pPr>
            <a:endParaRPr lang="en-US" sz="2500" dirty="0" smtClean="0"/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/>
              <a:t>As programs grow </a:t>
            </a:r>
            <a:r>
              <a:rPr lang="en-US" sz="2500" dirty="0" smtClean="0"/>
              <a:t>more 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500" dirty="0" smtClean="0"/>
              <a:t>    complex </a:t>
            </a:r>
            <a:r>
              <a:rPr lang="en-US" sz="2500" dirty="0"/>
              <a:t>and </a:t>
            </a:r>
            <a:r>
              <a:rPr lang="en-US" sz="2500" dirty="0" smtClean="0"/>
              <a:t> larger and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500" dirty="0"/>
              <a:t> </a:t>
            </a:r>
            <a:r>
              <a:rPr lang="en-US" sz="2500" dirty="0" smtClean="0"/>
              <a:t>   include more files, it becomes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500" dirty="0"/>
              <a:t> </a:t>
            </a:r>
            <a:r>
              <a:rPr lang="en-US" sz="2500" dirty="0" smtClean="0"/>
              <a:t>   increasingly hard </a:t>
            </a:r>
            <a:r>
              <a:rPr lang="en-US" sz="2500" dirty="0"/>
              <a:t>to have to </a:t>
            </a:r>
            <a:endParaRPr lang="en-US" sz="2500" dirty="0" smtClean="0"/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500" dirty="0" smtClean="0"/>
              <a:t>    forward declare all functions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500" dirty="0"/>
              <a:t> </a:t>
            </a:r>
            <a:r>
              <a:rPr lang="en-US" sz="2500" dirty="0" smtClean="0"/>
              <a:t>   you want </a:t>
            </a:r>
            <a:r>
              <a:rPr lang="en-US" sz="2500" dirty="0"/>
              <a:t>to use </a:t>
            </a:r>
            <a:r>
              <a:rPr lang="en-US" sz="2500" dirty="0" smtClean="0"/>
              <a:t>located </a:t>
            </a:r>
            <a:r>
              <a:rPr lang="en-US" sz="2500" dirty="0"/>
              <a:t>in </a:t>
            </a:r>
            <a:endParaRPr lang="en-US" sz="2500" dirty="0" smtClean="0"/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500" dirty="0" smtClean="0"/>
              <a:t>    different files, .h files make it</a:t>
            </a:r>
          </a:p>
          <a:p>
            <a:pPr marL="0" indent="0" fontAlgn="t">
              <a:buClr>
                <a:srgbClr val="0070C0"/>
              </a:buClr>
              <a:buNone/>
            </a:pPr>
            <a:r>
              <a:rPr lang="en-US" sz="2500" dirty="0" smtClean="0"/>
              <a:t>    easy to reuse code.</a:t>
            </a:r>
            <a:endParaRPr lang="en-US" sz="25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7" y="2727479"/>
            <a:ext cx="5064858" cy="370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7" y="350837"/>
            <a:ext cx="11814651" cy="84945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         Header guards / </a:t>
            </a:r>
            <a:r>
              <a:rPr lang="en-US" sz="4000" b="1" dirty="0"/>
              <a:t>#pragma </a:t>
            </a:r>
            <a:r>
              <a:rPr lang="en-US" sz="4000" b="1" dirty="0" smtClean="0"/>
              <a:t>directive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H</a:t>
            </a:r>
            <a:r>
              <a:rPr lang="en-US" sz="5500" dirty="0" smtClean="0"/>
              <a:t>eader </a:t>
            </a:r>
            <a:r>
              <a:rPr lang="en-US" sz="5500" dirty="0"/>
              <a:t>guards </a:t>
            </a:r>
            <a:r>
              <a:rPr lang="en-US" sz="5500" dirty="0" smtClean="0"/>
              <a:t>prevent </a:t>
            </a:r>
            <a:r>
              <a:rPr lang="en-US" sz="5500" dirty="0"/>
              <a:t>a code file from receiving more than one copy of a guarded </a:t>
            </a:r>
            <a:r>
              <a:rPr lang="en-US" sz="5500" dirty="0" smtClean="0"/>
              <a:t>header</a:t>
            </a: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5500" dirty="0"/>
              <a:t>H</a:t>
            </a:r>
            <a:r>
              <a:rPr lang="en-US" sz="5500" dirty="0" smtClean="0"/>
              <a:t>eader </a:t>
            </a:r>
            <a:r>
              <a:rPr lang="en-US" sz="5500" dirty="0"/>
              <a:t>guards do </a:t>
            </a:r>
            <a:r>
              <a:rPr lang="en-US" sz="5500" i="1" dirty="0"/>
              <a:t>not</a:t>
            </a:r>
            <a:r>
              <a:rPr lang="en-US" sz="5500" dirty="0"/>
              <a:t> prevent a given header file from being included (once) into different code </a:t>
            </a:r>
            <a:r>
              <a:rPr lang="en-US" sz="5500" dirty="0" smtClean="0"/>
              <a:t>files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SQUARE_H</a:t>
            </a:r>
          </a:p>
          <a:p>
            <a:pPr marL="0" indent="0" fontAlgn="t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#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define SQUARE_H</a:t>
            </a:r>
          </a:p>
          <a:p>
            <a:pPr marL="0" indent="0" fontAlgn="t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//Declarations and definitions can go here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#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t"/>
            <a:endParaRPr lang="en-US" dirty="0"/>
          </a:p>
          <a:p>
            <a:pPr marL="0" indent="0" fontAlgn="t">
              <a:buNone/>
            </a:pPr>
            <a:r>
              <a:rPr lang="en-US" sz="55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sz="5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</a:p>
          <a:p>
            <a:pPr marL="0" indent="0" fontAlgn="t">
              <a:buNone/>
            </a:pPr>
            <a:r>
              <a:rPr lang="en-US" sz="5500" dirty="0" smtClean="0"/>
              <a:t>A simpler, shorter solution supported by most </a:t>
            </a:r>
            <a:r>
              <a:rPr lang="en-US" sz="5500" dirty="0" smtClean="0"/>
              <a:t>compilers  </a:t>
            </a:r>
            <a:r>
              <a:rPr lang="en-US" sz="5500" dirty="0" smtClean="0"/>
              <a:t>#</a:t>
            </a:r>
            <a:r>
              <a:rPr lang="en-US" sz="5500" dirty="0"/>
              <a:t>pragma </a:t>
            </a:r>
            <a:r>
              <a:rPr lang="en-US" sz="5500" dirty="0" smtClean="0"/>
              <a:t>directive</a:t>
            </a:r>
            <a:endParaRPr lang="en-US" sz="5500" dirty="0"/>
          </a:p>
          <a:p>
            <a:pPr fontAlgn="t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78" y="1798637"/>
            <a:ext cx="11814651" cy="4586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8037" y="1798637"/>
            <a:ext cx="107442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There </a:t>
            </a:r>
            <a:r>
              <a:rPr lang="en-US" sz="4000" dirty="0"/>
              <a:t>are two ways to write error-free programs; only the third one works</a:t>
            </a:r>
            <a:r>
              <a:rPr lang="en-US" sz="40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                                                                          									(</a:t>
            </a:r>
            <a:r>
              <a:rPr lang="en-US" sz="2000" dirty="0"/>
              <a:t>Alan J. Perlis)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4237" y="1203503"/>
            <a:ext cx="5521924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7200" spc="-5" dirty="0" smtClean="0"/>
              <a:t/>
            </a:r>
            <a:br>
              <a:rPr lang="en-US" sz="7200" spc="-5" dirty="0" smtClean="0"/>
            </a:br>
            <a:r>
              <a:rPr lang="en-US" sz="7200" spc="-5" dirty="0" smtClean="0"/>
              <a:t> week 3</a:t>
            </a:r>
            <a:endParaRPr sz="7200" dirty="0"/>
          </a:p>
        </p:txBody>
      </p:sp>
      <p:sp>
        <p:nvSpPr>
          <p:cNvPr id="4" name="object 4"/>
          <p:cNvSpPr txBox="1"/>
          <p:nvPr/>
        </p:nvSpPr>
        <p:spPr>
          <a:xfrm>
            <a:off x="3856037" y="3691903"/>
            <a:ext cx="6445872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ct val="100000"/>
              </a:lnSpc>
              <a:tabLst>
                <a:tab pos="1179195" algn="l"/>
              </a:tabLst>
            </a:pPr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Autumn  2017</a:t>
            </a:r>
          </a:p>
          <a:p>
            <a:pPr marL="12700" algn="r">
              <a:tabLst>
                <a:tab pos="1179195" algn="l"/>
              </a:tabLst>
            </a:pPr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</a:p>
          <a:p>
            <a:pPr marL="12700" algn="r">
              <a:tabLst>
                <a:tab pos="1179195" algn="l"/>
              </a:tabLst>
            </a:pPr>
            <a:endParaRPr lang="en-US" sz="2800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2700" algn="r">
              <a:tabLst>
                <a:tab pos="1179195" algn="l"/>
              </a:tabLst>
            </a:pPr>
            <a:r>
              <a:rPr lang="en-US" sz="28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Representation,</a:t>
            </a:r>
          </a:p>
          <a:p>
            <a:pPr marL="12700" algn="r">
              <a:tabLst>
                <a:tab pos="1179195" algn="l"/>
              </a:tabLst>
            </a:pPr>
            <a:r>
              <a:rPr lang="en-US" sz="2800" b="1" dirty="0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C-style string, </a:t>
            </a:r>
            <a:r>
              <a:rPr lang="en-US" sz="2800" b="1" dirty="0" err="1" smtClean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Structs</a:t>
            </a:r>
            <a:endParaRPr lang="en-US" sz="2800" b="1" dirty="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98837" y="6415425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Presentation material partially borrowed from learncpp.com</a:t>
            </a:r>
            <a:endParaRPr lang="en-US" sz="1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61" y="2625584"/>
            <a:ext cx="2895664" cy="14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05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3" y="308893"/>
            <a:ext cx="11814651" cy="849453"/>
          </a:xfrm>
        </p:spPr>
        <p:txBody>
          <a:bodyPr/>
          <a:lstStyle/>
          <a:p>
            <a:r>
              <a:rPr lang="en-US" dirty="0" smtClean="0"/>
              <a:t>                          </a:t>
            </a:r>
            <a:r>
              <a:rPr lang="en-US" sz="4000" dirty="0" smtClean="0"/>
              <a:t>Data representation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" y="1573177"/>
            <a:ext cx="9385088" cy="4586728"/>
          </a:xfrm>
        </p:spPr>
        <p:txBody>
          <a:bodyPr/>
          <a:lstStyle/>
          <a:p>
            <a:pPr>
              <a:buClr>
                <a:srgbClr val="0070C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dirty="0" smtClean="0"/>
              <a:t>Digital Number Systems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Decimal Number System/ Base 10 System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Binary Number System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Octal Number System/ Base 8 system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Hexadecimal Number System/ Base 16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415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76" y="308893"/>
            <a:ext cx="11814651" cy="849453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</a:t>
            </a:r>
            <a:r>
              <a:rPr lang="en-US" sz="4000" dirty="0" smtClean="0"/>
              <a:t>Decimal &amp; binary Number Systems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0922" y="1481194"/>
                <a:ext cx="9613688" cy="4586728"/>
              </a:xfrm>
            </p:spPr>
            <p:txBody>
              <a:bodyPr/>
              <a:lstStyle/>
              <a:p>
                <a:pPr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Decimal Members:     0 1 2 3 4 5 6 7 8 9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</a:t>
                </a:r>
                <a:r>
                  <a:rPr lang="en-US" sz="2400" dirty="0" smtClean="0">
                    <a:latin typeface="Eras Bold ITC" panose="020B0907030504020204" pitchFamily="34" charset="0"/>
                  </a:rPr>
                  <a:t>Example:    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32.98</a:t>
                </a:r>
                <a:r>
                  <a:rPr lang="en-US" sz="4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4400" b="1" dirty="0" smtClean="0"/>
                  <a:t> </a:t>
                </a:r>
                <a:r>
                  <a:rPr lang="en-US" sz="2400" b="1" dirty="0" smtClean="0"/>
                  <a:t>is:   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            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b="1" dirty="0"/>
                  <a:t>+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2 </a:t>
                </a:r>
                <a:r>
                  <a:rPr lang="en-US" sz="2400" b="1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00B0F0"/>
                    </a:solidFill>
                  </a:rPr>
                  <a:t> </a:t>
                </a:r>
                <a:r>
                  <a:rPr lang="en-US" b="1" dirty="0"/>
                  <a:t>+</a:t>
                </a:r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9</a:t>
                </a:r>
                <a:r>
                  <a:rPr lang="en-US" sz="2400" b="1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b="1" dirty="0"/>
                  <a:t>+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40CFA"/>
                    </a:solidFill>
                  </a:rPr>
                  <a:t>8 </a:t>
                </a:r>
                <a:r>
                  <a:rPr lang="en-US" sz="2400" b="1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:r>
                  <a:rPr lang="en-US" sz="2400" dirty="0" smtClean="0"/>
                  <a:t>Binary Members</a:t>
                </a:r>
                <a:r>
                  <a:rPr lang="en-US" sz="2400" dirty="0"/>
                  <a:t>:     0 1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</a:t>
                </a:r>
                <a:r>
                  <a:rPr lang="en-US" sz="2400" dirty="0" smtClean="0">
                    <a:latin typeface="Eras Bold ITC" panose="020B0907030504020204" pitchFamily="34" charset="0"/>
                  </a:rPr>
                  <a:t>Example</a:t>
                </a:r>
                <a:r>
                  <a:rPr lang="en-US" sz="2400" dirty="0">
                    <a:latin typeface="Eras Bold ITC" panose="020B0907030504020204" pitchFamily="34" charset="0"/>
                  </a:rPr>
                  <a:t>: </a:t>
                </a:r>
                <a:r>
                  <a:rPr lang="en-US" sz="2400" dirty="0" smtClean="0">
                    <a:latin typeface="Eras Bold ITC" panose="020B0907030504020204" pitchFamily="34" charset="0"/>
                  </a:rPr>
                  <a:t>      </a:t>
                </a:r>
                <a:r>
                  <a:rPr lang="en-US" sz="2400" dirty="0" smtClean="0"/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0101</a:t>
                </a:r>
                <a:r>
                  <a:rPr lang="en-US" sz="4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is: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             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b="1" dirty="0"/>
                  <a:t>+</a:t>
                </a:r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1</a:t>
                </a:r>
                <a:r>
                  <a:rPr lang="en-US" sz="2400" b="1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b="1" dirty="0"/>
                  <a:t>+</a:t>
                </a:r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0</a:t>
                </a:r>
                <a:r>
                  <a:rPr lang="en-US" sz="2400" b="1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b="1" dirty="0"/>
                  <a:t>+</a:t>
                </a:r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rgbClr val="F40CFA"/>
                    </a:solidFill>
                  </a:rPr>
                  <a:t>1 </a:t>
                </a:r>
                <a:r>
                  <a:rPr lang="en-US" sz="2400" b="1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922" y="1481194"/>
                <a:ext cx="9613688" cy="4586728"/>
              </a:xfrm>
              <a:blipFill rotWithShape="1">
                <a:blip r:embed="rId2"/>
                <a:stretch>
                  <a:fillRect l="-254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50922" y="6067922"/>
            <a:ext cx="621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MSB = Most Significant </a:t>
            </a:r>
            <a:r>
              <a:rPr lang="en-US" dirty="0"/>
              <a:t>B</a:t>
            </a:r>
            <a:r>
              <a:rPr lang="en-US" dirty="0" smtClean="0"/>
              <a:t>it              LSB = Least Significant </a:t>
            </a:r>
            <a:r>
              <a:rPr lang="en-US" dirty="0"/>
              <a:t>B</a:t>
            </a:r>
            <a:r>
              <a:rPr lang="en-US" dirty="0" smtClean="0"/>
              <a:t>it 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5877319">
            <a:off x="2915043" y="3743360"/>
            <a:ext cx="717675" cy="13307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3659868">
            <a:off x="5243607" y="3834793"/>
            <a:ext cx="645950" cy="1330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233588">
            <a:off x="2804597" y="422404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903251">
            <a:off x="5383981" y="422404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4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50" y="386117"/>
            <a:ext cx="11814651" cy="849453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</a:t>
            </a:r>
            <a:r>
              <a:rPr lang="en-US" sz="4000" dirty="0" smtClean="0"/>
              <a:t>Octal &amp; hexadecimal number system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0438" y="1400280"/>
                <a:ext cx="9525000" cy="458672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:r>
                  <a:rPr lang="en-US" sz="2500" dirty="0" smtClean="0"/>
                  <a:t>Octal </a:t>
                </a:r>
                <a:r>
                  <a:rPr lang="en-US" sz="2500" dirty="0"/>
                  <a:t>Members:     0 1 2 3 4 5 6 </a:t>
                </a:r>
                <a:r>
                  <a:rPr lang="en-US" sz="2500" dirty="0" smtClean="0"/>
                  <a:t>7</a:t>
                </a:r>
                <a:endParaRPr lang="en-US" sz="2500" dirty="0"/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:r>
                  <a:rPr lang="en-US" sz="2400" dirty="0">
                    <a:latin typeface="Eras Bold ITC" panose="020B0907030504020204" pitchFamily="34" charset="0"/>
                  </a:rPr>
                  <a:t>Example:     </a:t>
                </a:r>
                <a:r>
                  <a:rPr lang="en-US" sz="3000" dirty="0" smtClean="0"/>
                  <a:t>721</a:t>
                </a:r>
                <a:r>
                  <a:rPr lang="en-US" sz="3000" b="1" dirty="0" smtClean="0"/>
                  <a:t>  is</a:t>
                </a:r>
                <a:r>
                  <a:rPr lang="en-US" sz="3000" b="1" dirty="0"/>
                  <a:t>:         </a:t>
                </a:r>
                <a:endParaRPr lang="en-US" sz="3000" b="1" dirty="0" smtClean="0"/>
              </a:p>
              <a:p>
                <a:pPr marL="0" indent="0">
                  <a:buNone/>
                </a:pPr>
                <a:r>
                  <a:rPr lang="en-US" sz="3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000" b="1" dirty="0" smtClean="0">
                    <a:solidFill>
                      <a:srgbClr val="C00000"/>
                    </a:solidFill>
                  </a:rPr>
                  <a:t>               7</a:t>
                </a:r>
                <a:r>
                  <a:rPr lang="en-US" sz="3000" b="1" dirty="0" smtClean="0"/>
                  <a:t> </a:t>
                </a:r>
                <a:r>
                  <a:rPr lang="en-US" sz="3000" b="1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𝟖</m:t>
                        </m:r>
                      </m:e>
                      <m:sup>
                        <m:r>
                          <a:rPr lang="en-US" sz="30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/>
                  <a:t> +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000" b="1" dirty="0">
                    <a:solidFill>
                      <a:srgbClr val="C00000"/>
                    </a:solidFill>
                  </a:rPr>
                  <a:t>2 </a:t>
                </a:r>
                <a:r>
                  <a:rPr lang="en-US" sz="3000" b="1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𝟖</m:t>
                        </m:r>
                      </m:e>
                      <m:sup>
                        <m:r>
                          <a:rPr lang="en-US" sz="30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30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000" b="1" dirty="0"/>
                  <a:t>+ </a:t>
                </a:r>
                <a:r>
                  <a:rPr lang="en-US" sz="3000" b="1" dirty="0">
                    <a:solidFill>
                      <a:srgbClr val="00B050"/>
                    </a:solidFill>
                  </a:rPr>
                  <a:t>1</a:t>
                </a:r>
                <a:r>
                  <a:rPr lang="en-US" sz="3000" b="1" dirty="0" smtClean="0"/>
                  <a:t> </a:t>
                </a:r>
                <a:r>
                  <a:rPr lang="en-US" sz="3000" b="1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𝟖</m:t>
                        </m:r>
                      </m:e>
                      <m:sup>
                        <m:r>
                          <a:rPr lang="en-US" sz="30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0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spcBef>
                    <a:spcPts val="60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:r>
                  <a:rPr lang="en-US" sz="2500" dirty="0" smtClean="0"/>
                  <a:t>Hexadecimal </a:t>
                </a:r>
                <a:r>
                  <a:rPr lang="en-US" sz="2500" dirty="0"/>
                  <a:t>Members:     0 1 2 3 4 5 6 </a:t>
                </a:r>
                <a:r>
                  <a:rPr lang="en-US" sz="2500" dirty="0" smtClean="0"/>
                  <a:t>7 8 9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500" dirty="0"/>
                  <a:t>	</a:t>
                </a:r>
                <a:r>
                  <a:rPr lang="en-US" sz="2500" dirty="0" smtClean="0"/>
                  <a:t>                                      A </a:t>
                </a:r>
                <a:r>
                  <a:rPr lang="en-US" sz="2000" dirty="0" smtClean="0"/>
                  <a:t>(10)  </a:t>
                </a:r>
                <a:r>
                  <a:rPr lang="en-US" sz="2500" dirty="0" smtClean="0"/>
                  <a:t>B </a:t>
                </a:r>
                <a:r>
                  <a:rPr lang="en-US" sz="2000" dirty="0" smtClean="0"/>
                  <a:t>(11)  </a:t>
                </a:r>
                <a:r>
                  <a:rPr lang="en-US" sz="2500" dirty="0" smtClean="0"/>
                  <a:t>C </a:t>
                </a:r>
                <a:r>
                  <a:rPr lang="en-US" sz="2000" dirty="0" smtClean="0"/>
                  <a:t>(12)  </a:t>
                </a:r>
                <a:r>
                  <a:rPr lang="en-US" sz="2500" dirty="0" smtClean="0"/>
                  <a:t>D </a:t>
                </a:r>
                <a:r>
                  <a:rPr lang="en-US" sz="2000" dirty="0" smtClean="0"/>
                  <a:t>(13)   </a:t>
                </a:r>
                <a:r>
                  <a:rPr lang="en-US" sz="2500" dirty="0" smtClean="0"/>
                  <a:t>E </a:t>
                </a:r>
                <a:r>
                  <a:rPr lang="en-US" sz="2000" dirty="0" smtClean="0"/>
                  <a:t>(14) </a:t>
                </a:r>
                <a:r>
                  <a:rPr lang="en-US" sz="2500" dirty="0" smtClean="0"/>
                  <a:t>F</a:t>
                </a:r>
                <a:r>
                  <a:rPr lang="en-US" sz="2000" dirty="0" smtClean="0"/>
                  <a:t> (15)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:r>
                  <a:rPr lang="en-US" sz="2400" dirty="0">
                    <a:latin typeface="Eras Bold ITC" panose="020B0907030504020204" pitchFamily="34" charset="0"/>
                  </a:rPr>
                  <a:t>Example:    </a:t>
                </a:r>
                <a:r>
                  <a:rPr lang="en-US" sz="2400" dirty="0" smtClean="0">
                    <a:latin typeface="Eras Bold ITC" panose="020B0907030504020204" pitchFamily="34" charset="0"/>
                  </a:rPr>
                  <a:t> </a:t>
                </a:r>
                <a:r>
                  <a:rPr lang="en-US" dirty="0" smtClean="0"/>
                  <a:t>3AF </a:t>
                </a:r>
                <a:r>
                  <a:rPr lang="en-US" b="1" dirty="0" smtClean="0"/>
                  <a:t>is</a:t>
                </a:r>
                <a:r>
                  <a:rPr lang="en-US" dirty="0" smtClean="0"/>
                  <a:t>:         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             3</a:t>
                </a:r>
                <a:r>
                  <a:rPr lang="en-US" b="1" dirty="0" smtClean="0"/>
                  <a:t> </a:t>
                </a:r>
                <a:r>
                  <a:rPr lang="en-US" b="1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𝟏𝟔</m:t>
                        </m:r>
                      </m:e>
                      <m:sup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+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10 </a:t>
                </a:r>
                <a:r>
                  <a:rPr lang="en-US" b="1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𝟏𝟔</m:t>
                        </m:r>
                      </m:e>
                      <m:sup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00B0F0"/>
                    </a:solidFill>
                  </a:rPr>
                  <a:t> </a:t>
                </a:r>
                <a:r>
                  <a:rPr lang="en-US" b="1" dirty="0"/>
                  <a:t>+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15</a:t>
                </a:r>
                <a:r>
                  <a:rPr lang="en-US" b="1" dirty="0" smtClean="0"/>
                  <a:t> </a:t>
                </a:r>
                <a:r>
                  <a:rPr lang="en-US" b="1" dirty="0"/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𝟏𝟔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𝟎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438" y="1400280"/>
                <a:ext cx="9525000" cy="4586728"/>
              </a:xfrm>
              <a:blipFill rotWithShape="1">
                <a:blip r:embed="rId2"/>
                <a:stretch>
                  <a:fillRect l="-384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5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85" y="276455"/>
            <a:ext cx="11814651" cy="849453"/>
          </a:xfrm>
        </p:spPr>
        <p:txBody>
          <a:bodyPr>
            <a:normAutofit/>
          </a:bodyPr>
          <a:lstStyle/>
          <a:p>
            <a:r>
              <a:rPr lang="en-US" dirty="0" smtClean="0"/>
              <a:t>          </a:t>
            </a:r>
            <a:r>
              <a:rPr lang="en-US" sz="4000" dirty="0" err="1" smtClean="0"/>
              <a:t>Ascii</a:t>
            </a:r>
            <a:r>
              <a:rPr lang="en-US" sz="4000" dirty="0" smtClean="0"/>
              <a:t> code to represent non-binary data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038" y="1400280"/>
                <a:ext cx="11814651" cy="529782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r>
                  <a:rPr lang="en-US" sz="2500" dirty="0" smtClean="0"/>
                  <a:t>Computers only understand binary data (0s and 1s)</a:t>
                </a:r>
              </a:p>
              <a:p>
                <a:pPr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r>
                  <a:rPr lang="en-US" sz="2500" dirty="0" smtClean="0"/>
                  <a:t>How about alphanumeric codes (alphabets, special characters, punctuation marks, numbers)</a:t>
                </a:r>
              </a:p>
              <a:p>
                <a:pPr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r>
                  <a:rPr lang="en-US" sz="2500" dirty="0"/>
                  <a:t>ASCII </a:t>
                </a:r>
                <a:r>
                  <a:rPr lang="en-US" sz="2500" dirty="0" smtClean="0"/>
                  <a:t>(</a:t>
                </a:r>
                <a:r>
                  <a:rPr lang="en-US" sz="2500" dirty="0" smtClean="0">
                    <a:solidFill>
                      <a:srgbClr val="0070C0"/>
                    </a:solidFill>
                  </a:rPr>
                  <a:t>American Standard Code </a:t>
                </a:r>
                <a:r>
                  <a:rPr lang="en-US" sz="2500" dirty="0" smtClean="0"/>
                  <a:t>for </a:t>
                </a:r>
                <a:r>
                  <a:rPr lang="en-US" sz="2500" dirty="0" smtClean="0">
                    <a:solidFill>
                      <a:srgbClr val="0070C0"/>
                    </a:solidFill>
                  </a:rPr>
                  <a:t>Information Interchange)</a:t>
                </a:r>
                <a:r>
                  <a:rPr lang="en-US" sz="2500" dirty="0">
                    <a:solidFill>
                      <a:srgbClr val="0070C0"/>
                    </a:solidFill>
                  </a:rPr>
                  <a:t> </a:t>
                </a:r>
                <a:r>
                  <a:rPr lang="en-US" sz="2500" dirty="0" smtClean="0"/>
                  <a:t>uses only 7 bits</a:t>
                </a:r>
              </a:p>
              <a:p>
                <a:pPr marL="0" indent="0">
                  <a:buClr>
                    <a:srgbClr val="0070C0"/>
                  </a:buClr>
                  <a:buNone/>
                </a:pPr>
                <a:endParaRPr lang="en-US" sz="2500" dirty="0" smtClean="0"/>
              </a:p>
              <a:p>
                <a:pPr>
                  <a:spcBef>
                    <a:spcPts val="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r>
                  <a:rPr lang="en-US" sz="2500" dirty="0" smtClean="0"/>
                  <a:t>Can store up to 128</a:t>
                </a:r>
              </a:p>
              <a:p>
                <a:pPr marL="0" indent="0">
                  <a:spcBef>
                    <a:spcPts val="0"/>
                  </a:spcBef>
                  <a:buClr>
                    <a:srgbClr val="0070C0"/>
                  </a:buClr>
                  <a:buNone/>
                </a:pPr>
                <a:r>
                  <a:rPr lang="en-US" sz="2500" dirty="0"/>
                  <a:t> </a:t>
                </a:r>
                <a:r>
                  <a:rPr lang="en-US" sz="2500" dirty="0" smtClean="0"/>
                  <a:t>    characters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  (</m:t>
                        </m:r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b="0" dirty="0" smtClean="0"/>
              </a:p>
              <a:p>
                <a:pPr marL="0" indent="0">
                  <a:spcBef>
                    <a:spcPts val="0"/>
                  </a:spcBef>
                  <a:buClr>
                    <a:srgbClr val="0070C0"/>
                  </a:buClr>
                  <a:buNone/>
                </a:pPr>
                <a:endParaRPr lang="en-US" sz="2800" b="0" dirty="0" smtClean="0"/>
              </a:p>
              <a:p>
                <a:pPr>
                  <a:spcBef>
                    <a:spcPts val="0"/>
                  </a:spcBef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r>
                  <a:rPr lang="en-US" sz="2500" dirty="0" smtClean="0"/>
                  <a:t>What about languages</a:t>
                </a:r>
              </a:p>
              <a:p>
                <a:pPr marL="0" indent="0">
                  <a:spcBef>
                    <a:spcPts val="0"/>
                  </a:spcBef>
                  <a:buClr>
                    <a:srgbClr val="0070C0"/>
                  </a:buClr>
                  <a:buNone/>
                </a:pPr>
                <a:r>
                  <a:rPr lang="en-US" sz="2500" dirty="0" smtClean="0"/>
                  <a:t>     with a ton of characters?</a:t>
                </a:r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038" y="1400280"/>
                <a:ext cx="11814651" cy="5297824"/>
              </a:xfrm>
              <a:blipFill rotWithShape="1">
                <a:blip r:embed="rId2"/>
                <a:stretch>
                  <a:fillRect l="-258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194309"/>
                  </p:ext>
                </p:extLst>
              </p:nvPr>
            </p:nvGraphicFramePr>
            <p:xfrm>
              <a:off x="1450923" y="6057569"/>
              <a:ext cx="8290982" cy="3810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44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844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44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44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8442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844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8442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810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124365" marR="124365" marT="46334" marB="4633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124365" marR="124365" marT="46334" marB="4633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124365" marR="124365" marT="46334" marB="4633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124365" marR="124365" marT="46334" marB="4633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124365" marR="124365" marT="46334" marB="4633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124365" marR="124365" marT="46334" marB="46334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124365" marR="124365" marT="46334" marB="46334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194309"/>
                  </p:ext>
                </p:extLst>
              </p:nvPr>
            </p:nvGraphicFramePr>
            <p:xfrm>
              <a:off x="1066800" y="5977318"/>
              <a:ext cx="6095999" cy="3897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3897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587" r="-599301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587" r="-499301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1587" r="-399301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2113" t="-1587" r="-302113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9301" t="-1587" r="-200000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99301" t="-1587" r="-100000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99301" t="-1587" b="-15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89" y="3467565"/>
            <a:ext cx="6165747" cy="2279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5674002"/>
                  </p:ext>
                </p:extLst>
              </p:nvPr>
            </p:nvGraphicFramePr>
            <p:xfrm>
              <a:off x="518186" y="6054288"/>
              <a:ext cx="932736" cy="401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27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15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124365" marR="124365" marT="46334" marB="46334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5674002"/>
                  </p:ext>
                </p:extLst>
              </p:nvPr>
            </p:nvGraphicFramePr>
            <p:xfrm>
              <a:off x="381000" y="5974080"/>
              <a:ext cx="685800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800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8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483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50" y="231671"/>
            <a:ext cx="11814651" cy="849453"/>
          </a:xfrm>
        </p:spPr>
        <p:txBody>
          <a:bodyPr/>
          <a:lstStyle/>
          <a:p>
            <a:r>
              <a:rPr lang="en-US" b="1" dirty="0" smtClean="0">
                <a:effectLst/>
              </a:rPr>
              <a:t>		              </a:t>
            </a:r>
            <a:r>
              <a:rPr lang="en-US" sz="4000" dirty="0" smtClean="0">
                <a:effectLst/>
              </a:rPr>
              <a:t>C-style  strings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992" y="1573177"/>
            <a:ext cx="11980136" cy="4942276"/>
          </a:xfrm>
        </p:spPr>
        <p:txBody>
          <a:bodyPr>
            <a:normAutofit/>
          </a:bodyPr>
          <a:lstStyle/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String is a collection </a:t>
            </a:r>
            <a:r>
              <a:rPr lang="en-US" sz="2500" dirty="0"/>
              <a:t>of sequential </a:t>
            </a:r>
            <a:r>
              <a:rPr lang="en-US" sz="2500" dirty="0" smtClean="0"/>
              <a:t>characters “</a:t>
            </a:r>
            <a:r>
              <a:rPr lang="en-US" sz="2500" dirty="0"/>
              <a:t>Hello, world</a:t>
            </a:r>
            <a:r>
              <a:rPr lang="en-US" sz="2500" dirty="0" smtClean="0"/>
              <a:t>!”</a:t>
            </a: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We use </a:t>
            </a:r>
            <a:r>
              <a:rPr lang="en-US" sz="2500" dirty="0" err="1" smtClean="0">
                <a:solidFill>
                  <a:srgbClr val="0070C0"/>
                </a:solidFill>
              </a:rPr>
              <a:t>std</a:t>
            </a:r>
            <a:r>
              <a:rPr lang="en-US" sz="2500" dirty="0">
                <a:solidFill>
                  <a:srgbClr val="0070C0"/>
                </a:solidFill>
              </a:rPr>
              <a:t>::string </a:t>
            </a:r>
            <a:r>
              <a:rPr lang="en-US" sz="2500" dirty="0" smtClean="0"/>
              <a:t>(part </a:t>
            </a:r>
            <a:r>
              <a:rPr lang="en-US" sz="2500" dirty="0"/>
              <a:t>of the standard </a:t>
            </a:r>
            <a:r>
              <a:rPr lang="en-US" sz="2500" dirty="0" smtClean="0"/>
              <a:t>library) when working with strings </a:t>
            </a:r>
            <a:r>
              <a:rPr lang="en-US" sz="2500" dirty="0"/>
              <a:t>in C</a:t>
            </a:r>
            <a:r>
              <a:rPr lang="en-US" sz="2500" dirty="0" smtClean="0"/>
              <a:t>++</a:t>
            </a:r>
          </a:p>
          <a:p>
            <a:pPr fontAlgn="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 </a:t>
            </a:r>
            <a:r>
              <a:rPr lang="en-US" sz="2500" dirty="0" err="1" smtClean="0"/>
              <a:t>std</a:t>
            </a:r>
            <a:r>
              <a:rPr lang="en-US" sz="2500" dirty="0"/>
              <a:t>::</a:t>
            </a:r>
            <a:r>
              <a:rPr lang="en-US" sz="2500" dirty="0" smtClean="0"/>
              <a:t>string, however,  is </a:t>
            </a:r>
            <a:r>
              <a:rPr lang="en-US" sz="2500" dirty="0"/>
              <a:t>implemented using C-style </a:t>
            </a:r>
            <a:r>
              <a:rPr lang="en-US" sz="2500" dirty="0" smtClean="0"/>
              <a:t>string </a:t>
            </a:r>
            <a:endParaRPr lang="en-US" sz="2500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/>
              <a:t>A </a:t>
            </a:r>
            <a:r>
              <a:rPr lang="en-US" sz="2500" b="1" dirty="0">
                <a:solidFill>
                  <a:srgbClr val="0070C0"/>
                </a:solidFill>
              </a:rPr>
              <a:t>C-style string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/>
              <a:t>is simply an array of characters that uses a </a:t>
            </a:r>
            <a:r>
              <a:rPr lang="en-US" sz="2500" b="1" dirty="0" smtClean="0">
                <a:solidFill>
                  <a:srgbClr val="0070C0"/>
                </a:solidFill>
              </a:rPr>
              <a:t>null terminator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sz="2500" b="1" dirty="0">
                <a:solidFill>
                  <a:srgbClr val="0070C0"/>
                </a:solidFill>
              </a:rPr>
              <a:t> </a:t>
            </a:r>
            <a:r>
              <a:rPr lang="en-US" sz="2500" b="1" dirty="0" smtClean="0">
                <a:solidFill>
                  <a:srgbClr val="0070C0"/>
                </a:solidFill>
              </a:rPr>
              <a:t>   </a:t>
            </a:r>
            <a:r>
              <a:rPr lang="en-US" sz="2500" dirty="0"/>
              <a:t>(‘\0’, </a:t>
            </a:r>
            <a:r>
              <a:rPr lang="en-US" sz="2500" dirty="0" smtClean="0"/>
              <a:t>ASCII code </a:t>
            </a:r>
            <a:r>
              <a:rPr lang="en-US" sz="2500" dirty="0"/>
              <a:t>0)</a:t>
            </a:r>
            <a:r>
              <a:rPr lang="en-US" sz="2500" dirty="0" smtClean="0"/>
              <a:t> 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A </a:t>
            </a:r>
            <a:r>
              <a:rPr lang="en-US" sz="2500" dirty="0"/>
              <a:t>C-style string i</a:t>
            </a:r>
            <a:r>
              <a:rPr lang="en-US" sz="2500" dirty="0" smtClean="0"/>
              <a:t>s  also called </a:t>
            </a:r>
            <a:r>
              <a:rPr lang="en-US" sz="2500" dirty="0"/>
              <a:t>a </a:t>
            </a:r>
            <a:r>
              <a:rPr lang="en-US" sz="2500" b="1" dirty="0"/>
              <a:t>null-terminated </a:t>
            </a:r>
            <a:r>
              <a:rPr lang="en-US" sz="2500" b="1" dirty="0" smtClean="0"/>
              <a:t>string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Declaring a </a:t>
            </a:r>
            <a:r>
              <a:rPr lang="en-US" sz="2500" dirty="0"/>
              <a:t>char array and </a:t>
            </a:r>
            <a:r>
              <a:rPr lang="en-US" sz="2500" dirty="0" smtClean="0"/>
              <a:t>initializing </a:t>
            </a:r>
            <a:r>
              <a:rPr lang="en-US" sz="2500" dirty="0"/>
              <a:t>it with a string </a:t>
            </a:r>
            <a:r>
              <a:rPr lang="en-US" sz="2500" dirty="0" smtClean="0"/>
              <a:t>literal</a:t>
            </a:r>
            <a:r>
              <a:rPr lang="en-US" sz="2500" dirty="0"/>
              <a:t> </a:t>
            </a:r>
            <a:r>
              <a:rPr lang="en-US" sz="2500" dirty="0" smtClean="0"/>
              <a:t>will give you a C-style string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en-US" sz="2500" dirty="0" smtClean="0"/>
              <a:t>char </a:t>
            </a:r>
            <a:r>
              <a:rPr lang="en-US" sz="2500" dirty="0" err="1"/>
              <a:t>mystring</a:t>
            </a:r>
            <a:r>
              <a:rPr lang="en-US" sz="2500" dirty="0"/>
              <a:t>[] = </a:t>
            </a:r>
            <a:r>
              <a:rPr lang="en-US" sz="2500" dirty="0" smtClean="0"/>
              <a:t>“Hello";</a:t>
            </a:r>
            <a:endParaRPr lang="en-US" sz="25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00" y="5323408"/>
            <a:ext cx="4145492" cy="926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298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13" y="308893"/>
            <a:ext cx="11814651" cy="849453"/>
          </a:xfrm>
        </p:spPr>
        <p:txBody>
          <a:bodyPr/>
          <a:lstStyle/>
          <a:p>
            <a:r>
              <a:rPr lang="en-US" b="1" dirty="0" smtClean="0">
                <a:effectLst/>
              </a:rPr>
              <a:t>                         </a:t>
            </a:r>
            <a:r>
              <a:rPr lang="en-US" sz="4000" dirty="0" smtClean="0">
                <a:effectLst/>
              </a:rPr>
              <a:t>C-style </a:t>
            </a:r>
            <a:r>
              <a:rPr lang="en-US" sz="4000" dirty="0">
                <a:effectLst/>
              </a:rPr>
              <a:t>strings </a:t>
            </a:r>
            <a:r>
              <a:rPr lang="en-US" sz="4000" dirty="0" smtClean="0">
                <a:effectLst/>
              </a:rPr>
              <a:t>&amp; </a:t>
            </a:r>
            <a:r>
              <a:rPr lang="en-US" sz="4000" dirty="0" err="1" smtClean="0">
                <a:effectLst/>
              </a:rPr>
              <a:t>cin</a:t>
            </a:r>
            <a:r>
              <a:rPr lang="en-US" sz="4000" dirty="0" smtClean="0">
                <a:effectLst/>
              </a:rPr>
              <a:t> &gt;&gt;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50" y="1575922"/>
            <a:ext cx="11814651" cy="45849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29" y="6255068"/>
            <a:ext cx="1228299" cy="69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27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1165</TotalTime>
  <Words>788</Words>
  <Application>Microsoft Office PowerPoint</Application>
  <PresentationFormat>Custom</PresentationFormat>
  <Paragraphs>176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 Unicode MS</vt:lpstr>
      <vt:lpstr>Calibri</vt:lpstr>
      <vt:lpstr>Cambria Math</vt:lpstr>
      <vt:lpstr>Consolas</vt:lpstr>
      <vt:lpstr>Eras Bold ITC</vt:lpstr>
      <vt:lpstr>Franklin Gothic Book</vt:lpstr>
      <vt:lpstr>Franklin Gothic Medium</vt:lpstr>
      <vt:lpstr>Wingdings</vt:lpstr>
      <vt:lpstr>Wingdings 2</vt:lpstr>
      <vt:lpstr>Trek</vt:lpstr>
      <vt:lpstr>Css 332 </vt:lpstr>
      <vt:lpstr>                              Thank you all!</vt:lpstr>
      <vt:lpstr>  week 3</vt:lpstr>
      <vt:lpstr>                          Data representation</vt:lpstr>
      <vt:lpstr>              Decimal &amp; binary Number Systems</vt:lpstr>
      <vt:lpstr>            Octal &amp; hexadecimal number system</vt:lpstr>
      <vt:lpstr>          Ascii code to represent non-binary data</vt:lpstr>
      <vt:lpstr>                C-style  strings</vt:lpstr>
      <vt:lpstr>                         C-style strings &amp; cin &gt;&gt;</vt:lpstr>
      <vt:lpstr>                         Strlen()  vs.  sizeof()</vt:lpstr>
      <vt:lpstr>              C string Best practice</vt:lpstr>
      <vt:lpstr>                   OOP, revisited!</vt:lpstr>
      <vt:lpstr>                       access Specifiers</vt:lpstr>
      <vt:lpstr>          access Specifier: Public vs. private </vt:lpstr>
      <vt:lpstr>              Type conversion</vt:lpstr>
      <vt:lpstr>                 C++  5 different types of cast</vt:lpstr>
      <vt:lpstr>                        What type of casting?</vt:lpstr>
      <vt:lpstr>         C++ Struct, An aggregate data type </vt:lpstr>
      <vt:lpstr>              another option to Define a struct</vt:lpstr>
      <vt:lpstr>             Structs vs. individual variables</vt:lpstr>
      <vt:lpstr>          Struct size &amp; padding phenomenon</vt:lpstr>
      <vt:lpstr>                       .h files &amp; their purpose</vt:lpstr>
      <vt:lpstr>             Header guards / #pragma directive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Morteza</dc:creator>
  <cp:lastModifiedBy>Morteza Chini</cp:lastModifiedBy>
  <cp:revision>166</cp:revision>
  <dcterms:created xsi:type="dcterms:W3CDTF">2017-07-08T17:41:43Z</dcterms:created>
  <dcterms:modified xsi:type="dcterms:W3CDTF">2017-10-13T19:43:51Z</dcterms:modified>
</cp:coreProperties>
</file>