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6"/>
  </p:notesMasterIdLst>
  <p:sldIdLst>
    <p:sldId id="287" r:id="rId2"/>
    <p:sldId id="309" r:id="rId3"/>
    <p:sldId id="288" r:id="rId4"/>
    <p:sldId id="289" r:id="rId5"/>
    <p:sldId id="277" r:id="rId6"/>
    <p:sldId id="290" r:id="rId7"/>
    <p:sldId id="299" r:id="rId8"/>
    <p:sldId id="298" r:id="rId9"/>
    <p:sldId id="297" r:id="rId10"/>
    <p:sldId id="291" r:id="rId11"/>
    <p:sldId id="292" r:id="rId12"/>
    <p:sldId id="293" r:id="rId13"/>
    <p:sldId id="294" r:id="rId14"/>
    <p:sldId id="283" r:id="rId15"/>
    <p:sldId id="295" r:id="rId16"/>
    <p:sldId id="296" r:id="rId17"/>
    <p:sldId id="269" r:id="rId18"/>
    <p:sldId id="304" r:id="rId19"/>
    <p:sldId id="270" r:id="rId20"/>
    <p:sldId id="271" r:id="rId21"/>
    <p:sldId id="303" r:id="rId22"/>
    <p:sldId id="257" r:id="rId23"/>
    <p:sldId id="278" r:id="rId24"/>
    <p:sldId id="279" r:id="rId25"/>
    <p:sldId id="273" r:id="rId26"/>
    <p:sldId id="258" r:id="rId27"/>
    <p:sldId id="311" r:id="rId28"/>
    <p:sldId id="259" r:id="rId29"/>
    <p:sldId id="260" r:id="rId30"/>
    <p:sldId id="261" r:id="rId31"/>
    <p:sldId id="264" r:id="rId32"/>
    <p:sldId id="300" r:id="rId33"/>
    <p:sldId id="262" r:id="rId34"/>
    <p:sldId id="276" r:id="rId35"/>
    <p:sldId id="280" r:id="rId36"/>
    <p:sldId id="281" r:id="rId37"/>
    <p:sldId id="310" r:id="rId38"/>
    <p:sldId id="265" r:id="rId39"/>
    <p:sldId id="263" r:id="rId40"/>
    <p:sldId id="266" r:id="rId41"/>
    <p:sldId id="267" r:id="rId42"/>
    <p:sldId id="274" r:id="rId43"/>
    <p:sldId id="275" r:id="rId44"/>
    <p:sldId id="268" r:id="rId45"/>
    <p:sldId id="305" r:id="rId46"/>
    <p:sldId id="282" r:id="rId47"/>
    <p:sldId id="307" r:id="rId48"/>
    <p:sldId id="306" r:id="rId49"/>
    <p:sldId id="308" r:id="rId50"/>
    <p:sldId id="284" r:id="rId51"/>
    <p:sldId id="286" r:id="rId52"/>
    <p:sldId id="285" r:id="rId53"/>
    <p:sldId id="302" r:id="rId54"/>
    <p:sldId id="301" r:id="rId55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4660"/>
  </p:normalViewPr>
  <p:slideViewPr>
    <p:cSldViewPr>
      <p:cViewPr>
        <p:scale>
          <a:sx n="70" d="100"/>
          <a:sy n="70" d="100"/>
        </p:scale>
        <p:origin x="-510" y="102"/>
      </p:cViewPr>
      <p:guideLst>
        <p:guide orient="horz" pos="2161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01D56-81A6-4BC1-B058-0034EFD3F8C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07C6F-E5B5-44B9-92D1-230C3D32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DF71-FFF9-48B4-AA19-331F50B34C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DF71-FFF9-48B4-AA19-331F50B34C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types:</a:t>
            </a:r>
            <a:r>
              <a:rPr lang="en-US" baseline="0" dirty="0" smtClean="0"/>
              <a:t> char,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float, double,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07C6F-E5B5-44B9-92D1-230C3D3221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Standard Code for Information Interchange (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07C6F-E5B5-44B9-92D1-230C3D3221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68656" y="5349903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95300" y="4853412"/>
            <a:ext cx="1099566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5300" y="3886200"/>
            <a:ext cx="1099566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98480" y="6473952"/>
            <a:ext cx="986638" cy="246888"/>
          </a:xfrm>
        </p:spPr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549277"/>
            <a:ext cx="23774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549277"/>
            <a:ext cx="812292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655820" y="76201"/>
            <a:ext cx="376428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698480" y="6473952"/>
            <a:ext cx="986638" cy="246888"/>
          </a:xfrm>
        </p:spPr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68656" y="3444903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1099566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618" y="2947086"/>
            <a:ext cx="1129284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2278" y="457200"/>
            <a:ext cx="1129284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6240" y="1600200"/>
            <a:ext cx="5448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042660" y="1600200"/>
            <a:ext cx="564642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96240" y="5410200"/>
            <a:ext cx="1119378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65878" y="666750"/>
            <a:ext cx="5577723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038534" y="666750"/>
            <a:ext cx="5579913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65878" y="1316037"/>
            <a:ext cx="557772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043350" y="1316037"/>
            <a:ext cx="557509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98480" y="6477001"/>
            <a:ext cx="990600" cy="246888"/>
          </a:xfrm>
        </p:spPr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68656" y="6019801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92278" y="457200"/>
            <a:ext cx="1129284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68656" y="5849118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4360" y="5486400"/>
            <a:ext cx="1099566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594362" y="609600"/>
            <a:ext cx="3910807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647566" y="609600"/>
            <a:ext cx="6942455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556760" y="616634"/>
            <a:ext cx="653796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95300" y="4993761"/>
            <a:ext cx="762762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95300" y="5533218"/>
            <a:ext cx="762762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68656" y="1050899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96240" y="1554163"/>
            <a:ext cx="1129284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420100" y="76201"/>
            <a:ext cx="326898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E1DF957-A41C-404B-9B9D-30D67DA756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061460" y="76201"/>
            <a:ext cx="435864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698480" y="6477000"/>
            <a:ext cx="9906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26A8FC9-69E9-4686-AADC-143904B66B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96240" y="457201"/>
            <a:ext cx="1129284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68656" y="1050899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68656" y="1057987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400" y="1318744"/>
            <a:ext cx="527804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sz="7200" spc="-5" dirty="0" smtClean="0"/>
              <a:t>C</a:t>
            </a:r>
            <a:r>
              <a:rPr lang="en-US" sz="7200" spc="-5" dirty="0" smtClean="0"/>
              <a:t>ss</a:t>
            </a:r>
            <a:r>
              <a:rPr sz="7200" spc="-65" dirty="0" smtClean="0"/>
              <a:t> </a:t>
            </a:r>
            <a:r>
              <a:rPr lang="en-US" sz="7200" spc="-5" dirty="0" smtClean="0"/>
              <a:t>33</a:t>
            </a:r>
            <a:r>
              <a:rPr sz="7200" spc="-5" dirty="0" smtClean="0"/>
              <a:t>2</a:t>
            </a:r>
            <a:r>
              <a:rPr lang="en-US" sz="7200" spc="-5" dirty="0" smtClean="0"/>
              <a:t/>
            </a:r>
            <a:br>
              <a:rPr lang="en-US" sz="7200" spc="-5" dirty="0" smtClean="0"/>
            </a:br>
            <a:endParaRPr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3733800" y="2363682"/>
            <a:ext cx="5993130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  <a:tabLst>
                <a:tab pos="1179195" algn="l"/>
              </a:tabLst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Programming Issues with Object-Oriented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Languages</a:t>
            </a:r>
          </a:p>
          <a:p>
            <a:pPr marL="12700" algn="r">
              <a:lnSpc>
                <a:spcPct val="100000"/>
              </a:lnSpc>
              <a:tabLst>
                <a:tab pos="1179195" algn="l"/>
              </a:tabLst>
            </a:pPr>
            <a:endParaRPr lang="en-US" sz="4400" b="1" dirty="0" smtClean="0"/>
          </a:p>
          <a:p>
            <a:pPr marL="12700" algn="r">
              <a:tabLst>
                <a:tab pos="1179195" algn="l"/>
              </a:tabLst>
            </a:pPr>
            <a:r>
              <a:rPr lang="en-US" sz="2800" b="1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Morteza </a:t>
            </a:r>
            <a:r>
              <a:rPr lang="en-US" sz="2800" b="1" dirty="0" err="1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Chini</a:t>
            </a:r>
            <a:endParaRPr lang="en-US" sz="2800" b="1" dirty="0" smtClean="0">
              <a:solidFill>
                <a:srgbClr val="0070C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4841" y="6330435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Presentation material partially borrowed from learncpp.com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1" y="2590800"/>
            <a:ext cx="2767773" cy="14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74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28601"/>
            <a:ext cx="11292840" cy="838200"/>
          </a:xfrm>
        </p:spPr>
        <p:txBody>
          <a:bodyPr/>
          <a:lstStyle/>
          <a:p>
            <a:r>
              <a:rPr lang="en-US" b="1" dirty="0" smtClean="0"/>
              <a:t>                   Before </a:t>
            </a:r>
            <a:r>
              <a:rPr lang="en-US" b="1" dirty="0" err="1" smtClean="0"/>
              <a:t>c++</a:t>
            </a:r>
            <a:r>
              <a:rPr lang="en-US" b="1" dirty="0" smtClean="0"/>
              <a:t> there was c </a:t>
            </a:r>
            <a:r>
              <a:rPr lang="en-US" sz="2000" dirty="0"/>
              <a:t>(cont.)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8669"/>
            <a:ext cx="11292840" cy="5349332"/>
          </a:xfrm>
        </p:spPr>
        <p:txBody>
          <a:bodyPr>
            <a:normAutofit fontScale="47500" lnSpcReduction="20000"/>
          </a:bodyPr>
          <a:lstStyle/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5100" b="1" dirty="0" smtClean="0">
                <a:solidFill>
                  <a:srgbClr val="0070C0"/>
                </a:solidFill>
              </a:rPr>
              <a:t>C</a:t>
            </a:r>
            <a:r>
              <a:rPr lang="en-US" sz="5100" b="1" dirty="0">
                <a:solidFill>
                  <a:srgbClr val="0070C0"/>
                </a:solidFill>
              </a:rPr>
              <a:t>++ </a:t>
            </a:r>
            <a:r>
              <a:rPr lang="en-US" sz="5100" dirty="0" smtClean="0">
                <a:solidFill>
                  <a:schemeClr val="tx1"/>
                </a:solidFill>
              </a:rPr>
              <a:t>was </a:t>
            </a:r>
            <a:r>
              <a:rPr lang="en-US" sz="5100" dirty="0">
                <a:solidFill>
                  <a:schemeClr val="tx1"/>
                </a:solidFill>
              </a:rPr>
              <a:t>developed by Bjarne </a:t>
            </a:r>
            <a:r>
              <a:rPr lang="en-US" sz="5100" dirty="0" err="1">
                <a:solidFill>
                  <a:schemeClr val="tx1"/>
                </a:solidFill>
              </a:rPr>
              <a:t>Stroustrup</a:t>
            </a:r>
            <a:r>
              <a:rPr lang="en-US" sz="5100" dirty="0">
                <a:solidFill>
                  <a:schemeClr val="tx1"/>
                </a:solidFill>
              </a:rPr>
              <a:t> at Bell Labs as an extension to C</a:t>
            </a:r>
            <a:r>
              <a:rPr lang="en-US" sz="5100" dirty="0" smtClean="0">
                <a:solidFill>
                  <a:schemeClr val="tx1"/>
                </a:solidFill>
              </a:rPr>
              <a:t>,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5100" dirty="0">
                <a:solidFill>
                  <a:schemeClr val="tx1"/>
                </a:solidFill>
              </a:rPr>
              <a:t> </a:t>
            </a:r>
            <a:r>
              <a:rPr lang="en-US" sz="5100" dirty="0" smtClean="0">
                <a:solidFill>
                  <a:schemeClr val="tx1"/>
                </a:solidFill>
              </a:rPr>
              <a:t>    </a:t>
            </a:r>
            <a:r>
              <a:rPr lang="en-US" sz="5100" dirty="0">
                <a:solidFill>
                  <a:schemeClr val="tx1"/>
                </a:solidFill>
              </a:rPr>
              <a:t>starting in </a:t>
            </a:r>
            <a:r>
              <a:rPr lang="en-US" sz="5100" dirty="0" smtClean="0">
                <a:solidFill>
                  <a:schemeClr val="tx1"/>
                </a:solidFill>
              </a:rPr>
              <a:t>1979</a:t>
            </a:r>
          </a:p>
          <a:p>
            <a:pPr marL="0" indent="0" fontAlgn="t">
              <a:buClr>
                <a:srgbClr val="0070C0"/>
              </a:buClr>
              <a:buNone/>
            </a:pPr>
            <a:endParaRPr lang="en-US" sz="5100" dirty="0" smtClean="0">
              <a:solidFill>
                <a:schemeClr val="tx1"/>
              </a:solidFill>
            </a:endParaRP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5100" dirty="0" smtClean="0">
                <a:solidFill>
                  <a:schemeClr val="tx1"/>
                </a:solidFill>
              </a:rPr>
              <a:t>C</a:t>
            </a:r>
            <a:r>
              <a:rPr lang="en-US" sz="5100" dirty="0">
                <a:solidFill>
                  <a:schemeClr val="tx1"/>
                </a:solidFill>
              </a:rPr>
              <a:t>++ adds many new features to the C </a:t>
            </a:r>
            <a:r>
              <a:rPr lang="en-US" sz="5100" dirty="0" smtClean="0">
                <a:solidFill>
                  <a:schemeClr val="tx1"/>
                </a:solidFill>
              </a:rPr>
              <a:t>language </a:t>
            </a: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5100" dirty="0">
                <a:solidFill>
                  <a:schemeClr val="tx1"/>
                </a:solidFill>
              </a:rPr>
              <a:t>I</a:t>
            </a:r>
            <a:r>
              <a:rPr lang="en-US" sz="5100" dirty="0" smtClean="0">
                <a:solidFill>
                  <a:schemeClr val="tx1"/>
                </a:solidFill>
              </a:rPr>
              <a:t>s </a:t>
            </a:r>
            <a:r>
              <a:rPr lang="en-US" sz="5100" dirty="0">
                <a:solidFill>
                  <a:schemeClr val="tx1"/>
                </a:solidFill>
              </a:rPr>
              <a:t>perhaps best thought of as a superset of </a:t>
            </a:r>
            <a:r>
              <a:rPr lang="en-US" sz="5100" dirty="0" smtClean="0">
                <a:solidFill>
                  <a:schemeClr val="tx1"/>
                </a:solidFill>
              </a:rPr>
              <a:t>C</a:t>
            </a: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5100" dirty="0" smtClean="0">
                <a:solidFill>
                  <a:schemeClr val="tx1"/>
                </a:solidFill>
              </a:rPr>
              <a:t>C++ supports object-oriented programming </a:t>
            </a: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5100" dirty="0" smtClean="0">
                <a:solidFill>
                  <a:schemeClr val="tx1"/>
                </a:solidFill>
              </a:rPr>
              <a:t>C</a:t>
            </a:r>
            <a:r>
              <a:rPr lang="en-US" sz="5100" dirty="0">
                <a:solidFill>
                  <a:schemeClr val="tx1"/>
                </a:solidFill>
              </a:rPr>
              <a:t>++ was ratified in 1998 by the ISO committee, and again in </a:t>
            </a:r>
            <a:r>
              <a:rPr lang="en-US" sz="4600" dirty="0">
                <a:solidFill>
                  <a:schemeClr val="tx1"/>
                </a:solidFill>
              </a:rPr>
              <a:t>2003 (called C++03</a:t>
            </a:r>
            <a:r>
              <a:rPr lang="en-US" sz="4600" dirty="0" smtClean="0">
                <a:solidFill>
                  <a:schemeClr val="tx1"/>
                </a:solidFill>
              </a:rPr>
              <a:t>)</a:t>
            </a: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5100" dirty="0" smtClean="0">
                <a:solidFill>
                  <a:schemeClr val="tx1"/>
                </a:solidFill>
              </a:rPr>
              <a:t>Two </a:t>
            </a:r>
            <a:r>
              <a:rPr lang="en-US" sz="5100" dirty="0">
                <a:solidFill>
                  <a:schemeClr val="tx1"/>
                </a:solidFill>
              </a:rPr>
              <a:t>updates to the C++ language (C++11 and C++14, ratified in 2011 and 2014 accordingly</a:t>
            </a:r>
            <a:r>
              <a:rPr lang="en-US" sz="5100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 fontAlgn="t">
              <a:buClr>
                <a:srgbClr val="0070C0"/>
              </a:buClr>
              <a:buNone/>
            </a:pPr>
            <a:endParaRPr lang="en-US" sz="5100" dirty="0" smtClean="0">
              <a:solidFill>
                <a:schemeClr val="tx1"/>
              </a:solidFill>
            </a:endParaRPr>
          </a:p>
          <a:p>
            <a:pPr marL="457200" lvl="1" indent="0" fontAlgn="t">
              <a:buClr>
                <a:srgbClr val="0070C0"/>
              </a:buClr>
              <a:buNone/>
            </a:pPr>
            <a:endParaRPr lang="en-US" sz="5100" dirty="0" smtClean="0">
              <a:solidFill>
                <a:schemeClr val="tx1"/>
              </a:solidFill>
            </a:endParaRP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5100" dirty="0" smtClean="0">
                <a:solidFill>
                  <a:schemeClr val="tx1"/>
                </a:solidFill>
              </a:rPr>
              <a:t>We will not cover C++11 and C++ 14 in this class</a:t>
            </a:r>
            <a:endParaRPr lang="en-US" sz="9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32" y="152400"/>
            <a:ext cx="11292840" cy="838200"/>
          </a:xfrm>
        </p:spPr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sz="4000" dirty="0" smtClean="0"/>
              <a:t>c/C++ philosophy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356269"/>
            <a:ext cx="11292840" cy="5349332"/>
          </a:xfrm>
        </p:spPr>
        <p:txBody>
          <a:bodyPr>
            <a:normAutofit/>
          </a:bodyPr>
          <a:lstStyle/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The underlying design philosophy of C and C++ can be summed up </a:t>
            </a:r>
            <a:r>
              <a:rPr lang="en-US" sz="2400" dirty="0" smtClean="0">
                <a:solidFill>
                  <a:schemeClr val="tx1"/>
                </a:solidFill>
              </a:rPr>
              <a:t>as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“</a:t>
            </a:r>
            <a:r>
              <a:rPr lang="en-US" sz="2400" b="1" dirty="0" smtClean="0">
                <a:solidFill>
                  <a:srgbClr val="0070C0"/>
                </a:solidFill>
              </a:rPr>
              <a:t>in programmer we trust</a:t>
            </a:r>
            <a:r>
              <a:rPr lang="en-US" sz="2400" dirty="0" smtClean="0">
                <a:solidFill>
                  <a:schemeClr val="tx1"/>
                </a:solidFill>
              </a:rPr>
              <a:t>”:</a:t>
            </a:r>
          </a:p>
          <a:p>
            <a:pPr marL="0" indent="0" fontAlgn="t">
              <a:buClr>
                <a:srgbClr val="0070C0"/>
              </a:buClr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</a:rPr>
              <a:t>Wonderful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-- 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he </a:t>
            </a:r>
            <a:r>
              <a:rPr lang="en-US" sz="2400" dirty="0">
                <a:solidFill>
                  <a:schemeClr val="tx1"/>
                </a:solidFill>
              </a:rPr>
              <a:t>compiler will not stand in your way if you try to do something unorthodox that makes </a:t>
            </a:r>
            <a:r>
              <a:rPr lang="en-US" sz="2400" dirty="0" smtClean="0">
                <a:solidFill>
                  <a:schemeClr val="tx1"/>
                </a:solidFill>
              </a:rPr>
              <a:t>sense</a:t>
            </a: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Dangerous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-- the </a:t>
            </a:r>
            <a:r>
              <a:rPr lang="en-US" sz="2400" dirty="0">
                <a:solidFill>
                  <a:schemeClr val="tx1"/>
                </a:solidFill>
              </a:rPr>
              <a:t>compiler will not stand in your way if you try to do something that could produce unexpected </a:t>
            </a:r>
            <a:r>
              <a:rPr lang="en-US" sz="2400" dirty="0" smtClean="0">
                <a:solidFill>
                  <a:schemeClr val="tx1"/>
                </a:solidFill>
              </a:rPr>
              <a:t>results</a:t>
            </a:r>
          </a:p>
          <a:p>
            <a:pPr marL="457200" lvl="1" indent="0" fontAlgn="t">
              <a:buClr>
                <a:srgbClr val="0070C0"/>
              </a:buCl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For new programmers that </a:t>
            </a:r>
            <a:r>
              <a:rPr lang="en-US" sz="2400" dirty="0">
                <a:solidFill>
                  <a:schemeClr val="tx1"/>
                </a:solidFill>
              </a:rPr>
              <a:t>is one of the primary reasons </a:t>
            </a:r>
            <a:r>
              <a:rPr lang="en-US" sz="2400" dirty="0" smtClean="0">
                <a:solidFill>
                  <a:schemeClr val="tx1"/>
                </a:solidFill>
              </a:rPr>
              <a:t>why knowing </a:t>
            </a:r>
            <a:r>
              <a:rPr lang="en-US" sz="2400" dirty="0">
                <a:solidFill>
                  <a:schemeClr val="tx1"/>
                </a:solidFill>
              </a:rPr>
              <a:t>what you shouldn’t do in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++ is almost as important as knowing what you should do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1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</a:t>
            </a:r>
            <a:r>
              <a:rPr lang="en-US" sz="4400" b="1" dirty="0" smtClean="0">
                <a:solidFill>
                  <a:srgbClr val="0070C0"/>
                </a:solidFill>
              </a:rPr>
              <a:t>Making the transition to C++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152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80" y="304801"/>
            <a:ext cx="11292840" cy="838200"/>
          </a:xfrm>
        </p:spPr>
        <p:txBody>
          <a:bodyPr/>
          <a:lstStyle/>
          <a:p>
            <a:r>
              <a:rPr lang="en-US" dirty="0"/>
              <a:t>	 </a:t>
            </a:r>
            <a:r>
              <a:rPr lang="en-US" dirty="0" smtClean="0"/>
              <a:t>             </a:t>
            </a:r>
            <a:r>
              <a:rPr lang="en-US" sz="4000" dirty="0" smtClean="0"/>
              <a:t>Overview of differences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301027"/>
            <a:ext cx="53644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b="1" dirty="0" smtClean="0"/>
              <a:t>Supports Object Oriented Programming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D</a:t>
            </a:r>
            <a:r>
              <a:rPr lang="en-US" sz="2200" b="1" dirty="0" smtClean="0"/>
              <a:t>oes not have a processor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H</a:t>
            </a:r>
            <a:r>
              <a:rPr lang="en-US" sz="2200" b="1" dirty="0" smtClean="0"/>
              <a:t>as no header files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U</a:t>
            </a:r>
            <a:r>
              <a:rPr lang="en-US" sz="2200" b="1" dirty="0" smtClean="0"/>
              <a:t>ses garbage collector to free memory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M</a:t>
            </a:r>
            <a:r>
              <a:rPr lang="en-US" sz="2200" b="1" dirty="0" smtClean="0"/>
              <a:t>emory leak safe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b="1" dirty="0" smtClean="0"/>
              <a:t>No support of pointer concept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b="1" dirty="0" smtClean="0"/>
              <a:t>No operator overloading feature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9838" y="2278856"/>
            <a:ext cx="56549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S</a:t>
            </a:r>
            <a:r>
              <a:rPr lang="en-US" sz="2200" b="1" dirty="0" smtClean="0"/>
              <a:t>upports both procedural and</a:t>
            </a:r>
            <a:r>
              <a:rPr lang="en-US" sz="2200" b="1" dirty="0"/>
              <a:t> </a:t>
            </a:r>
            <a:r>
              <a:rPr lang="en-US" sz="2200" b="1" dirty="0" smtClean="0"/>
              <a:t>OOP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C</a:t>
            </a:r>
            <a:r>
              <a:rPr lang="en-US" sz="2200" b="1" dirty="0" smtClean="0"/>
              <a:t>ompilation stage called pre-processor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K</a:t>
            </a:r>
            <a:r>
              <a:rPr lang="en-US" sz="2200" b="1" dirty="0" smtClean="0"/>
              <a:t>eeps definitions in header files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E</a:t>
            </a:r>
            <a:r>
              <a:rPr lang="en-US" sz="2200" b="1" dirty="0" smtClean="0"/>
              <a:t>xplicit freeing of memory 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b="1" dirty="0" smtClean="0"/>
              <a:t>Memory leak prone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M</a:t>
            </a:r>
            <a:r>
              <a:rPr lang="en-US" sz="2200" b="1" dirty="0" smtClean="0"/>
              <a:t>akes extensive use of pointers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b="1" dirty="0"/>
              <a:t>O</a:t>
            </a:r>
            <a:r>
              <a:rPr lang="en-US" sz="2200" b="1" dirty="0" smtClean="0"/>
              <a:t>perator overloading an important feature</a:t>
            </a:r>
            <a:endParaRPr lang="en-US" sz="2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49" y="1170653"/>
            <a:ext cx="1287779" cy="990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56" y="1597916"/>
            <a:ext cx="1089040" cy="557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5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152400"/>
            <a:ext cx="11292840" cy="838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sz="4000" dirty="0" smtClean="0"/>
              <a:t>C++  subtle differences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996200"/>
              </p:ext>
            </p:extLst>
          </p:nvPr>
        </p:nvGraphicFramePr>
        <p:xfrm>
          <a:off x="396240" y="1554163"/>
          <a:ext cx="11292840" cy="488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420"/>
                <a:gridCol w="5646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                  </a:t>
                      </a:r>
                      <a:endParaRPr lang="en-US" sz="1800" dirty="0"/>
                    </a:p>
                  </a:txBody>
                  <a:tcPr marL="118872" marR="11887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      </a:t>
                      </a:r>
                      <a:endParaRPr lang="en-US" sz="1800" dirty="0"/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import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</a:t>
                      </a:r>
                      <a:r>
                        <a:rPr lang="en-US" sz="1800" baseline="0" dirty="0" smtClean="0"/>
                        <a:t> include</a:t>
                      </a:r>
                      <a:endParaRPr lang="en-US" sz="1800" dirty="0"/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boolean</a:t>
                      </a:r>
                      <a:endParaRPr lang="en-US" sz="1800" dirty="0"/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bool</a:t>
                      </a:r>
                      <a:endParaRPr lang="en-US" sz="1800" dirty="0"/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final</a:t>
                      </a:r>
                      <a:endParaRPr lang="en-US" sz="1800" dirty="0"/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const</a:t>
                      </a:r>
                      <a:endParaRPr lang="en-US" sz="1800" dirty="0"/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class Test  { }   </a:t>
                      </a:r>
                      <a:r>
                        <a:rPr lang="en-US" sz="1800" dirty="0" smtClean="0"/>
                        <a:t> closes a class definition</a:t>
                      </a:r>
                      <a:endParaRPr lang="en-US" sz="1800" dirty="0"/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C00000"/>
                          </a:solidFill>
                        </a:rPr>
                        <a:t>class  Test{ } ;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   semi-colon needed as well</a:t>
                      </a:r>
                      <a:endParaRPr lang="en-US" sz="1800" dirty="0"/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Dot operator(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.  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.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:    ::  -&gt;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18872" marR="118872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 Variables not</a:t>
                      </a:r>
                      <a:r>
                        <a:rPr lang="en-US" sz="1800" baseline="0" dirty="0" smtClean="0"/>
                        <a:t> allowed</a:t>
                      </a:r>
                      <a:endParaRPr lang="en-US" sz="1800" dirty="0"/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 variables, constants, and functions</a:t>
                      </a:r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&lt;&lt;   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  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sz="1800" dirty="0"/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Class/method definition must be available 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Class/function must be defined before use</a:t>
                      </a:r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inheritance not allowed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inheritance supported</a:t>
                      </a:r>
                    </a:p>
                  </a:txBody>
                  <a:tcPr marL="118872" marR="11887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main() method is a type void</a:t>
                      </a:r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main() is a type integer</a:t>
                      </a:r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8872" marR="118872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86" y="1087273"/>
            <a:ext cx="996791" cy="766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50" y="1323754"/>
            <a:ext cx="1135494" cy="5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649"/>
            <a:ext cx="11292840" cy="838200"/>
          </a:xfrm>
        </p:spPr>
        <p:txBody>
          <a:bodyPr>
            <a:noAutofit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b="1" dirty="0"/>
              <a:t>	</a:t>
            </a:r>
            <a:r>
              <a:rPr lang="en-US" sz="4000" dirty="0"/>
              <a:t> </a:t>
            </a:r>
            <a:r>
              <a:rPr lang="en-US" sz="4000" dirty="0" smtClean="0"/>
              <a:t>               C++’s  Versatility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++ is able to run on essentially any computer system, as long as your compiler has converted your source code into machine code for that specific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different compiler must be used for each system the program will run on, and a program compiled by a Windows compiler should not be run on a Linux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individual compiler determines the sizes of variables in memory, so that programs relying on variable size need to be carefully planned to ensure portability between systems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2947"/>
            <a:ext cx="11292840" cy="838200"/>
          </a:xfrm>
        </p:spPr>
        <p:txBody>
          <a:bodyPr>
            <a:noAutofit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b="1" dirty="0"/>
              <a:t>	 </a:t>
            </a:r>
            <a:r>
              <a:rPr lang="en-US" sz="4000" b="1" dirty="0" smtClean="0"/>
              <a:t>                </a:t>
            </a:r>
            <a:r>
              <a:rPr lang="en-US" sz="4000" dirty="0" smtClean="0"/>
              <a:t>java’s  Versatility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296426"/>
            <a:ext cx="11292840" cy="4525963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Java </a:t>
            </a:r>
            <a:r>
              <a:rPr lang="en-US" sz="2800" dirty="0">
                <a:solidFill>
                  <a:schemeClr val="tx1"/>
                </a:solidFill>
              </a:rPr>
              <a:t>is able to run on any system that supports the Java Virtual </a:t>
            </a:r>
            <a:r>
              <a:rPr lang="en-US" sz="2800" dirty="0" smtClean="0">
                <a:solidFill>
                  <a:schemeClr val="tx1"/>
                </a:solidFill>
              </a:rPr>
              <a:t>Machine (JVM)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Java Virtual Machine interprets </a:t>
            </a:r>
            <a:r>
              <a:rPr lang="en-US" sz="2800" dirty="0">
                <a:solidFill>
                  <a:schemeClr val="tx1"/>
                </a:solidFill>
              </a:rPr>
              <a:t>code for the system it runs </a:t>
            </a:r>
            <a:r>
              <a:rPr lang="en-US" sz="2800" dirty="0" smtClean="0">
                <a:solidFill>
                  <a:schemeClr val="tx1"/>
                </a:solidFill>
              </a:rPr>
              <a:t>on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All </a:t>
            </a:r>
            <a:r>
              <a:rPr lang="en-US" sz="2800" dirty="0">
                <a:solidFill>
                  <a:schemeClr val="tx1"/>
                </a:solidFill>
              </a:rPr>
              <a:t>Java compilers compile code that will run on the </a:t>
            </a:r>
            <a:r>
              <a:rPr lang="en-US" sz="2800" dirty="0" smtClean="0">
                <a:solidFill>
                  <a:schemeClr val="tx1"/>
                </a:solidFill>
              </a:rPr>
              <a:t>JVM, </a:t>
            </a:r>
            <a:r>
              <a:rPr lang="en-US" sz="2800" dirty="0">
                <a:solidFill>
                  <a:schemeClr val="tx1"/>
                </a:solidFill>
              </a:rPr>
              <a:t>so a program compiled on Windows will run on Linux as </a:t>
            </a:r>
            <a:r>
              <a:rPr lang="en-US" sz="2800" dirty="0" smtClean="0">
                <a:solidFill>
                  <a:schemeClr val="tx1"/>
                </a:solidFill>
              </a:rPr>
              <a:t>well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Variable </a:t>
            </a:r>
            <a:r>
              <a:rPr lang="en-US" sz="2800" dirty="0">
                <a:solidFill>
                  <a:schemeClr val="tx1"/>
                </a:solidFill>
              </a:rPr>
              <a:t>sizes are </a:t>
            </a:r>
            <a:r>
              <a:rPr lang="en-US" sz="2800" dirty="0" smtClean="0">
                <a:solidFill>
                  <a:schemeClr val="tx1"/>
                </a:solidFill>
              </a:rPr>
              <a:t>fixed and are </a:t>
            </a:r>
            <a:r>
              <a:rPr lang="en-US" sz="2800" dirty="0">
                <a:solidFill>
                  <a:schemeClr val="tx1"/>
                </a:solidFill>
              </a:rPr>
              <a:t>guaranteed to have the fixed size across </a:t>
            </a:r>
            <a:r>
              <a:rPr lang="en-US" sz="2800" dirty="0" smtClean="0">
                <a:solidFill>
                  <a:schemeClr val="tx1"/>
                </a:solidFill>
              </a:rPr>
              <a:t>platforms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5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28601"/>
            <a:ext cx="11292840" cy="838200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dirty="0" smtClean="0"/>
              <a:t>building a program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600200"/>
            <a:ext cx="5745480" cy="480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42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28601"/>
            <a:ext cx="11292840" cy="838200"/>
          </a:xfrm>
        </p:spPr>
        <p:txBody>
          <a:bodyPr/>
          <a:lstStyle/>
          <a:p>
            <a:r>
              <a:rPr lang="en-US" b="1" dirty="0" smtClean="0"/>
              <a:t>                                C++ toolchain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7032"/>
            <a:ext cx="9448800" cy="4705168"/>
          </a:xfrm>
        </p:spPr>
      </p:pic>
      <p:sp>
        <p:nvSpPr>
          <p:cNvPr id="7" name="TextBox 6"/>
          <p:cNvSpPr txBox="1"/>
          <p:nvPr/>
        </p:nvSpPr>
        <p:spPr>
          <a:xfrm>
            <a:off x="4800600" y="6385896"/>
            <a:ext cx="1720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GoogleImages.com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735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02" y="228601"/>
            <a:ext cx="11292840" cy="838200"/>
          </a:xfrm>
        </p:spPr>
        <p:txBody>
          <a:bodyPr/>
          <a:lstStyle/>
          <a:p>
            <a:r>
              <a:rPr lang="en-US" dirty="0" smtClean="0"/>
              <a:t>		           </a:t>
            </a:r>
            <a:r>
              <a:rPr lang="en-US" sz="4000" dirty="0" smtClean="0"/>
              <a:t>Compiler &amp; Linker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1" y="1524000"/>
            <a:ext cx="6062997" cy="188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3505202"/>
            <a:ext cx="596836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37962" y="1828799"/>
            <a:ext cx="35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 converts source code</a:t>
            </a:r>
          </a:p>
          <a:p>
            <a:r>
              <a:rPr lang="en-US" dirty="0" smtClean="0"/>
              <a:t> to machine language file(s) called</a:t>
            </a:r>
          </a:p>
          <a:p>
            <a:r>
              <a:rPr lang="en-US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object </a:t>
            </a:r>
            <a:r>
              <a:rPr lang="en-US" b="1" dirty="0" smtClean="0">
                <a:solidFill>
                  <a:srgbClr val="0070C0"/>
                </a:solidFill>
              </a:rPr>
              <a:t>file(s)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" y="4267200"/>
            <a:ext cx="37522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Linker takes </a:t>
            </a:r>
            <a:r>
              <a:rPr lang="en-US" dirty="0"/>
              <a:t>all </a:t>
            </a:r>
            <a:r>
              <a:rPr lang="en-US" dirty="0" smtClean="0"/>
              <a:t>complier </a:t>
            </a:r>
          </a:p>
          <a:p>
            <a:r>
              <a:rPr lang="en-US" dirty="0" smtClean="0"/>
              <a:t>generated object </a:t>
            </a:r>
            <a:r>
              <a:rPr lang="en-US" dirty="0"/>
              <a:t>files </a:t>
            </a:r>
            <a:r>
              <a:rPr lang="en-US" dirty="0" smtClean="0"/>
              <a:t>and  creates</a:t>
            </a:r>
          </a:p>
          <a:p>
            <a:r>
              <a:rPr lang="en-US" dirty="0" smtClean="0"/>
              <a:t> a </a:t>
            </a:r>
            <a:r>
              <a:rPr lang="en-US" dirty="0"/>
              <a:t>single </a:t>
            </a:r>
            <a:r>
              <a:rPr lang="en-US" b="1" dirty="0" smtClean="0">
                <a:solidFill>
                  <a:srgbClr val="0070C0"/>
                </a:solidFill>
              </a:rPr>
              <a:t>executable program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that we</a:t>
            </a:r>
          </a:p>
          <a:p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7702" y="6383770"/>
            <a:ext cx="18485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Source: learncpp.com/</a:t>
            </a:r>
            <a:r>
              <a:rPr lang="en-US" sz="900" dirty="0" err="1" smtClean="0"/>
              <a:t>cpp</a:t>
            </a:r>
            <a:r>
              <a:rPr lang="en-US" sz="900" dirty="0" smtClean="0"/>
              <a:t>-tutorial</a:t>
            </a:r>
            <a:endParaRPr lang="en-US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400" y="1318744"/>
            <a:ext cx="527804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7200" spc="-5" dirty="0" smtClean="0"/>
              <a:t/>
            </a:r>
            <a:br>
              <a:rPr lang="en-US" sz="7200" spc="-5" dirty="0" smtClean="0"/>
            </a:br>
            <a:r>
              <a:rPr lang="en-US" sz="7200" spc="-5" dirty="0" smtClean="0"/>
              <a:t> week I</a:t>
            </a:r>
            <a:endParaRPr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3657600" y="3706103"/>
            <a:ext cx="599313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  <a:tabLst>
                <a:tab pos="1179195" algn="l"/>
              </a:tabLst>
            </a:pP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Autumn  2017</a:t>
            </a:r>
          </a:p>
          <a:p>
            <a:pPr marL="12700" algn="r">
              <a:tabLst>
                <a:tab pos="1179195" algn="l"/>
              </a:tabLst>
            </a:pPr>
            <a:endParaRPr lang="en-US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700" algn="r">
              <a:tabLst>
                <a:tab pos="1179195" algn="l"/>
              </a:tabLst>
            </a:pPr>
            <a:r>
              <a:rPr lang="en-US" sz="28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Transition From Java to C++</a:t>
            </a:r>
            <a:r>
              <a:rPr lang="en-US" sz="28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1" y="2590800"/>
            <a:ext cx="2767773" cy="14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490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52400"/>
            <a:ext cx="99060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           C</a:t>
            </a:r>
            <a:r>
              <a:rPr lang="en-US" sz="4000" b="1" dirty="0"/>
              <a:t>++ Fundamental Data </a:t>
            </a:r>
            <a:r>
              <a:rPr lang="en-US" sz="4000" b="1" dirty="0" smtClean="0"/>
              <a:t>Types</a:t>
            </a:r>
            <a:endParaRPr lang="en-US" sz="4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646238"/>
            <a:ext cx="10849281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++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data types are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similar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to Java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he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range of the numeric types such as </a:t>
            </a:r>
            <a:r>
              <a:rPr lang="en-US" sz="2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is heavily machine-dependent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In rare cases </a:t>
            </a:r>
            <a:r>
              <a:rPr lang="en-US" sz="2600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could be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2-byte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vs. the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4-byte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in Java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Switch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 long whenever the </a:t>
            </a:r>
            <a:r>
              <a:rPr lang="en-US" sz="2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range is not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sufficient</a:t>
            </a:r>
            <a:endParaRPr lang="en-US" sz="2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Short and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unsigned types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can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store numbers more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efficiently; best to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avoid these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types at this stage</a:t>
            </a:r>
            <a:endParaRPr lang="en-US" sz="2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Java’s </a:t>
            </a:r>
            <a:r>
              <a:rPr lang="en-US" sz="2600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Boolean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type is 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renamed as </a:t>
            </a:r>
            <a:r>
              <a:rPr lang="en-US" sz="2600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bool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C</a:t>
            </a:r>
            <a:r>
              <a:rPr lang="en-US" sz="2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++ </a:t>
            </a:r>
            <a:endParaRPr lang="en-US" sz="2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85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400"/>
            <a:ext cx="11292840" cy="838200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     C++ Fundamental Data Types </a:t>
            </a:r>
            <a:r>
              <a:rPr lang="en-US" sz="1800" dirty="0" smtClean="0"/>
              <a:t>(</a:t>
            </a:r>
            <a:r>
              <a:rPr lang="en-US" sz="1800" dirty="0"/>
              <a:t>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99C164"/>
              </a:clrFrom>
              <a:clrTo>
                <a:srgbClr val="99C1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81730"/>
            <a:ext cx="8839200" cy="4960098"/>
          </a:xfrm>
        </p:spPr>
      </p:pic>
    </p:spTree>
    <p:extLst>
      <p:ext uri="{BB962C8B-B14F-4D97-AF65-F5344CB8AC3E}">
        <p14:creationId xmlns:p14="http://schemas.microsoft.com/office/powerpoint/2010/main" val="36754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228601"/>
            <a:ext cx="11292840" cy="838200"/>
          </a:xfrm>
        </p:spPr>
        <p:txBody>
          <a:bodyPr/>
          <a:lstStyle/>
          <a:p>
            <a:r>
              <a:rPr lang="en-US" dirty="0" smtClean="0"/>
              <a:t>			          </a:t>
            </a:r>
            <a:r>
              <a:rPr lang="en-US" sz="4000" dirty="0" smtClean="0"/>
              <a:t>C++ string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26319"/>
            <a:ext cx="11491530" cy="5288781"/>
          </a:xfrm>
        </p:spPr>
        <p:txBody>
          <a:bodyPr>
            <a:no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The C++ string type is quite similar to the Java String type, but watch for following: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 </a:t>
            </a:r>
            <a:endParaRPr lang="en-US" sz="25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C++ strings store ASCII </a:t>
            </a:r>
            <a:r>
              <a:rPr lang="en-US" sz="1800" dirty="0" smtClean="0">
                <a:solidFill>
                  <a:schemeClr val="tx1"/>
                </a:solidFill>
              </a:rPr>
              <a:t>(American </a:t>
            </a:r>
            <a:r>
              <a:rPr lang="en-US" sz="1800" dirty="0">
                <a:solidFill>
                  <a:schemeClr val="tx1"/>
                </a:solidFill>
              </a:rPr>
              <a:t>Standard Code for Information Interchange</a:t>
            </a:r>
            <a:r>
              <a:rPr lang="en-US" sz="1800" dirty="0" smtClean="0">
                <a:solidFill>
                  <a:schemeClr val="tx1"/>
                </a:solidFill>
              </a:rPr>
              <a:t>) </a:t>
            </a:r>
            <a:r>
              <a:rPr lang="en-US" sz="2500" dirty="0">
                <a:solidFill>
                  <a:schemeClr val="tx1"/>
                </a:solidFill>
              </a:rPr>
              <a:t>characters, </a:t>
            </a:r>
            <a:r>
              <a:rPr lang="en-US" sz="2500" dirty="0" smtClean="0">
                <a:solidFill>
                  <a:schemeClr val="tx1"/>
                </a:solidFill>
              </a:rPr>
              <a:t>not Unicode characters (wait..)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C++ strings can be modified, whereas Java strings are immutable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The substring operation in C++ is called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500" dirty="0" smtClean="0">
                <a:solidFill>
                  <a:schemeClr val="tx1"/>
                </a:solidFill>
              </a:rPr>
              <a:t>. The </a:t>
            </a:r>
            <a:r>
              <a:rPr lang="en-US" sz="2500" dirty="0" smtClean="0">
                <a:solidFill>
                  <a:schemeClr val="tx1"/>
                </a:solidFill>
              </a:rPr>
              <a:t>command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s.substr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500" dirty="0" smtClean="0">
                <a:solidFill>
                  <a:schemeClr val="tx1"/>
                </a:solidFill>
              </a:rPr>
              <a:t>extracts a substring of length n starting at position </a:t>
            </a:r>
            <a:r>
              <a:rPr lang="en-US" sz="2500" dirty="0" err="1" smtClean="0">
                <a:solidFill>
                  <a:schemeClr val="tx1"/>
                </a:solidFill>
              </a:rPr>
              <a:t>i</a:t>
            </a:r>
            <a:endParaRPr lang="en-US" sz="2500" dirty="0" smtClean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C++ strings can be concatenated only with other strings, not with arbitrary objects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To compare strings, use the relational operators ==  !=  &lt;  &lt;=  &gt;  &gt;= </a:t>
            </a:r>
          </a:p>
          <a:p>
            <a:pPr marL="344488" indent="-344488">
              <a:buClr>
                <a:srgbClr val="0070C0"/>
              </a:buClr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     More convenient </a:t>
            </a:r>
            <a:r>
              <a:rPr lang="en-US" sz="2500" dirty="0">
                <a:solidFill>
                  <a:schemeClr val="tx1"/>
                </a:solidFill>
              </a:rPr>
              <a:t>than the use of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500" dirty="0" smtClean="0">
                <a:solidFill>
                  <a:schemeClr val="tx1"/>
                </a:solidFill>
              </a:rPr>
              <a:t>and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500" dirty="0" smtClean="0">
                <a:solidFill>
                  <a:schemeClr val="tx1"/>
                </a:solidFill>
              </a:rPr>
              <a:t>in Java    </a:t>
            </a:r>
          </a:p>
          <a:p>
            <a:pPr marL="344488" indent="-344488">
              <a:buClr>
                <a:srgbClr val="0070C0"/>
              </a:buClr>
              <a:buNone/>
            </a:pP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    Comparison operators perform lexicographic comparison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080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1"/>
            <a:ext cx="1129284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</a:t>
            </a:r>
            <a:r>
              <a:rPr lang="en-US" sz="4400" dirty="0" smtClean="0"/>
              <a:t>       ASCII </a:t>
            </a:r>
            <a:r>
              <a:rPr lang="en-US" sz="4400" dirty="0"/>
              <a:t>Codes 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554164"/>
            <a:ext cx="8221980" cy="46942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04801"/>
            <a:ext cx="11292840" cy="838200"/>
          </a:xfrm>
        </p:spPr>
        <p:txBody>
          <a:bodyPr/>
          <a:lstStyle/>
          <a:p>
            <a:r>
              <a:rPr lang="en-US" b="1" dirty="0" smtClean="0"/>
              <a:t>                  </a:t>
            </a:r>
            <a:r>
              <a:rPr lang="en-US" sz="4000" b="1" dirty="0" smtClean="0"/>
              <a:t>Unicode </a:t>
            </a:r>
            <a:r>
              <a:rPr lang="en-US" sz="4000" b="1" dirty="0"/>
              <a:t>characters table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32" y="1554163"/>
            <a:ext cx="6662659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228601"/>
            <a:ext cx="11292840" cy="838200"/>
          </a:xfrm>
        </p:spPr>
        <p:txBody>
          <a:bodyPr/>
          <a:lstStyle/>
          <a:p>
            <a:r>
              <a:rPr lang="en-US" b="1" dirty="0" smtClean="0"/>
              <a:t>	              </a:t>
            </a:r>
            <a:r>
              <a:rPr lang="en-US" sz="4000" dirty="0" smtClean="0"/>
              <a:t>Variables  &amp; Constants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Unlike Java, C</a:t>
            </a:r>
            <a:r>
              <a:rPr lang="en-US" sz="2800" dirty="0">
                <a:solidFill>
                  <a:schemeClr val="tx1"/>
                </a:solidFill>
              </a:rPr>
              <a:t>++ compiler does not check whether all local variables are </a:t>
            </a:r>
            <a:r>
              <a:rPr lang="en-US" sz="2800" dirty="0" smtClean="0">
                <a:solidFill>
                  <a:schemeClr val="tx1"/>
                </a:solidFill>
              </a:rPr>
              <a:t>initialized </a:t>
            </a:r>
            <a:r>
              <a:rPr lang="en-US" sz="2800" dirty="0">
                <a:solidFill>
                  <a:schemeClr val="tx1"/>
                </a:solidFill>
              </a:rPr>
              <a:t>before they are </a:t>
            </a:r>
            <a:r>
              <a:rPr lang="en-US" sz="2800" dirty="0" smtClean="0">
                <a:solidFill>
                  <a:schemeClr val="tx1"/>
                </a:solidFill>
              </a:rPr>
              <a:t>read. If you forget to initialize </a:t>
            </a:r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he </a:t>
            </a:r>
            <a:r>
              <a:rPr lang="en-US" sz="2800" dirty="0">
                <a:solidFill>
                  <a:schemeClr val="tx1"/>
                </a:solidFill>
              </a:rPr>
              <a:t>value of the </a:t>
            </a:r>
            <a:r>
              <a:rPr lang="en-US" sz="2800" dirty="0" smtClean="0">
                <a:solidFill>
                  <a:schemeClr val="tx1"/>
                </a:solidFill>
              </a:rPr>
              <a:t>variable, the value </a:t>
            </a:r>
            <a:r>
              <a:rPr lang="en-US" sz="2800" dirty="0">
                <a:solidFill>
                  <a:schemeClr val="tx1"/>
                </a:solidFill>
              </a:rPr>
              <a:t>is then the random bit pattern that happened to be in </a:t>
            </a:r>
            <a:r>
              <a:rPr lang="en-US" sz="2800" dirty="0" smtClean="0">
                <a:solidFill>
                  <a:schemeClr val="tx1"/>
                </a:solidFill>
              </a:rPr>
              <a:t>the memory therefore a source of bugs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313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28601"/>
            <a:ext cx="11292840" cy="838200"/>
          </a:xfrm>
        </p:spPr>
        <p:txBody>
          <a:bodyPr/>
          <a:lstStyle/>
          <a:p>
            <a:r>
              <a:rPr lang="en-US" dirty="0" smtClean="0"/>
              <a:t>	       </a:t>
            </a:r>
            <a:r>
              <a:rPr lang="en-US" sz="4000" dirty="0" smtClean="0"/>
              <a:t>Error prone procedures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4925"/>
            <a:ext cx="10614660" cy="4525963"/>
          </a:xfrm>
        </p:spPr>
        <p:txBody>
          <a:bodyPr>
            <a:normAutofit fontScale="925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100" dirty="0" smtClean="0">
                <a:solidFill>
                  <a:schemeClr val="tx1"/>
                </a:solidFill>
              </a:rPr>
              <a:t>As in Java, data fields and static variables are allowed in classes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Global variables </a:t>
            </a:r>
            <a:r>
              <a:rPr lang="en-US" dirty="0" smtClean="0">
                <a:solidFill>
                  <a:schemeClr val="tx1"/>
                </a:solidFill>
              </a:rPr>
              <a:t>can be declared outside functions and classes and can be accessed from any function in a program That makes them difficult to manage; avoid global variables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onstants can be declared anywhere (in Java, they had to be static data of a class). C++ uses the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keyword instead of keyword </a:t>
            </a:r>
            <a:r>
              <a:rPr lang="en-US" sz="3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dirty="0" smtClean="0">
                <a:solidFill>
                  <a:schemeClr val="tx1"/>
                </a:solidFill>
              </a:rPr>
              <a:t>, in java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   Example:  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DAYS_IN_WEEK = 7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28601"/>
            <a:ext cx="11292840" cy="8382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4000" dirty="0" smtClean="0"/>
              <a:t>                     C++ file layout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4925"/>
            <a:ext cx="10614660" cy="4525963"/>
          </a:xfrm>
        </p:spPr>
        <p:txBody>
          <a:bodyPr>
            <a:normAutofit fontScale="925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In Java, </a:t>
            </a:r>
            <a:r>
              <a:rPr lang="en-US" sz="3000" dirty="0" smtClean="0">
                <a:solidFill>
                  <a:schemeClr val="tx1"/>
                </a:solidFill>
              </a:rPr>
              <a:t>we place our code in .java files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In C</a:t>
            </a:r>
            <a:r>
              <a:rPr lang="en-US" sz="3000" dirty="0" smtClean="0">
                <a:solidFill>
                  <a:schemeClr val="tx1"/>
                </a:solidFill>
              </a:rPr>
              <a:t>++, when one class depends on another class we need to let the compiler (pre-processor) know ahead of time using  </a:t>
            </a:r>
            <a:r>
              <a:rPr lang="en-US" sz="3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tx1"/>
                </a:solidFill>
              </a:rPr>
              <a:t>This can present a problem if </a:t>
            </a:r>
            <a:r>
              <a:rPr lang="en-US" sz="3000" dirty="0">
                <a:solidFill>
                  <a:schemeClr val="tx1"/>
                </a:solidFill>
              </a:rPr>
              <a:t>multiple classes depend on the same file, it </a:t>
            </a:r>
            <a:r>
              <a:rPr lang="en-US" sz="3000" dirty="0" smtClean="0">
                <a:solidFill>
                  <a:schemeClr val="tx1"/>
                </a:solidFill>
              </a:rPr>
              <a:t>might be </a:t>
            </a:r>
            <a:r>
              <a:rPr lang="en-US" sz="3000" dirty="0">
                <a:solidFill>
                  <a:schemeClr val="tx1"/>
                </a:solidFill>
              </a:rPr>
              <a:t>included more than </a:t>
            </a:r>
            <a:r>
              <a:rPr lang="en-US" sz="3000" dirty="0" smtClean="0">
                <a:solidFill>
                  <a:schemeClr val="tx1"/>
                </a:solidFill>
              </a:rPr>
              <a:t>once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30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3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 </a:t>
            </a:r>
            <a:r>
              <a:rPr lang="en-US" sz="3000" dirty="0" smtClean="0">
                <a:solidFill>
                  <a:schemeClr val="tx1"/>
                </a:solidFill>
                <a:cs typeface="Consolas" panose="020B0609020204030204" pitchFamily="49" charset="0"/>
              </a:rPr>
              <a:t>(more later…)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tx1"/>
                </a:solidFill>
              </a:rPr>
              <a:t>Header guards    </a:t>
            </a:r>
            <a:r>
              <a:rPr lang="en-US" sz="3000" dirty="0" smtClean="0">
                <a:solidFill>
                  <a:schemeClr val="tx1"/>
                </a:solidFill>
                <a:cs typeface="Consolas" panose="020B0609020204030204" pitchFamily="49" charset="0"/>
              </a:rPr>
              <a:t>(</a:t>
            </a:r>
            <a:r>
              <a:rPr lang="en-US" sz="3000" dirty="0">
                <a:solidFill>
                  <a:schemeClr val="tx1"/>
                </a:solidFill>
                <a:cs typeface="Consolas" panose="020B0609020204030204" pitchFamily="49" charset="0"/>
              </a:rPr>
              <a:t>more later…)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1292840" cy="838200"/>
          </a:xfrm>
        </p:spPr>
        <p:txBody>
          <a:bodyPr/>
          <a:lstStyle/>
          <a:p>
            <a:r>
              <a:rPr lang="en-US" dirty="0" smtClean="0"/>
              <a:t>		        </a:t>
            </a:r>
            <a:r>
              <a:rPr lang="en-US" sz="4000" dirty="0" smtClean="0"/>
              <a:t>Definition of classes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335349"/>
            <a:ext cx="5724984" cy="515143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Point </a:t>
            </a:r>
          </a:p>
          <a:p>
            <a:pPr marL="0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8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914400" lvl="2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Point();</a:t>
            </a:r>
          </a:p>
          <a:p>
            <a:pPr marL="914400" lvl="2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Point(double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xVal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yVal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move(double dx, double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getX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8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8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getY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8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8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914400" lvl="2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double x;</a:t>
            </a:r>
          </a:p>
          <a:p>
            <a:pPr marL="914400" lvl="2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y;</a:t>
            </a:r>
          </a:p>
          <a:p>
            <a:pPr marL="0" indent="0">
              <a:buNone/>
            </a:pPr>
            <a:r>
              <a:rPr lang="en-US" sz="8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8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8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8688" y="1239771"/>
            <a:ext cx="4660313" cy="4093428"/>
          </a:xfrm>
          <a:prstGeom prst="rect">
            <a:avLst/>
          </a:prstGeom>
          <a:gradFill>
            <a:gsLst>
              <a:gs pos="71000">
                <a:schemeClr val="accent1">
                  <a:tint val="66000"/>
                  <a:satMod val="160000"/>
                </a:schemeClr>
              </a:gs>
              <a:gs pos="9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Point::Point() {x = 0; y = 0;}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Point::move(double dx,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double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 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 x = x + dx;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 y = y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Point::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return x;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635324" y="1752600"/>
            <a:ext cx="1386840" cy="609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.h file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0" y="4964452"/>
            <a:ext cx="1783080" cy="609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err="1" smtClean="0">
                <a:solidFill>
                  <a:schemeClr val="tx1"/>
                </a:solidFill>
              </a:rPr>
              <a:t>cpp</a:t>
            </a:r>
            <a:r>
              <a:rPr lang="en-US" b="1" dirty="0" smtClean="0">
                <a:solidFill>
                  <a:schemeClr val="tx1"/>
                </a:solidFill>
              </a:rPr>
              <a:t> file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04" y="4704825"/>
            <a:ext cx="1996281" cy="22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15" y="152400"/>
            <a:ext cx="11292840" cy="838200"/>
          </a:xfrm>
        </p:spPr>
        <p:txBody>
          <a:bodyPr/>
          <a:lstStyle/>
          <a:p>
            <a:r>
              <a:rPr lang="en-US" dirty="0" smtClean="0"/>
              <a:t>	         </a:t>
            </a:r>
            <a:r>
              <a:rPr lang="en-US" sz="4000" dirty="0" smtClean="0"/>
              <a:t>differences at a glance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70" y="1362689"/>
            <a:ext cx="11490960" cy="5116347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In C++, there are public and private </a:t>
            </a:r>
            <a:r>
              <a:rPr lang="en-US" sz="2600" b="1" dirty="0" smtClean="0">
                <a:solidFill>
                  <a:srgbClr val="0070C0"/>
                </a:solidFill>
              </a:rPr>
              <a:t>sections</a:t>
            </a:r>
            <a:r>
              <a:rPr lang="en-US" sz="2600" dirty="0" smtClean="0"/>
              <a:t>, started by the keywords public and private. In Java, each individual item is tagged with public or private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The class definition only contains the declarations of the methods. The actual implementations are listed separately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Accessor functions are tagged with the keyword </a:t>
            </a:r>
            <a:r>
              <a:rPr lang="en-US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6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There is a </a:t>
            </a:r>
            <a:r>
              <a:rPr lang="en-US" sz="2600" b="1" dirty="0" smtClean="0">
                <a:solidFill>
                  <a:srgbClr val="0070C0"/>
                </a:solidFill>
              </a:rPr>
              <a:t>semicolon</a:t>
            </a:r>
            <a:r>
              <a:rPr lang="en-US" sz="2600" dirty="0" smtClean="0"/>
              <a:t> at the end of the class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The implementation of methods follows the class definition. Because the functions are defined outside the classes, each function name is </a:t>
            </a:r>
            <a:r>
              <a:rPr lang="en-US" sz="2600" b="1" dirty="0" smtClean="0">
                <a:solidFill>
                  <a:srgbClr val="0070C0"/>
                </a:solidFill>
              </a:rPr>
              <a:t>prefixed </a:t>
            </a:r>
            <a:r>
              <a:rPr lang="en-US" sz="2600" dirty="0" smtClean="0"/>
              <a:t>by the class name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The</a:t>
            </a: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rgbClr val="0070C0"/>
                </a:solidFill>
              </a:rPr>
              <a:t>::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/>
              <a:t>operator ties in class and functions defined for that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400"/>
            <a:ext cx="11292840" cy="838200"/>
          </a:xfrm>
        </p:spPr>
        <p:txBody>
          <a:bodyPr/>
          <a:lstStyle/>
          <a:p>
            <a:pPr algn="just"/>
            <a:r>
              <a:rPr lang="en-US" dirty="0" smtClean="0"/>
              <a:t>                           </a:t>
            </a:r>
            <a:r>
              <a:rPr lang="en-US" sz="4000" dirty="0" smtClean="0"/>
              <a:t>Today in CSS 332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1"/>
            <a:ext cx="9707880" cy="4525963"/>
          </a:xfrm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endParaRPr lang="en-US" sz="25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Brief introduction to C++ programing language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C++ toolchain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Fundamental </a:t>
            </a:r>
            <a:r>
              <a:rPr lang="en-US" sz="2500" dirty="0">
                <a:solidFill>
                  <a:schemeClr val="tx1"/>
                </a:solidFill>
              </a:rPr>
              <a:t>data </a:t>
            </a:r>
            <a:r>
              <a:rPr lang="en-US" sz="2500" dirty="0" smtClean="0">
                <a:solidFill>
                  <a:schemeClr val="tx1"/>
                </a:solidFill>
              </a:rPr>
              <a:t>type (Primitive </a:t>
            </a:r>
            <a:r>
              <a:rPr lang="en-US" sz="2500" dirty="0">
                <a:solidFill>
                  <a:schemeClr val="tx1"/>
                </a:solidFill>
              </a:rPr>
              <a:t>type</a:t>
            </a:r>
            <a:r>
              <a:rPr lang="en-US" sz="2500" dirty="0" smtClean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tx1"/>
                </a:solidFill>
              </a:rPr>
              <a:t>T</a:t>
            </a:r>
            <a:r>
              <a:rPr lang="en-US" sz="2500" dirty="0" smtClean="0">
                <a:solidFill>
                  <a:schemeClr val="tx1"/>
                </a:solidFill>
              </a:rPr>
              <a:t>ype conversion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tx1"/>
                </a:solidFill>
              </a:rPr>
              <a:t>P</a:t>
            </a:r>
            <a:r>
              <a:rPr lang="en-US" sz="2500" dirty="0" smtClean="0">
                <a:solidFill>
                  <a:schemeClr val="tx1"/>
                </a:solidFill>
              </a:rPr>
              <a:t>ass </a:t>
            </a:r>
            <a:r>
              <a:rPr lang="en-US" sz="2500" dirty="0">
                <a:solidFill>
                  <a:schemeClr val="tx1"/>
                </a:solidFill>
              </a:rPr>
              <a:t>by value/pass by </a:t>
            </a:r>
            <a:r>
              <a:rPr lang="en-US" sz="2500" dirty="0" smtClean="0">
                <a:solidFill>
                  <a:schemeClr val="tx1"/>
                </a:solidFill>
              </a:rPr>
              <a:t>reference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500" dirty="0" smtClean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We will be working in teams of 2 for duration of the quarter to practice agile software development 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8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228601"/>
            <a:ext cx="11292840" cy="838200"/>
          </a:xfrm>
        </p:spPr>
        <p:txBody>
          <a:bodyPr/>
          <a:lstStyle/>
          <a:p>
            <a:r>
              <a:rPr lang="en-US" dirty="0" smtClean="0"/>
              <a:t>			          </a:t>
            </a:r>
            <a:r>
              <a:rPr lang="en-US" sz="4000" dirty="0" smtClean="0"/>
              <a:t> C++ Objects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99" y="1381729"/>
            <a:ext cx="11609202" cy="4999038"/>
          </a:xfrm>
        </p:spPr>
        <p:txBody>
          <a:bodyPr>
            <a:normAutofit fontScale="25000" lnSpcReduction="2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9600" dirty="0" smtClean="0"/>
              <a:t>C++ object variables hold </a:t>
            </a:r>
            <a:r>
              <a:rPr lang="en-US" sz="9600" b="1" i="1" dirty="0" smtClean="0"/>
              <a:t>values</a:t>
            </a:r>
            <a:r>
              <a:rPr lang="en-US" sz="9600" dirty="0" smtClean="0"/>
              <a:t>, not object references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9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9600" b="1" dirty="0" smtClean="0"/>
              <a:t> operator </a:t>
            </a:r>
            <a:r>
              <a:rPr lang="en-US" sz="9600" dirty="0" smtClean="0"/>
              <a:t>is never used when constructing objects in C++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9600" dirty="0" smtClean="0"/>
              <a:t>Simply supply construction parameters after the variable name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96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9600" dirty="0" smtClean="0"/>
              <a:t>Point </a:t>
            </a:r>
            <a:r>
              <a:rPr lang="en-US" sz="9600" dirty="0" err="1" smtClean="0"/>
              <a:t>point</a:t>
            </a:r>
            <a:r>
              <a:rPr lang="en-US" sz="9600" dirty="0" smtClean="0"/>
              <a:t> (1, 2);    	    </a:t>
            </a:r>
            <a:r>
              <a:rPr lang="en-US" sz="9600" dirty="0" smtClean="0">
                <a:solidFill>
                  <a:srgbClr val="0070C0"/>
                </a:solidFill>
              </a:rPr>
              <a:t>Construct point object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96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9600" dirty="0"/>
              <a:t>Point </a:t>
            </a:r>
            <a:r>
              <a:rPr lang="en-US" sz="9600" dirty="0" smtClean="0"/>
              <a:t>start;   </a:t>
            </a:r>
            <a:r>
              <a:rPr lang="en-US" sz="9600" dirty="0"/>
              <a:t>	</a:t>
            </a:r>
            <a:r>
              <a:rPr lang="en-US" sz="9600" dirty="0" smtClean="0">
                <a:solidFill>
                  <a:srgbClr val="0070C0"/>
                </a:solidFill>
              </a:rPr>
              <a:t>               Construct point object </a:t>
            </a:r>
            <a:r>
              <a:rPr lang="en-US" sz="9600" dirty="0">
                <a:solidFill>
                  <a:srgbClr val="0070C0"/>
                </a:solidFill>
              </a:rPr>
              <a:t>with Point::Point(); </a:t>
            </a:r>
            <a:r>
              <a:rPr lang="en-US" sz="9600" dirty="0" smtClean="0">
                <a:solidFill>
                  <a:srgbClr val="0070C0"/>
                </a:solidFill>
              </a:rPr>
              <a:t>	   			</a:t>
            </a:r>
            <a:r>
              <a:rPr lang="en-US" sz="9600" dirty="0">
                <a:solidFill>
                  <a:srgbClr val="0070C0"/>
                </a:solidFill>
              </a:rPr>
              <a:t> </a:t>
            </a:r>
            <a:r>
              <a:rPr lang="en-US" sz="9600" dirty="0" smtClean="0">
                <a:solidFill>
                  <a:srgbClr val="0070C0"/>
                </a:solidFill>
              </a:rPr>
              <a:t>                           -- in Java this creates an uninitialized reference</a:t>
            </a:r>
            <a:endParaRPr lang="en-US" sz="9600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96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9600" dirty="0" smtClean="0"/>
              <a:t>Point beginning = start;</a:t>
            </a:r>
            <a:r>
              <a:rPr lang="en-US" sz="9600" dirty="0"/>
              <a:t>	</a:t>
            </a:r>
            <a:r>
              <a:rPr lang="en-US" sz="8800" dirty="0" smtClean="0">
                <a:solidFill>
                  <a:srgbClr val="0070C0"/>
                </a:solidFill>
              </a:rPr>
              <a:t>copies start into beginning; resulting in 2 independent objects</a:t>
            </a:r>
            <a:endParaRPr lang="en-US" sz="88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9600" dirty="0"/>
              <a:t>In Java, </a:t>
            </a:r>
            <a:r>
              <a:rPr lang="en-US" sz="9600" dirty="0" smtClean="0"/>
              <a:t>above command creates a </a:t>
            </a:r>
            <a:r>
              <a:rPr lang="en-US" sz="9600" dirty="0"/>
              <a:t>second reference to the </a:t>
            </a:r>
            <a:r>
              <a:rPr lang="en-US" sz="9600" dirty="0" smtClean="0"/>
              <a:t>object, modifying </a:t>
            </a:r>
            <a:r>
              <a:rPr lang="en-US" sz="9600" dirty="0"/>
              <a:t>the copy does not change the </a:t>
            </a:r>
            <a:r>
              <a:rPr lang="en-US" sz="9600" dirty="0" smtClean="0"/>
              <a:t>original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275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400"/>
            <a:ext cx="11292840" cy="8382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sz="4000" dirty="0" smtClean="0"/>
              <a:t>              C++ 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295400"/>
            <a:ext cx="11193780" cy="525780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In Java, every function must be an instance method or a static function of a class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C++ supports that too, but it also permits functions that are not a part of any class, called</a:t>
            </a:r>
            <a:r>
              <a:rPr lang="en-US" sz="2600" dirty="0" smtClean="0">
                <a:solidFill>
                  <a:srgbClr val="0070C0"/>
                </a:solidFill>
              </a:rPr>
              <a:t> </a:t>
            </a:r>
            <a:r>
              <a:rPr lang="en-US" sz="2600" i="1" dirty="0" smtClean="0">
                <a:solidFill>
                  <a:srgbClr val="0070C0"/>
                </a:solidFill>
              </a:rPr>
              <a:t>global </a:t>
            </a:r>
            <a:r>
              <a:rPr lang="en-US" sz="2600" i="1" dirty="0" smtClean="0"/>
              <a:t>functions</a:t>
            </a:r>
            <a:r>
              <a:rPr lang="en-US" sz="2600" dirty="0" smtClean="0"/>
              <a:t>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Just like in Java, function arguments are passed by value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In Java, functions were able to modify objects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 Since C++ object values are not references to actual objects, a function receives a copy of the actual argument and hence can never modify the original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673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400"/>
            <a:ext cx="11292840" cy="8382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sz="4000" dirty="0" smtClean="0"/>
              <a:t>           C++ functions </a:t>
            </a:r>
            <a:r>
              <a:rPr lang="en-US" sz="2000" dirty="0" smtClean="0"/>
              <a:t>(cont.)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295400"/>
            <a:ext cx="11193780" cy="525780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Therefore, C++ has two parameter passing mechanisms, </a:t>
            </a:r>
            <a:r>
              <a:rPr lang="en-US" sz="2600" i="1" dirty="0" smtClean="0"/>
              <a:t>call by value </a:t>
            </a:r>
            <a:r>
              <a:rPr lang="en-US" sz="2600" dirty="0" smtClean="0"/>
              <a:t>(as in Java) and </a:t>
            </a:r>
            <a:r>
              <a:rPr lang="en-US" sz="2600" i="1" dirty="0" smtClean="0"/>
              <a:t>call by reference</a:t>
            </a:r>
            <a:endParaRPr lang="en-US" sz="26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dirty="0" smtClean="0"/>
              <a:t> When a parameter is passed by reference, the function can modify the original. Call by reference is indicated by an</a:t>
            </a:r>
            <a:r>
              <a:rPr lang="en-US" sz="2600" dirty="0" smtClean="0">
                <a:solidFill>
                  <a:srgbClr val="0070C0"/>
                </a:solidFill>
              </a:rPr>
              <a:t> &amp; symbol </a:t>
            </a:r>
            <a:r>
              <a:rPr lang="en-US" sz="2600" dirty="0" smtClean="0"/>
              <a:t>behind the parameter type</a:t>
            </a:r>
          </a:p>
          <a:p>
            <a:pPr marL="800100" lvl="2" indent="0">
              <a:buClr>
                <a:srgbClr val="0070C0"/>
              </a:buClr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tudentGrade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(Student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double grade)</a:t>
            </a:r>
          </a:p>
          <a:p>
            <a:pPr marL="800100" lvl="2" indent="0">
              <a:buClr>
                <a:srgbClr val="0070C0"/>
              </a:buClr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00100" lvl="2" indent="0">
              <a:buClr>
                <a:srgbClr val="0070C0"/>
              </a:buClr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 . .</a:t>
            </a:r>
          </a:p>
          <a:p>
            <a:pPr marL="800100" lvl="2" indent="0">
              <a:buClr>
                <a:srgbClr val="0070C0"/>
              </a:buClr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     </a:t>
            </a:r>
            <a:r>
              <a:rPr lang="en-US" sz="4400" dirty="0" smtClean="0"/>
              <a:t>Simple </a:t>
            </a:r>
            <a:r>
              <a:rPr lang="en-US" sz="4400" b="1" dirty="0"/>
              <a:t>Input </a:t>
            </a:r>
            <a:r>
              <a:rPr lang="en-US" sz="4400" b="1" dirty="0" smtClean="0"/>
              <a:t>&amp; </a:t>
            </a:r>
            <a:r>
              <a:rPr lang="en-US" sz="4400" b="1" dirty="0"/>
              <a:t>Output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219200"/>
            <a:ext cx="10599420" cy="54102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04801"/>
            <a:ext cx="11292840" cy="838200"/>
          </a:xfrm>
        </p:spPr>
        <p:txBody>
          <a:bodyPr/>
          <a:lstStyle/>
          <a:p>
            <a:r>
              <a:rPr lang="en-US" dirty="0" smtClean="0"/>
              <a:t>                             </a:t>
            </a:r>
            <a:r>
              <a:rPr lang="en-US" sz="4000" dirty="0" smtClean="0"/>
              <a:t>Pre-processor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45" y="1627822"/>
            <a:ext cx="10767060" cy="4525963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Before compiler goes to work, preprocessor processes your program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#include (pre-processor directive) statements will let preprocessor know that contents of other files are included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This format </a:t>
            </a:r>
            <a:r>
              <a:rPr lang="en-US" sz="2800" dirty="0" smtClean="0">
                <a:solidFill>
                  <a:srgbClr val="0070C0"/>
                </a:solidFill>
              </a:rPr>
              <a:t>#include &lt;</a:t>
            </a:r>
            <a:r>
              <a:rPr lang="en-US" sz="2800" dirty="0" err="1" smtClean="0">
                <a:solidFill>
                  <a:srgbClr val="0070C0"/>
                </a:solidFill>
              </a:rPr>
              <a:t>fileName.h</a:t>
            </a:r>
            <a:r>
              <a:rPr lang="en-US" sz="2800" dirty="0" smtClean="0">
                <a:solidFill>
                  <a:srgbClr val="0070C0"/>
                </a:solidFill>
              </a:rPr>
              <a:t>&gt; </a:t>
            </a:r>
            <a:r>
              <a:rPr lang="en-US" sz="2800" dirty="0" smtClean="0"/>
              <a:t>tells the compiler to search </a:t>
            </a:r>
            <a:r>
              <a:rPr lang="en-US" sz="2800" dirty="0"/>
              <a:t>a standard list of directories for the file you wish to </a:t>
            </a:r>
            <a:r>
              <a:rPr lang="en-US" sz="2800" dirty="0" smtClean="0"/>
              <a:t>include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This format </a:t>
            </a:r>
            <a:r>
              <a:rPr lang="en-US" sz="2800" dirty="0" smtClean="0">
                <a:solidFill>
                  <a:srgbClr val="0070C0"/>
                </a:solidFill>
              </a:rPr>
              <a:t>#include “</a:t>
            </a:r>
            <a:r>
              <a:rPr lang="en-US" sz="2800" dirty="0" err="1" smtClean="0">
                <a:solidFill>
                  <a:srgbClr val="0070C0"/>
                </a:solidFill>
              </a:rPr>
              <a:t>SomeClass.h</a:t>
            </a:r>
            <a:r>
              <a:rPr lang="en-US" sz="2800" dirty="0" smtClean="0">
                <a:solidFill>
                  <a:srgbClr val="0070C0"/>
                </a:solidFill>
              </a:rPr>
              <a:t>” </a:t>
            </a:r>
            <a:r>
              <a:rPr lang="en-US" sz="2800" dirty="0" smtClean="0"/>
              <a:t>tells the compiler to search the current directory for the files in addition to the other directories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228601"/>
            <a:ext cx="11292840" cy="838200"/>
          </a:xfrm>
        </p:spPr>
        <p:txBody>
          <a:bodyPr/>
          <a:lstStyle/>
          <a:p>
            <a:r>
              <a:rPr lang="en-US" dirty="0" smtClean="0"/>
              <a:t>	      </a:t>
            </a:r>
            <a:r>
              <a:rPr lang="en-US" sz="4000" dirty="0" smtClean="0"/>
              <a:t>Function declarations order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1"/>
            <a:ext cx="9498704" cy="3000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1" y="4876801"/>
            <a:ext cx="11151326" cy="1355955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>
            <a:off x="8816340" y="5097577"/>
            <a:ext cx="1188720" cy="914400"/>
          </a:xfrm>
          <a:prstGeom prst="arc">
            <a:avLst>
              <a:gd name="adj1" fmla="val 2154448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9121419" y="5554778"/>
            <a:ext cx="630022" cy="677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21" y="1447802"/>
            <a:ext cx="1461135" cy="2370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9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04801"/>
            <a:ext cx="11292840" cy="8382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4000" dirty="0" smtClean="0"/>
              <a:t>Forward declaration/ prototype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7" y="1981200"/>
            <a:ext cx="11009580" cy="2372056"/>
          </a:xfrm>
        </p:spPr>
      </p:pic>
      <p:sp>
        <p:nvSpPr>
          <p:cNvPr id="5" name="TextBox 4"/>
          <p:cNvSpPr txBox="1"/>
          <p:nvPr/>
        </p:nvSpPr>
        <p:spPr>
          <a:xfrm>
            <a:off x="297180" y="1377538"/>
            <a:ext cx="1109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complier is given prior notice about the existence of multiply() when main() calls 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70" y="4779818"/>
            <a:ext cx="8262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</a:t>
            </a:r>
            <a:r>
              <a:rPr lang="en-US" dirty="0"/>
              <a:t>say we’re writing a program that has two functions </a:t>
            </a:r>
            <a:r>
              <a:rPr lang="en-US" dirty="0" smtClean="0"/>
              <a:t> A </a:t>
            </a:r>
            <a:r>
              <a:rPr lang="en-US" dirty="0"/>
              <a:t>and B. If function A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 </a:t>
            </a:r>
            <a:r>
              <a:rPr lang="en-US" dirty="0"/>
              <a:t>function B, and function B calls function A, then there’s no </a:t>
            </a:r>
            <a:r>
              <a:rPr lang="en-US" dirty="0" smtClean="0"/>
              <a:t>proper way </a:t>
            </a:r>
            <a:r>
              <a:rPr lang="en-US" dirty="0"/>
              <a:t>to order the </a:t>
            </a:r>
            <a:endParaRPr lang="en-US" dirty="0" smtClean="0"/>
          </a:p>
          <a:p>
            <a:r>
              <a:rPr lang="en-US" dirty="0" smtClean="0"/>
              <a:t>functions. </a:t>
            </a:r>
            <a:r>
              <a:rPr lang="en-US" dirty="0"/>
              <a:t>If you define A first, the compiler will complain </a:t>
            </a:r>
            <a:r>
              <a:rPr lang="en-US" dirty="0" smtClean="0"/>
              <a:t>it </a:t>
            </a:r>
            <a:r>
              <a:rPr lang="en-US" dirty="0"/>
              <a:t>doesn’t know what B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you define B first, the compiler will complain that it doesn’t </a:t>
            </a:r>
            <a:r>
              <a:rPr lang="en-US" dirty="0" smtClean="0"/>
              <a:t>know </a:t>
            </a:r>
            <a:r>
              <a:rPr lang="en-US" dirty="0"/>
              <a:t>what A </a:t>
            </a:r>
            <a:r>
              <a:rPr lang="en-US" dirty="0" smtClean="0"/>
              <a:t>is.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590588"/>
            <a:ext cx="879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 you see an issue </a:t>
            </a:r>
            <a:r>
              <a:rPr lang="en-US" b="1" dirty="0"/>
              <a:t>with declaring some functions before main() and some after main()?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04801"/>
            <a:ext cx="11292840" cy="8382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4000" dirty="0" smtClean="0"/>
              <a:t>What do prototypes do for you?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892" y="1752600"/>
            <a:ext cx="9772707" cy="403860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Prototypes ensure the following:</a:t>
            </a:r>
          </a:p>
          <a:p>
            <a:pPr lvl="1">
              <a:buClr>
                <a:srgbClr val="0070C0"/>
              </a:buClr>
              <a:buSzPct val="84000"/>
              <a:buFont typeface="Wingdings" panose="05000000000000000000" pitchFamily="2" charset="2"/>
              <a:buChar char="ü"/>
            </a:pPr>
            <a:r>
              <a:rPr lang="en-US" sz="2400" dirty="0" smtClean="0"/>
              <a:t>The compiler correctly handles the function return value</a:t>
            </a:r>
          </a:p>
          <a:p>
            <a:pPr lvl="1">
              <a:buClr>
                <a:srgbClr val="0070C0"/>
              </a:buClr>
              <a:buSzPct val="84000"/>
              <a:buFont typeface="Wingdings" panose="05000000000000000000" pitchFamily="2" charset="2"/>
              <a:buChar char="ü"/>
            </a:pPr>
            <a:r>
              <a:rPr lang="en-US" sz="2400" dirty="0" smtClean="0"/>
              <a:t>The compiler checks for correct number of arguments</a:t>
            </a:r>
          </a:p>
          <a:p>
            <a:pPr lvl="1">
              <a:buClr>
                <a:srgbClr val="0070C0"/>
              </a:buClr>
              <a:buSzPct val="84000"/>
              <a:buFont typeface="Wingdings" panose="05000000000000000000" pitchFamily="2" charset="2"/>
              <a:buChar char="ü"/>
            </a:pPr>
            <a:r>
              <a:rPr lang="en-US" sz="2400" dirty="0" smtClean="0"/>
              <a:t>The compiler checks correct use of data type as argument</a:t>
            </a:r>
          </a:p>
          <a:p>
            <a:pPr marL="0" indent="0">
              <a:buClr>
                <a:srgbClr val="0070C0"/>
              </a:buClr>
              <a:buSzPct val="84000"/>
              <a:buNone/>
            </a:pPr>
            <a:endParaRPr lang="en-US" sz="3600" dirty="0"/>
          </a:p>
          <a:p>
            <a:pPr>
              <a:buClr>
                <a:srgbClr val="0070C0"/>
              </a:buClr>
              <a:buSzPct val="84000"/>
              <a:buFont typeface="Wingdings" panose="05000000000000000000" pitchFamily="2" charset="2"/>
              <a:buChar char="ü"/>
            </a:pPr>
            <a:endParaRPr lang="en-US" sz="3600" dirty="0" smtClean="0"/>
          </a:p>
          <a:p>
            <a:pPr marL="0" indent="0">
              <a:buClr>
                <a:srgbClr val="0070C0"/>
              </a:buClr>
              <a:buSzPct val="84000"/>
              <a:buNone/>
            </a:pPr>
            <a:endParaRPr lang="en-US" sz="3600" dirty="0"/>
          </a:p>
          <a:p>
            <a:pPr marL="0" indent="0">
              <a:buClr>
                <a:srgbClr val="0070C0"/>
              </a:buClr>
              <a:buSzPct val="84000"/>
              <a:buNone/>
            </a:pPr>
            <a:endParaRPr lang="en-US" sz="3600" dirty="0" smtClean="0"/>
          </a:p>
          <a:p>
            <a:pPr marL="571500" indent="-571500">
              <a:buAutoNum type="romanUcParenR"/>
            </a:pPr>
            <a:endParaRPr lang="en-US" sz="3000" dirty="0" smtClean="0"/>
          </a:p>
          <a:p>
            <a:pPr marL="571500" indent="-571500">
              <a:buAutoNum type="romanU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04801"/>
            <a:ext cx="11292840" cy="8382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4000" dirty="0"/>
              <a:t> </a:t>
            </a:r>
            <a:r>
              <a:rPr lang="en-US" sz="4000" dirty="0" smtClean="0"/>
              <a:t>           recall Java Program</a:t>
            </a:r>
            <a:endParaRPr lang="en-US" sz="4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24001"/>
            <a:ext cx="10995660" cy="379260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58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1"/>
            <a:ext cx="11292840" cy="8382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sz="4000" dirty="0" smtClean="0"/>
              <a:t>            C++ Program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1381730"/>
            <a:ext cx="10917085" cy="3411093"/>
          </a:xfrm>
        </p:spPr>
      </p:pic>
      <p:sp>
        <p:nvSpPr>
          <p:cNvPr id="7" name="TextBox 6"/>
          <p:cNvSpPr txBox="1"/>
          <p:nvPr/>
        </p:nvSpPr>
        <p:spPr>
          <a:xfrm>
            <a:off x="495300" y="5105402"/>
            <a:ext cx="1087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Functions don’t have to be methods of a class, such as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</a:t>
            </a:r>
            <a:r>
              <a:rPr lang="en-US" dirty="0" smtClean="0"/>
              <a:t>-- Global</a:t>
            </a:r>
          </a:p>
          <a:p>
            <a:pPr marL="342900" indent="-342900">
              <a:buAutoNum type="arabicPeriod"/>
            </a:pPr>
            <a:r>
              <a:rPr lang="en-US" dirty="0" smtClean="0"/>
              <a:t>#include vs. import. Complier reads files containing class/function declarations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No package concept in C++ vs. Java package declarations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Main() function returns an integer, value of 0 = success;  no such a thing in Java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28601"/>
            <a:ext cx="11292840" cy="838200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sz="4000" dirty="0" smtClean="0"/>
              <a:t>get the lab assignment here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21" y="1426158"/>
            <a:ext cx="9448800" cy="474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228601"/>
            <a:ext cx="11292840" cy="838200"/>
          </a:xfrm>
        </p:spPr>
        <p:txBody>
          <a:bodyPr/>
          <a:lstStyle/>
          <a:p>
            <a:r>
              <a:rPr lang="en-US" dirty="0" smtClean="0"/>
              <a:t>	           </a:t>
            </a:r>
            <a:r>
              <a:rPr lang="en-US" sz="4000" dirty="0" smtClean="0"/>
              <a:t>Java class </a:t>
            </a:r>
            <a:r>
              <a:rPr lang="en-US" sz="2800" dirty="0" smtClean="0"/>
              <a:t>vs. </a:t>
            </a:r>
            <a:r>
              <a:rPr lang="en-US" sz="4000" dirty="0" smtClean="0"/>
              <a:t>C++ class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143001"/>
            <a:ext cx="11193780" cy="198654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276599"/>
            <a:ext cx="11193780" cy="3429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73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400"/>
            <a:ext cx="11292840" cy="8382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4000" dirty="0" smtClean="0"/>
              <a:t>program 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cs typeface="Times New Roman" panose="02020603050405020304" pitchFamily="18" charset="0"/>
              </a:rPr>
              <a:t>A </a:t>
            </a:r>
            <a:r>
              <a:rPr lang="en-US" sz="2400" i="1" dirty="0" smtClean="0">
                <a:cs typeface="Times New Roman" panose="02020603050405020304" pitchFamily="18" charset="0"/>
              </a:rPr>
              <a:t>header </a:t>
            </a:r>
            <a:r>
              <a:rPr lang="en-US" sz="2400" i="1" dirty="0">
                <a:cs typeface="Times New Roman" panose="02020603050405020304" pitchFamily="18" charset="0"/>
              </a:rPr>
              <a:t>file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(.H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Contains </a:t>
            </a:r>
            <a:r>
              <a:rPr lang="en-US" sz="2400" dirty="0">
                <a:cs typeface="Times New Roman" panose="02020603050405020304" pitchFamily="18" charset="0"/>
              </a:rPr>
              <a:t>the class declarations for one or more classes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i="1" dirty="0">
                <a:cs typeface="Times New Roman" panose="02020603050405020304" pitchFamily="18" charset="0"/>
              </a:rPr>
              <a:t>program file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(.CPP)</a:t>
            </a:r>
          </a:p>
          <a:p>
            <a:pPr marL="457200" lvl="1" indent="0">
              <a:buClr>
                <a:srgbClr val="0070C0"/>
              </a:buClr>
              <a:buNone/>
            </a:pPr>
            <a:r>
              <a:rPr lang="en-US" sz="2400" dirty="0"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cs typeface="Times New Roman" panose="02020603050405020304" pitchFamily="18" charset="0"/>
              </a:rPr>
              <a:t>ontains function definitions, .CPP file </a:t>
            </a:r>
            <a:r>
              <a:rPr lang="en-US" sz="2400" dirty="0">
                <a:cs typeface="Times New Roman" panose="02020603050405020304" pitchFamily="18" charset="0"/>
              </a:rPr>
              <a:t>includes the </a:t>
            </a:r>
            <a:r>
              <a:rPr lang="en-US" sz="2400" dirty="0" smtClean="0">
                <a:cs typeface="Times New Roman" panose="02020603050405020304" pitchFamily="18" charset="0"/>
              </a:rPr>
              <a:t>header file to know about </a:t>
            </a:r>
            <a:r>
              <a:rPr lang="en-US" sz="2400" dirty="0"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cs typeface="Times New Roman" panose="02020603050405020304" pitchFamily="18" charset="0"/>
              </a:rPr>
              <a:t>declarations</a:t>
            </a:r>
          </a:p>
          <a:p>
            <a:pPr marL="457200" lvl="1" indent="0">
              <a:buClr>
                <a:srgbClr val="0070C0"/>
              </a:buClr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cs typeface="Times New Roman" panose="02020603050405020304" pitchFamily="18" charset="0"/>
              </a:rPr>
              <a:t>Advantages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of separation of</a:t>
            </a:r>
            <a:r>
              <a:rPr lang="en-US" sz="2400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.h </a:t>
            </a:r>
            <a:r>
              <a:rPr lang="en-US" sz="2400" dirty="0" smtClean="0">
                <a:cs typeface="Times New Roman" panose="02020603050405020304" pitchFamily="18" charset="0"/>
              </a:rPr>
              <a:t>and</a:t>
            </a:r>
            <a:r>
              <a:rPr lang="en-US" sz="2400" b="1" dirty="0" smtClean="0">
                <a:solidFill>
                  <a:srgbClr val="00B0F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cpp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files </a:t>
            </a:r>
          </a:p>
          <a:p>
            <a:pPr marL="971550" lvl="1" indent="-514350">
              <a:buClr>
                <a:srgbClr val="0070C0"/>
              </a:buClr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Quickly check a </a:t>
            </a:r>
            <a:r>
              <a:rPr lang="en-US" sz="2400" dirty="0">
                <a:cs typeface="Times New Roman" panose="02020603050405020304" pitchFamily="18" charset="0"/>
              </a:rPr>
              <a:t>header file </a:t>
            </a:r>
            <a:r>
              <a:rPr lang="en-US" sz="2400" dirty="0" smtClean="0">
                <a:cs typeface="Times New Roman" panose="02020603050405020304" pitchFamily="18" charset="0"/>
              </a:rPr>
              <a:t>for interfaces of a class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cs typeface="Times New Roman" panose="02020603050405020304" pitchFamily="18" charset="0"/>
              </a:rPr>
              <a:t>without need to see </a:t>
            </a:r>
            <a:r>
              <a:rPr lang="en-US" sz="2400" dirty="0">
                <a:cs typeface="Times New Roman" panose="02020603050405020304" pitchFamily="18" charset="0"/>
              </a:rPr>
              <a:t>its </a:t>
            </a:r>
            <a:r>
              <a:rPr lang="en-US" sz="2400" dirty="0" smtClean="0">
                <a:cs typeface="Times New Roman" panose="02020603050405020304" pitchFamily="18" charset="0"/>
              </a:rPr>
              <a:t>implementation</a:t>
            </a:r>
          </a:p>
          <a:p>
            <a:pPr marL="971550" lvl="1" indent="-514350">
              <a:buClr>
                <a:srgbClr val="0070C0"/>
              </a:buClr>
              <a:buAutoNum type="arabicPeriod"/>
            </a:pPr>
            <a:r>
              <a:rPr lang="en-US" sz="2400" dirty="0" smtClean="0">
                <a:cs typeface="Times New Roman" panose="02020603050405020304" pitchFamily="18" charset="0"/>
              </a:rPr>
              <a:t>It can </a:t>
            </a:r>
            <a:r>
              <a:rPr lang="en-US" sz="2400" dirty="0">
                <a:cs typeface="Times New Roman" panose="02020603050405020304" pitchFamily="18" charset="0"/>
              </a:rPr>
              <a:t>speed </a:t>
            </a:r>
            <a:r>
              <a:rPr lang="en-US" sz="2400" dirty="0" smtClean="0">
                <a:cs typeface="Times New Roman" panose="02020603050405020304" pitchFamily="18" charset="0"/>
              </a:rPr>
              <a:t>up program </a:t>
            </a:r>
            <a:r>
              <a:rPr lang="en-US" sz="2400" dirty="0">
                <a:cs typeface="Times New Roman" panose="02020603050405020304" pitchFamily="18" charset="0"/>
              </a:rPr>
              <a:t>compilation </a:t>
            </a:r>
            <a:r>
              <a:rPr lang="en-US" sz="2400" dirty="0" smtClean="0">
                <a:cs typeface="Times New Roman" panose="02020603050405020304" pitchFamily="18" charset="0"/>
              </a:rPr>
              <a:t>when the implementation </a:t>
            </a:r>
            <a:r>
              <a:rPr lang="en-US" sz="2400" dirty="0">
                <a:cs typeface="Times New Roman" panose="02020603050405020304" pitchFamily="18" charset="0"/>
              </a:rPr>
              <a:t>of a class </a:t>
            </a:r>
            <a:r>
              <a:rPr lang="en-US" sz="2400" dirty="0" smtClean="0">
                <a:cs typeface="Times New Roman" panose="02020603050405020304" pitchFamily="18" charset="0"/>
              </a:rPr>
              <a:t>changes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76201"/>
            <a:ext cx="11292840" cy="838200"/>
          </a:xfrm>
        </p:spPr>
        <p:txBody>
          <a:bodyPr/>
          <a:lstStyle/>
          <a:p>
            <a:r>
              <a:rPr lang="en-US" dirty="0" smtClean="0">
                <a:effectLst/>
              </a:rPr>
              <a:t>	       </a:t>
            </a:r>
            <a:r>
              <a:rPr lang="en-US" sz="4000" dirty="0" smtClean="0">
                <a:effectLst/>
              </a:rPr>
              <a:t>Dealing with naming </a:t>
            </a:r>
            <a:r>
              <a:rPr lang="en-US" sz="4000" dirty="0">
                <a:effectLst/>
              </a:rPr>
              <a:t>co</a:t>
            </a:r>
            <a:r>
              <a:rPr lang="en-US" dirty="0">
                <a:effectLst/>
              </a:rPr>
              <a:t>llision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4" y="1554163"/>
            <a:ext cx="10266432" cy="4999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739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76201"/>
            <a:ext cx="11292840" cy="838200"/>
          </a:xfrm>
        </p:spPr>
        <p:txBody>
          <a:bodyPr/>
          <a:lstStyle/>
          <a:p>
            <a:r>
              <a:rPr lang="en-US" dirty="0" smtClean="0"/>
              <a:t>		               </a:t>
            </a:r>
            <a:r>
              <a:rPr lang="en-US" sz="4000" dirty="0" smtClean="0"/>
              <a:t>namespaces</a:t>
            </a:r>
            <a:endParaRPr lang="en-US" sz="4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1219199"/>
            <a:ext cx="10896600" cy="502920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28601"/>
            <a:ext cx="11292840" cy="838200"/>
          </a:xfrm>
        </p:spPr>
        <p:txBody>
          <a:bodyPr/>
          <a:lstStyle/>
          <a:p>
            <a:r>
              <a:rPr lang="en-US" dirty="0" smtClean="0"/>
              <a:t>                  </a:t>
            </a:r>
            <a:r>
              <a:rPr lang="en-US" sz="4000" dirty="0" smtClean="0"/>
              <a:t>More sophisticated class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94" y="1257301"/>
            <a:ext cx="9677400" cy="4914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36" y="304801"/>
            <a:ext cx="11292840" cy="8382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      </a:t>
            </a:r>
            <a:r>
              <a:rPr lang="en-US" sz="4000" dirty="0" smtClean="0"/>
              <a:t>different kinds of variables in C++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05" y="1526036"/>
            <a:ext cx="10591800" cy="4803263"/>
          </a:xfrm>
        </p:spPr>
        <p:txBody>
          <a:bodyPr>
            <a:normAutofit/>
          </a:bodyPr>
          <a:lstStyle/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 smtClean="0"/>
              <a:t>Regular </a:t>
            </a:r>
            <a:r>
              <a:rPr lang="en-US" sz="2800" dirty="0"/>
              <a:t>variables</a:t>
            </a:r>
            <a:r>
              <a:rPr lang="en-US" sz="2800" dirty="0" smtClean="0"/>
              <a:t>, commonly used; which </a:t>
            </a:r>
            <a:r>
              <a:rPr lang="en-US" sz="2800" dirty="0"/>
              <a:t>hold values </a:t>
            </a:r>
            <a:r>
              <a:rPr lang="en-US" sz="2800" dirty="0" smtClean="0"/>
              <a:t>directly: 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10;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Pointers, </a:t>
            </a:r>
            <a:r>
              <a:rPr lang="en-US" sz="2800" dirty="0" smtClean="0"/>
              <a:t>hold </a:t>
            </a:r>
            <a:r>
              <a:rPr lang="en-US" sz="2800" dirty="0"/>
              <a:t>the address of another value (or null) and can be dereferenced to retrieve the value at the address they point </a:t>
            </a:r>
            <a:r>
              <a:rPr lang="en-US" sz="2800" dirty="0" smtClean="0"/>
              <a:t>to: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</a:t>
            </a:r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double* </a:t>
            </a:r>
            <a:r>
              <a:rPr lang="en-US" sz="2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dPtr</a:t>
            </a:r>
            <a:r>
              <a:rPr lang="en-US" sz="25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double(5.9);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References are the third basic type of variable that C++ supports</a:t>
            </a:r>
            <a:r>
              <a:rPr lang="en-US" sz="2800" dirty="0" smtClean="0"/>
              <a:t>.</a:t>
            </a:r>
          </a:p>
          <a:p>
            <a:pPr marL="341313" indent="0" fontAlgn="t">
              <a:buClr>
                <a:srgbClr val="0070C0"/>
              </a:buClr>
              <a:buNone/>
            </a:pPr>
            <a:r>
              <a:rPr lang="en-US" sz="2800" dirty="0" smtClean="0"/>
              <a:t>A </a:t>
            </a:r>
            <a:r>
              <a:rPr lang="en-US" sz="2800" b="1" dirty="0" smtClean="0"/>
              <a:t>reference</a:t>
            </a:r>
            <a:r>
              <a:rPr lang="en-US" sz="2800" dirty="0" smtClean="0"/>
              <a:t> </a:t>
            </a:r>
            <a:r>
              <a:rPr lang="en-US" sz="2800" dirty="0"/>
              <a:t>is a type </a:t>
            </a:r>
            <a:r>
              <a:rPr lang="en-US" sz="2800" dirty="0" smtClean="0"/>
              <a:t>of variable </a:t>
            </a:r>
            <a:r>
              <a:rPr lang="en-US" sz="2800" dirty="0"/>
              <a:t>that acts as an alias to </a:t>
            </a:r>
            <a:r>
              <a:rPr lang="en-US" sz="2800" dirty="0" smtClean="0"/>
              <a:t>another         object </a:t>
            </a:r>
            <a:r>
              <a:rPr lang="en-US" sz="2800" dirty="0"/>
              <a:t>or </a:t>
            </a:r>
            <a:r>
              <a:rPr lang="en-US" sz="2800" dirty="0" smtClean="0"/>
              <a:t>value, declared using operator (</a:t>
            </a:r>
            <a:r>
              <a:rPr lang="en-US" sz="2800" dirty="0" smtClean="0">
                <a:solidFill>
                  <a:srgbClr val="0070C0"/>
                </a:solidFill>
              </a:rPr>
              <a:t>&amp;</a:t>
            </a:r>
            <a:r>
              <a:rPr lang="en-US" sz="2800" dirty="0" smtClean="0"/>
              <a:t>).</a:t>
            </a:r>
            <a:endParaRPr lang="en-US" sz="28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812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36" y="304801"/>
            <a:ext cx="11292840" cy="8382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                 </a:t>
            </a:r>
            <a:r>
              <a:rPr lang="en-US" sz="4000" dirty="0" smtClean="0"/>
              <a:t>references (&amp;) as alias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96" y="1219200"/>
            <a:ext cx="1129284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       A </a:t>
            </a:r>
            <a:r>
              <a:rPr lang="en-US" sz="2000" b="1" dirty="0"/>
              <a:t>reference </a:t>
            </a:r>
            <a:r>
              <a:rPr lang="en-US" sz="2000" b="1" dirty="0" smtClean="0"/>
              <a:t>acts </a:t>
            </a:r>
            <a:r>
              <a:rPr lang="en-US" sz="2000" b="1" dirty="0"/>
              <a:t>as an alias to another object or value</a:t>
            </a:r>
            <a:r>
              <a:rPr lang="en-US" sz="2000" b="1" dirty="0" smtClean="0"/>
              <a:t>. </a:t>
            </a:r>
          </a:p>
          <a:p>
            <a:pPr marL="0" indent="0">
              <a:buNone/>
            </a:pPr>
            <a:r>
              <a:rPr lang="en-US" sz="2000" b="1" dirty="0" smtClean="0"/>
              <a:t>       References </a:t>
            </a:r>
            <a:r>
              <a:rPr lang="en-US" sz="2000" b="1" dirty="0"/>
              <a:t>generally act identically to the values they’re </a:t>
            </a:r>
            <a:r>
              <a:rPr lang="en-US" sz="2000" b="1" dirty="0" smtClean="0"/>
              <a:t>referencing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1"/>
            <a:ext cx="10192221" cy="4667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36" y="304801"/>
            <a:ext cx="11292840" cy="8382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          points about </a:t>
            </a:r>
            <a:r>
              <a:rPr lang="en-US" sz="4000" dirty="0" smtClean="0"/>
              <a:t>reference 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96" y="1219200"/>
            <a:ext cx="11460004" cy="52959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400" b="1" dirty="0" smtClean="0">
                <a:solidFill>
                  <a:srgbClr val="0070C0"/>
                </a:solidFill>
              </a:rPr>
              <a:t>References </a:t>
            </a:r>
            <a:r>
              <a:rPr lang="en-US" sz="3400" b="1" dirty="0">
                <a:solidFill>
                  <a:srgbClr val="0070C0"/>
                </a:solidFill>
              </a:rPr>
              <a:t>to non-</a:t>
            </a:r>
            <a:r>
              <a:rPr lang="en-US" sz="3400" b="1" dirty="0" err="1">
                <a:solidFill>
                  <a:srgbClr val="0070C0"/>
                </a:solidFill>
              </a:rPr>
              <a:t>const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 smtClean="0">
                <a:solidFill>
                  <a:srgbClr val="0070C0"/>
                </a:solidFill>
              </a:rPr>
              <a:t>values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US" sz="3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value = 5; 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//simple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&amp;ref = value; 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//reference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to variable value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3100" b="1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400" b="1" dirty="0">
                <a:solidFill>
                  <a:srgbClr val="0070C0"/>
                </a:solidFill>
              </a:rPr>
              <a:t>References as aliases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100" dirty="0" smtClean="0"/>
              <a:t>	</a:t>
            </a:r>
            <a:r>
              <a:rPr lang="en-US" sz="3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&amp;value; 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//assume prints 0012DF9B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&lt;&lt; &amp;ref; 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//assume prints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0012DF9B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3400" dirty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400" b="1" dirty="0">
                <a:solidFill>
                  <a:srgbClr val="0070C0"/>
                </a:solidFill>
              </a:rPr>
              <a:t>References must be </a:t>
            </a:r>
            <a:r>
              <a:rPr lang="en-US" sz="3400" b="1" dirty="0" smtClean="0">
                <a:solidFill>
                  <a:srgbClr val="0070C0"/>
                </a:solidFill>
              </a:rPr>
              <a:t>initialized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100" dirty="0"/>
              <a:t>	</a:t>
            </a:r>
            <a:r>
              <a:rPr lang="en-US" sz="3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value = 5;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&amp;ref = value; 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valid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reference, initialized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tovariable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invalidRef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3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//invalid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needs to reference something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sp>
        <p:nvSpPr>
          <p:cNvPr id="4" name="7-Point Star 3"/>
          <p:cNvSpPr/>
          <p:nvPr/>
        </p:nvSpPr>
        <p:spPr>
          <a:xfrm>
            <a:off x="8991600" y="2234759"/>
            <a:ext cx="2743200" cy="298560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References must be initialized.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 </a:t>
            </a:r>
            <a:r>
              <a:rPr lang="en-US" b="1" dirty="0">
                <a:solidFill>
                  <a:schemeClr val="tx1"/>
                </a:solidFill>
              </a:rPr>
              <a:t>such thing as a null </a:t>
            </a:r>
            <a:r>
              <a:rPr lang="en-US" b="1" dirty="0" smtClean="0">
                <a:solidFill>
                  <a:schemeClr val="tx1"/>
                </a:solidFill>
              </a:rPr>
              <a:t>reference!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36" y="304801"/>
            <a:ext cx="11292840" cy="8382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                 </a:t>
            </a:r>
            <a:r>
              <a:rPr lang="en-US" sz="4000" dirty="0" smtClean="0"/>
              <a:t>reference variables </a:t>
            </a:r>
            <a:r>
              <a:rPr lang="en-US" sz="2000" dirty="0" smtClean="0"/>
              <a:t>(cont.)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96" y="1219200"/>
            <a:ext cx="1129284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</a:rPr>
              <a:t>References can not be reassigned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400" dirty="0" smtClean="0"/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value1 =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value2 = 5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&amp;ref = value1;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//allowed,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ref is now an alias for value1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value2;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//not allowed. Assigns value 5 to value1.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//does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NOT change the reference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 This 	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//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statement may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not do what you might expect!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</a:rPr>
              <a:t>References as function </a:t>
            </a:r>
            <a:r>
              <a:rPr lang="en-US" sz="2400" b="1" dirty="0" smtClean="0">
                <a:solidFill>
                  <a:srgbClr val="0070C0"/>
                </a:solidFill>
              </a:rPr>
              <a:t>parameters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2400" dirty="0" smtClean="0"/>
              <a:t>	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changeName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 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36" y="304801"/>
            <a:ext cx="11292840" cy="838200"/>
          </a:xfrm>
        </p:spPr>
        <p:txBody>
          <a:bodyPr/>
          <a:lstStyle/>
          <a:p>
            <a:r>
              <a:rPr lang="en-US" b="1" dirty="0" smtClean="0">
                <a:effectLst/>
              </a:rPr>
              <a:t>                 </a:t>
            </a:r>
            <a:r>
              <a:rPr lang="en-US" sz="4000" dirty="0" smtClean="0"/>
              <a:t>test your knowledge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1"/>
            <a:ext cx="9525000" cy="529590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 b="1" dirty="0" smtClean="0"/>
              <a:t>Is this allowed?</a:t>
            </a:r>
            <a:endParaRPr lang="en-US" sz="2800" b="1" dirty="0"/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7;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&amp;ref2 = y; </a:t>
            </a:r>
            <a:endParaRPr lang="en-US" sz="22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Clr>
                <a:srgbClr val="0070C0"/>
              </a:buClr>
              <a:buNone/>
            </a:pPr>
            <a:endParaRPr lang="en-US" sz="22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Clr>
                <a:srgbClr val="0070C0"/>
              </a:buClr>
              <a:buNone/>
            </a:pPr>
            <a:endParaRPr 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200" b="1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sz="2400" b="1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No.</a:t>
            </a:r>
            <a:r>
              <a:rPr lang="en-US" sz="24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you can’t initialize a non-</a:t>
            </a:r>
            <a:r>
              <a:rPr lang="en-US" sz="24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const</a:t>
            </a:r>
            <a:r>
              <a:rPr lang="en-US" sz="24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reference with a </a:t>
            </a:r>
            <a:r>
              <a:rPr lang="en-US" sz="24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const</a:t>
            </a:r>
            <a:r>
              <a:rPr lang="en-US" sz="24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		object </a:t>
            </a:r>
            <a:r>
              <a:rPr lang="en-US" sz="24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-- otherwise you’d be able to change the value of </a:t>
            </a:r>
            <a:r>
              <a:rPr lang="en-US" sz="24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			the </a:t>
            </a:r>
            <a:r>
              <a:rPr lang="en-US" sz="24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const</a:t>
            </a:r>
            <a:r>
              <a:rPr lang="en-US" sz="24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object through the reference, which would </a:t>
            </a:r>
            <a:r>
              <a:rPr lang="en-US" sz="24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			violate </a:t>
            </a:r>
            <a:r>
              <a:rPr lang="en-US" sz="24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4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const</a:t>
            </a:r>
            <a:r>
              <a:rPr lang="en-US" sz="24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-ness of the object.</a:t>
            </a:r>
            <a:endParaRPr lang="en-US" sz="2400" b="1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fontAlgn="t">
              <a:buClr>
                <a:srgbClr val="0070C0"/>
              </a:buClr>
              <a:buNone/>
            </a:pP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22555"/>
            <a:ext cx="2634880" cy="294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98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152400"/>
            <a:ext cx="1129284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      C++, rope to hang yourself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40" y="1600200"/>
            <a:ext cx="4853940" cy="304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4510220"/>
            <a:ext cx="2869688" cy="2028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0" y="4746814"/>
            <a:ext cx="2773680" cy="1815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0" y="6439286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Googleimages.com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5009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04801"/>
            <a:ext cx="11292840" cy="838200"/>
          </a:xfrm>
        </p:spPr>
        <p:txBody>
          <a:bodyPr/>
          <a:lstStyle/>
          <a:p>
            <a:r>
              <a:rPr lang="en-US" dirty="0" smtClean="0">
                <a:effectLst/>
              </a:rPr>
              <a:t>                         </a:t>
            </a:r>
            <a:r>
              <a:rPr lang="en-US" sz="4000" dirty="0" smtClean="0"/>
              <a:t>l-value    </a:t>
            </a:r>
            <a:r>
              <a:rPr lang="en-US" sz="4000" dirty="0" err="1" smtClean="0"/>
              <a:t>r-value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371600"/>
            <a:ext cx="11292840" cy="47704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C++ variables </a:t>
            </a:r>
            <a:r>
              <a:rPr lang="en-US" sz="2500" dirty="0"/>
              <a:t>are a type of l-value </a:t>
            </a:r>
            <a:r>
              <a:rPr lang="en-US" sz="2500" dirty="0" smtClean="0"/>
              <a:t>&amp; </a:t>
            </a:r>
            <a:r>
              <a:rPr lang="en-US" sz="2500" dirty="0" err="1" smtClean="0"/>
              <a:t>r-value</a:t>
            </a:r>
            <a:endParaRPr lang="en-US" sz="25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 </a:t>
            </a:r>
            <a:r>
              <a:rPr lang="en-US" sz="2500" dirty="0"/>
              <a:t>An </a:t>
            </a:r>
            <a:r>
              <a:rPr lang="en-US" sz="2500" b="1" dirty="0"/>
              <a:t>l-value</a:t>
            </a:r>
            <a:r>
              <a:rPr lang="en-US" sz="2500" dirty="0"/>
              <a:t> is a value that has </a:t>
            </a:r>
            <a:r>
              <a:rPr lang="en-US" sz="2500" dirty="0" smtClean="0"/>
              <a:t>a memory address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/>
              <a:t>A</a:t>
            </a:r>
            <a:r>
              <a:rPr lang="en-US" sz="2500" dirty="0" smtClean="0"/>
              <a:t>ll </a:t>
            </a:r>
            <a:r>
              <a:rPr lang="en-US" sz="2500" dirty="0"/>
              <a:t>variables are </a:t>
            </a:r>
            <a:r>
              <a:rPr lang="en-US" sz="2500" dirty="0" smtClean="0"/>
              <a:t>l-values since they have memory address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When making </a:t>
            </a:r>
            <a:r>
              <a:rPr lang="en-US" sz="2500" dirty="0"/>
              <a:t>an assignment, the left hand side of the assignment operator must be an </a:t>
            </a:r>
            <a:r>
              <a:rPr lang="en-US" sz="2500" dirty="0" smtClean="0"/>
              <a:t>l-value/variable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A statement </a:t>
            </a:r>
            <a:r>
              <a:rPr lang="en-US" sz="2500" dirty="0"/>
              <a:t>like 7</a:t>
            </a:r>
            <a:r>
              <a:rPr lang="en-US" sz="2500" dirty="0" smtClean="0"/>
              <a:t> </a:t>
            </a:r>
            <a:r>
              <a:rPr lang="en-US" sz="2500" dirty="0"/>
              <a:t>= </a:t>
            </a:r>
            <a:r>
              <a:rPr lang="en-US" sz="2500" dirty="0" smtClean="0"/>
              <a:t>2; </a:t>
            </a:r>
            <a:r>
              <a:rPr lang="en-US" sz="2500" dirty="0"/>
              <a:t>will cause a compile error, because 2</a:t>
            </a:r>
            <a:r>
              <a:rPr lang="en-US" sz="2500" dirty="0" smtClean="0"/>
              <a:t> </a:t>
            </a:r>
            <a:r>
              <a:rPr lang="en-US" sz="2500" dirty="0"/>
              <a:t>is not an l-value. The value of </a:t>
            </a:r>
            <a:r>
              <a:rPr lang="en-US" sz="2500" dirty="0" smtClean="0"/>
              <a:t>7 </a:t>
            </a:r>
            <a:r>
              <a:rPr lang="en-US" sz="2500" dirty="0"/>
              <a:t>has no memory, and thus nothing can be assigned to it. </a:t>
            </a:r>
            <a:r>
              <a:rPr lang="en-US" sz="2500" dirty="0" smtClean="0"/>
              <a:t>7 </a:t>
            </a:r>
            <a:r>
              <a:rPr lang="en-US" sz="2500" dirty="0"/>
              <a:t>means 7</a:t>
            </a:r>
            <a:r>
              <a:rPr lang="en-US" sz="2500" dirty="0" smtClean="0"/>
              <a:t>, </a:t>
            </a:r>
            <a:r>
              <a:rPr lang="en-US" sz="2500" dirty="0"/>
              <a:t>and its value can not be </a:t>
            </a:r>
            <a:r>
              <a:rPr lang="en-US" sz="2500" dirty="0" smtClean="0"/>
              <a:t>reassigned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When </a:t>
            </a:r>
            <a:r>
              <a:rPr lang="en-US" sz="2500" dirty="0"/>
              <a:t>an l-value has a value assigned to it, the current value at that memory address is </a:t>
            </a:r>
            <a:r>
              <a:rPr lang="en-US" sz="2500" dirty="0" smtClean="0"/>
              <a:t>overwritten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04801"/>
            <a:ext cx="11292840" cy="838200"/>
          </a:xfrm>
        </p:spPr>
        <p:txBody>
          <a:bodyPr/>
          <a:lstStyle/>
          <a:p>
            <a:r>
              <a:rPr lang="en-US" dirty="0" smtClean="0">
                <a:effectLst/>
              </a:rPr>
              <a:t>                         </a:t>
            </a:r>
            <a:r>
              <a:rPr lang="en-US" sz="4000" dirty="0" smtClean="0"/>
              <a:t>l-value    R-value </a:t>
            </a:r>
            <a:r>
              <a:rPr lang="en-US" sz="2000" dirty="0" smtClean="0"/>
              <a:t>(cont.)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27822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 smtClean="0"/>
              <a:t>Consider the following case:</a:t>
            </a:r>
          </a:p>
          <a:p>
            <a:pPr marL="0" indent="0">
              <a:buNone/>
            </a:pPr>
            <a:r>
              <a:rPr lang="en-US" sz="2700" dirty="0" smtClean="0"/>
              <a:t>	</a:t>
            </a:r>
            <a:r>
              <a:rPr lang="en-US" sz="2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None/>
            </a:pPr>
            <a:r>
              <a:rPr lang="en-US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= x + 1;</a:t>
            </a:r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700" dirty="0" smtClean="0"/>
              <a:t>Integer variable x is used in 2 different contexts:</a:t>
            </a:r>
          </a:p>
          <a:p>
            <a:pPr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700" b="1" dirty="0" smtClean="0"/>
              <a:t>As an l-value </a:t>
            </a:r>
            <a:r>
              <a:rPr lang="en-US" sz="2700" b="1" dirty="0"/>
              <a:t>(variable with an address</a:t>
            </a:r>
            <a:r>
              <a:rPr lang="en-US" sz="2700" b="1" dirty="0" smtClean="0"/>
              <a:t>) </a:t>
            </a:r>
          </a:p>
          <a:p>
            <a:pPr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700" b="1" dirty="0" smtClean="0"/>
              <a:t>As an </a:t>
            </a:r>
            <a:r>
              <a:rPr lang="en-US" sz="2700" b="1" dirty="0" err="1" smtClean="0"/>
              <a:t>r-value</a:t>
            </a:r>
            <a:endParaRPr lang="en-US" sz="2700" dirty="0"/>
          </a:p>
          <a:p>
            <a:pPr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700" dirty="0" smtClean="0"/>
              <a:t>C++ </a:t>
            </a:r>
            <a:r>
              <a:rPr lang="en-US" sz="2700" dirty="0" smtClean="0">
                <a:solidFill>
                  <a:srgbClr val="0070C0"/>
                </a:solidFill>
              </a:rPr>
              <a:t>processes   x = x + 1</a:t>
            </a:r>
            <a:r>
              <a:rPr lang="en-US" sz="2700" dirty="0" smtClean="0">
                <a:solidFill>
                  <a:schemeClr val="tx1"/>
                </a:solidFill>
              </a:rPr>
              <a:t> as </a:t>
            </a:r>
            <a:r>
              <a:rPr lang="en-US" sz="2700" dirty="0" smtClean="0">
                <a:solidFill>
                  <a:srgbClr val="0070C0"/>
                </a:solidFill>
              </a:rPr>
              <a:t>x </a:t>
            </a:r>
            <a:r>
              <a:rPr lang="en-US" sz="2700" dirty="0">
                <a:solidFill>
                  <a:srgbClr val="0070C0"/>
                </a:solidFill>
              </a:rPr>
              <a:t>= </a:t>
            </a:r>
            <a:r>
              <a:rPr lang="en-US" sz="2700" dirty="0" smtClean="0">
                <a:solidFill>
                  <a:srgbClr val="0070C0"/>
                </a:solidFill>
              </a:rPr>
              <a:t>5 </a:t>
            </a:r>
            <a:r>
              <a:rPr lang="en-US" sz="2700" dirty="0">
                <a:solidFill>
                  <a:srgbClr val="0070C0"/>
                </a:solidFill>
              </a:rPr>
              <a:t>+ 1</a:t>
            </a:r>
            <a:r>
              <a:rPr lang="en-US" sz="2700" dirty="0" smtClean="0">
                <a:solidFill>
                  <a:srgbClr val="0070C0"/>
                </a:solidFill>
              </a:rPr>
              <a:t>;</a:t>
            </a:r>
          </a:p>
          <a:p>
            <a:pPr marL="400050" lvl="1" indent="0">
              <a:buClr>
                <a:srgbClr val="0070C0"/>
              </a:buClr>
              <a:buNone/>
            </a:pPr>
            <a:endParaRPr lang="en-US" sz="27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700" dirty="0" smtClean="0"/>
              <a:t>Obviously,  </a:t>
            </a:r>
            <a:r>
              <a:rPr lang="en-US" sz="2700" dirty="0"/>
              <a:t>C++ will assign the value </a:t>
            </a:r>
            <a:r>
              <a:rPr lang="en-US" sz="2700" dirty="0" smtClean="0"/>
              <a:t>6 </a:t>
            </a:r>
            <a:r>
              <a:rPr lang="en-US" sz="2700" dirty="0"/>
              <a:t>back into variable </a:t>
            </a:r>
            <a:r>
              <a:rPr lang="en-US" sz="2700" dirty="0" smtClean="0"/>
              <a:t>x</a:t>
            </a:r>
          </a:p>
          <a:p>
            <a:pPr marL="0" indent="0">
              <a:buNone/>
            </a:pPr>
            <a:endParaRPr lang="en-US" sz="2500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381729"/>
            <a:ext cx="3444081" cy="38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04801"/>
            <a:ext cx="11292840" cy="838200"/>
          </a:xfrm>
        </p:spPr>
        <p:txBody>
          <a:bodyPr/>
          <a:lstStyle/>
          <a:p>
            <a:r>
              <a:rPr lang="en-US" dirty="0" smtClean="0">
                <a:effectLst/>
              </a:rPr>
              <a:t>		</a:t>
            </a:r>
            <a:r>
              <a:rPr lang="en-US" sz="4000" dirty="0" smtClean="0">
                <a:effectLst/>
              </a:rPr>
              <a:t>             </a:t>
            </a:r>
            <a:r>
              <a:rPr lang="en-US" sz="4000" dirty="0" smtClean="0"/>
              <a:t>l-value    </a:t>
            </a:r>
            <a:r>
              <a:rPr lang="en-US" sz="4000" dirty="0"/>
              <a:t>R-value </a:t>
            </a:r>
            <a:r>
              <a:rPr lang="en-US" sz="2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63"/>
            <a:ext cx="10881360" cy="50752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The opposite of </a:t>
            </a:r>
            <a:r>
              <a:rPr lang="en-US" sz="2400" dirty="0" smtClean="0"/>
              <a:t>an l-value is </a:t>
            </a:r>
            <a:r>
              <a:rPr lang="en-US" sz="2400" dirty="0" err="1" smtClean="0"/>
              <a:t>r-value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An </a:t>
            </a:r>
            <a:r>
              <a:rPr lang="en-US" sz="2400" b="1" dirty="0" err="1"/>
              <a:t>r-value</a:t>
            </a:r>
            <a:r>
              <a:rPr lang="en-US" sz="2400" dirty="0"/>
              <a:t> refers to any value that can be assigned to </a:t>
            </a:r>
            <a:r>
              <a:rPr lang="en-US" sz="2400" dirty="0" smtClean="0"/>
              <a:t>an l-value. 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Example:  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9;  number 9 is an </a:t>
            </a:r>
            <a:r>
              <a:rPr lang="en-US" sz="2400" dirty="0" err="1" smtClean="0"/>
              <a:t>r-value</a:t>
            </a:r>
            <a:endParaRPr lang="en-US" sz="2400" dirty="0" smtClean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/>
              <a:t>r-values</a:t>
            </a:r>
            <a:r>
              <a:rPr lang="en-US" sz="2400" dirty="0"/>
              <a:t> are always evaluated to produce a single </a:t>
            </a:r>
            <a:r>
              <a:rPr lang="en-US" sz="2400" dirty="0" smtClean="0"/>
              <a:t>value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Examples of </a:t>
            </a:r>
            <a:r>
              <a:rPr lang="en-US" sz="2400" dirty="0" err="1"/>
              <a:t>r-values</a:t>
            </a:r>
            <a:r>
              <a:rPr lang="en-US" sz="2400" dirty="0"/>
              <a:t> are single numbers (such as 5, which evaluates to 5), variables (such as x, which evaluates to whatever value was last assigned to it</a:t>
            </a:r>
            <a:r>
              <a:rPr lang="en-US" sz="2400" dirty="0" smtClean="0"/>
              <a:t>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/>
              <a:t> Expressions such </a:t>
            </a:r>
            <a:r>
              <a:rPr lang="en-US" sz="2400" dirty="0"/>
              <a:t>as </a:t>
            </a:r>
            <a:r>
              <a:rPr lang="en-US" sz="2400" dirty="0" smtClean="0"/>
              <a:t>3 </a:t>
            </a:r>
            <a:r>
              <a:rPr lang="en-US" sz="2400" dirty="0"/>
              <a:t>+ x, which evaluates to the value of variable x plus 3</a:t>
            </a:r>
            <a:r>
              <a:rPr lang="en-US" sz="2400" dirty="0" smtClean="0"/>
              <a:t> are also </a:t>
            </a:r>
            <a:r>
              <a:rPr lang="en-US" sz="2400" dirty="0" err="1" smtClean="0"/>
              <a:t>r-values</a:t>
            </a:r>
            <a:r>
              <a:rPr lang="en-US" sz="2400" dirty="0" smtClean="0"/>
              <a:t> since they evaluate to a single value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err="1" smtClean="0"/>
              <a:t>r-values</a:t>
            </a:r>
            <a:r>
              <a:rPr lang="en-US" sz="2400" dirty="0" smtClean="0"/>
              <a:t> </a:t>
            </a:r>
            <a:r>
              <a:rPr lang="en-US" sz="2400" dirty="0"/>
              <a:t>have </a:t>
            </a:r>
            <a:r>
              <a:rPr lang="en-US" sz="2400" dirty="0" smtClean="0">
                <a:solidFill>
                  <a:srgbClr val="0070C0"/>
                </a:solidFill>
              </a:rPr>
              <a:t>expression scope</a:t>
            </a:r>
            <a:r>
              <a:rPr lang="en-US" sz="2400" dirty="0" smtClean="0"/>
              <a:t>, values </a:t>
            </a:r>
            <a:r>
              <a:rPr lang="en-US" sz="2400" dirty="0"/>
              <a:t>are destroyed at </a:t>
            </a:r>
            <a:r>
              <a:rPr lang="en-US" sz="2400" dirty="0" smtClean="0"/>
              <a:t>the end </a:t>
            </a:r>
            <a:r>
              <a:rPr lang="en-US" sz="2400" dirty="0"/>
              <a:t>of </a:t>
            </a:r>
            <a:r>
              <a:rPr lang="en-US" sz="2400" dirty="0" smtClean="0"/>
              <a:t>expression </a:t>
            </a:r>
            <a:r>
              <a:rPr lang="en-US" sz="2400" dirty="0"/>
              <a:t>in which they are </a:t>
            </a:r>
            <a:r>
              <a:rPr lang="en-US" sz="2400" dirty="0" smtClean="0"/>
              <a:t>created, e.g.,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&lt;&lt; 2 + 3;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04801"/>
            <a:ext cx="1129284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       </a:t>
            </a:r>
            <a:r>
              <a:rPr lang="en-US" sz="4200" b="1" dirty="0" smtClean="0"/>
              <a:t>Handling </a:t>
            </a:r>
            <a:r>
              <a:rPr lang="en-US" sz="4200" b="1" dirty="0"/>
              <a:t>end-of-file (</a:t>
            </a:r>
            <a:r>
              <a:rPr lang="en-US" sz="4200" b="1" dirty="0" err="1"/>
              <a:t>eof</a:t>
            </a:r>
            <a:r>
              <a:rPr lang="en-US" sz="4200" b="1" dirty="0"/>
              <a:t>) correctly</a:t>
            </a:r>
            <a:r>
              <a:rPr lang="en-US" sz="2000" b="1" u="sng" dirty="0"/>
              <a:t/>
            </a:r>
            <a:br>
              <a:rPr lang="en-US" sz="2000" b="1" u="sng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96" y="1412623"/>
            <a:ext cx="10881360" cy="5075238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dirty="0" smtClean="0"/>
              <a:t>The </a:t>
            </a:r>
            <a:r>
              <a:rPr lang="en-US" sz="2200" dirty="0" err="1"/>
              <a:t>eof</a:t>
            </a:r>
            <a:r>
              <a:rPr lang="en-US" sz="2200" dirty="0"/>
              <a:t>() </a:t>
            </a:r>
            <a:r>
              <a:rPr lang="en-US" sz="2200" dirty="0" smtClean="0"/>
              <a:t>function</a:t>
            </a:r>
            <a:r>
              <a:rPr lang="en-US" sz="2200" dirty="0"/>
              <a:t> </a:t>
            </a:r>
            <a:r>
              <a:rPr lang="en-US" sz="2200" dirty="0" smtClean="0"/>
              <a:t>--  </a:t>
            </a:r>
            <a:r>
              <a:rPr lang="en-US" sz="2200" dirty="0" err="1" smtClean="0"/>
              <a:t>infile.eof</a:t>
            </a:r>
            <a:r>
              <a:rPr lang="en-US" sz="2200" dirty="0" smtClean="0"/>
              <a:t>(), </a:t>
            </a:r>
            <a:r>
              <a:rPr lang="en-US" sz="2200" dirty="0"/>
              <a:t>is a bool function which is </a:t>
            </a:r>
            <a:r>
              <a:rPr lang="en-US" sz="2200" dirty="0" smtClean="0"/>
              <a:t>true </a:t>
            </a:r>
            <a:r>
              <a:rPr lang="en-US" sz="2200" dirty="0"/>
              <a:t>if the EOF character has been read, </a:t>
            </a:r>
            <a:r>
              <a:rPr lang="en-US" sz="2200" dirty="0" smtClean="0"/>
              <a:t>or false otherwise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dirty="0" smtClean="0"/>
              <a:t>Even though you read </a:t>
            </a:r>
            <a:r>
              <a:rPr lang="en-US" sz="2200" dirty="0"/>
              <a:t>the last item in a file, the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eof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function may not be true </a:t>
            </a:r>
            <a:r>
              <a:rPr lang="en-US" sz="2200" dirty="0" smtClean="0"/>
              <a:t>yet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dirty="0" smtClean="0"/>
              <a:t>Often </a:t>
            </a:r>
            <a:r>
              <a:rPr lang="en-US" sz="2200" dirty="0"/>
              <a:t>you have to read past the last item in the file to read the EOF </a:t>
            </a:r>
            <a:r>
              <a:rPr lang="en-US" sz="2200" dirty="0" smtClean="0"/>
              <a:t>character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3000" b="1" dirty="0" smtClean="0">
                <a:solidFill>
                  <a:srgbClr val="0070C0"/>
                </a:solidFill>
              </a:rPr>
              <a:t>Unix/Linux </a:t>
            </a:r>
            <a:r>
              <a:rPr lang="en-US" sz="3000" b="1" dirty="0">
                <a:solidFill>
                  <a:srgbClr val="0070C0"/>
                </a:solidFill>
              </a:rPr>
              <a:t>vs. Windows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b="1" dirty="0" smtClean="0"/>
              <a:t>Linux</a:t>
            </a:r>
            <a:r>
              <a:rPr lang="en-US" sz="2200" dirty="0" smtClean="0"/>
              <a:t> -- </a:t>
            </a:r>
            <a:r>
              <a:rPr lang="en-US" sz="2200" dirty="0"/>
              <a:t>every line in a file has an End-Of-Line (EOL) character and the EOF character is after the last </a:t>
            </a:r>
            <a:r>
              <a:rPr lang="en-US" sz="2200" dirty="0" smtClean="0"/>
              <a:t>line. </a:t>
            </a:r>
            <a:r>
              <a:rPr lang="en-US" sz="2200" dirty="0"/>
              <a:t>So </a:t>
            </a:r>
            <a:r>
              <a:rPr lang="en-US" sz="2200" dirty="0" err="1"/>
              <a:t>unix</a:t>
            </a:r>
            <a:r>
              <a:rPr lang="en-US" sz="2200" dirty="0"/>
              <a:t>/</a:t>
            </a:r>
            <a:r>
              <a:rPr lang="en-US" sz="2200" dirty="0" err="1"/>
              <a:t>linux</a:t>
            </a:r>
            <a:r>
              <a:rPr lang="en-US" sz="2200" dirty="0"/>
              <a:t> file's last line </a:t>
            </a:r>
            <a:r>
              <a:rPr lang="en-US" sz="2200" dirty="0" smtClean="0"/>
              <a:t>is  </a:t>
            </a:r>
            <a:r>
              <a:rPr lang="en-US" sz="2200" b="1" dirty="0" smtClean="0">
                <a:solidFill>
                  <a:srgbClr val="0070C0"/>
                </a:solidFill>
              </a:rPr>
              <a:t>stuff</a:t>
            </a:r>
            <a:r>
              <a:rPr lang="en-US" sz="2200" b="1" dirty="0">
                <a:solidFill>
                  <a:srgbClr val="0070C0"/>
                </a:solidFill>
              </a:rPr>
              <a:t>, EOL, EOF 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b="1" dirty="0" smtClean="0"/>
              <a:t>Windows</a:t>
            </a:r>
            <a:r>
              <a:rPr lang="en-US" sz="2200" dirty="0" smtClean="0"/>
              <a:t> -- </a:t>
            </a:r>
            <a:r>
              <a:rPr lang="en-US" sz="2200" dirty="0"/>
              <a:t>each line has an EOL characters except the last line </a:t>
            </a:r>
            <a:r>
              <a:rPr lang="en-US" sz="2200" dirty="0" smtClean="0"/>
              <a:t>whereas </a:t>
            </a:r>
            <a:r>
              <a:rPr lang="en-US" sz="2200" dirty="0"/>
              <a:t>windows file's last line, if the cursor is on the line, </a:t>
            </a:r>
            <a:r>
              <a:rPr lang="en-US" sz="2200" dirty="0" smtClean="0"/>
              <a:t>is   </a:t>
            </a:r>
            <a:r>
              <a:rPr lang="en-US" sz="2200" b="1" dirty="0" smtClean="0">
                <a:solidFill>
                  <a:srgbClr val="0070C0"/>
                </a:solidFill>
              </a:rPr>
              <a:t>stuff</a:t>
            </a:r>
            <a:r>
              <a:rPr lang="en-US" sz="2200" b="1" dirty="0">
                <a:solidFill>
                  <a:srgbClr val="0070C0"/>
                </a:solidFill>
              </a:rPr>
              <a:t>, EOF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41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04801"/>
            <a:ext cx="11292840" cy="838200"/>
          </a:xfrm>
        </p:spPr>
        <p:txBody>
          <a:bodyPr/>
          <a:lstStyle/>
          <a:p>
            <a:r>
              <a:rPr lang="en-US" dirty="0" smtClean="0">
                <a:effectLst/>
              </a:rPr>
              <a:t>		</a:t>
            </a:r>
            <a:r>
              <a:rPr lang="en-US" sz="4000" dirty="0" smtClean="0">
                <a:effectLst/>
              </a:rPr>
              <a:t>       </a:t>
            </a:r>
            <a:r>
              <a:rPr lang="en-US" sz="4000" dirty="0" smtClean="0"/>
              <a:t>Test our Knowledge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172200"/>
            <a:ext cx="1174050" cy="6858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2405364"/>
            <a:ext cx="2466975" cy="206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9674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28601"/>
            <a:ext cx="1129284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        language paradigms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1476"/>
            <a:ext cx="11292840" cy="5349332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endParaRPr lang="en-US" sz="2000" dirty="0"/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800" b="1" dirty="0">
                <a:solidFill>
                  <a:schemeClr val="tx1"/>
                </a:solidFill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</a:rPr>
              <a:t>tructured/procedural </a:t>
            </a:r>
            <a:r>
              <a:rPr lang="en-US" sz="2800" b="1" dirty="0">
                <a:solidFill>
                  <a:schemeClr val="tx1"/>
                </a:solidFill>
              </a:rPr>
              <a:t>programming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Process-oriented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Based on the </a:t>
            </a:r>
            <a:r>
              <a:rPr lang="en-US" sz="2400" dirty="0">
                <a:solidFill>
                  <a:schemeClr val="tx1"/>
                </a:solidFill>
              </a:rPr>
              <a:t>von Neumann </a:t>
            </a:r>
            <a:r>
              <a:rPr lang="en-US" sz="2400" dirty="0" smtClean="0">
                <a:solidFill>
                  <a:schemeClr val="tx1"/>
                </a:solidFill>
              </a:rPr>
              <a:t>architecture (CPU </a:t>
            </a:r>
            <a:r>
              <a:rPr lang="en-US" sz="2400" dirty="0">
                <a:solidFill>
                  <a:schemeClr val="tx1"/>
                </a:solidFill>
              </a:rPr>
              <a:t>is separate from the </a:t>
            </a:r>
            <a:r>
              <a:rPr lang="en-US" sz="2400" dirty="0" smtClean="0">
                <a:solidFill>
                  <a:schemeClr val="tx1"/>
                </a:solidFill>
              </a:rPr>
              <a:t>memory)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     (Decoding </a:t>
            </a:r>
            <a:r>
              <a:rPr lang="en-US" sz="1600" dirty="0">
                <a:solidFill>
                  <a:srgbClr val="0070C0"/>
                </a:solidFill>
              </a:rPr>
              <a:t>an </a:t>
            </a:r>
            <a:r>
              <a:rPr lang="en-US" sz="1600" dirty="0" smtClean="0">
                <a:solidFill>
                  <a:srgbClr val="0070C0"/>
                </a:solidFill>
              </a:rPr>
              <a:t>instruction -&gt;  getting </a:t>
            </a:r>
            <a:r>
              <a:rPr lang="en-US" sz="1600" dirty="0">
                <a:solidFill>
                  <a:srgbClr val="0070C0"/>
                </a:solidFill>
              </a:rPr>
              <a:t>the </a:t>
            </a:r>
            <a:r>
              <a:rPr lang="en-US" sz="1600" dirty="0" smtClean="0">
                <a:solidFill>
                  <a:srgbClr val="0070C0"/>
                </a:solidFill>
              </a:rPr>
              <a:t>operands -&gt; computing </a:t>
            </a:r>
            <a:r>
              <a:rPr lang="en-US" sz="1600" dirty="0">
                <a:solidFill>
                  <a:srgbClr val="0070C0"/>
                </a:solidFill>
              </a:rPr>
              <a:t>the </a:t>
            </a:r>
            <a:r>
              <a:rPr lang="en-US" sz="1600" dirty="0" smtClean="0">
                <a:solidFill>
                  <a:srgbClr val="0070C0"/>
                </a:solidFill>
              </a:rPr>
              <a:t>result -&gt; writing </a:t>
            </a:r>
            <a:r>
              <a:rPr lang="en-US" sz="1600" dirty="0">
                <a:solidFill>
                  <a:srgbClr val="0070C0"/>
                </a:solidFill>
              </a:rPr>
              <a:t>the result back to </a:t>
            </a:r>
            <a:r>
              <a:rPr lang="en-US" sz="1600" dirty="0" smtClean="0">
                <a:solidFill>
                  <a:srgbClr val="0070C0"/>
                </a:solidFill>
              </a:rPr>
              <a:t>memory &amp; repeat…)</a:t>
            </a:r>
            <a:endParaRPr lang="en-US" sz="2400" dirty="0">
              <a:solidFill>
                <a:srgbClr val="0070C0"/>
              </a:solidFill>
            </a:endParaRP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Primary </a:t>
            </a:r>
            <a:r>
              <a:rPr lang="en-US" sz="2400" dirty="0">
                <a:solidFill>
                  <a:schemeClr val="tx1"/>
                </a:solidFill>
              </a:rPr>
              <a:t>problem-solving </a:t>
            </a:r>
            <a:r>
              <a:rPr lang="en-US" sz="2400" dirty="0" smtClean="0">
                <a:solidFill>
                  <a:schemeClr val="tx1"/>
                </a:solidFill>
              </a:rPr>
              <a:t>technique </a:t>
            </a:r>
          </a:p>
          <a:p>
            <a:pPr lvl="2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Decompose </a:t>
            </a:r>
            <a:r>
              <a:rPr lang="en-US" dirty="0">
                <a:solidFill>
                  <a:schemeClr val="tx1"/>
                </a:solidFill>
              </a:rPr>
              <a:t>a problem </a:t>
            </a:r>
            <a:r>
              <a:rPr lang="en-US" dirty="0" smtClean="0">
                <a:solidFill>
                  <a:schemeClr val="tx1"/>
                </a:solidFill>
              </a:rPr>
              <a:t>algorithmically </a:t>
            </a:r>
          </a:p>
          <a:p>
            <a:pPr lvl="2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module in the </a:t>
            </a:r>
            <a:r>
              <a:rPr lang="en-US" dirty="0" smtClean="0">
                <a:solidFill>
                  <a:schemeClr val="tx1"/>
                </a:solidFill>
              </a:rPr>
              <a:t>solution solves a </a:t>
            </a:r>
            <a:r>
              <a:rPr lang="en-US" dirty="0">
                <a:solidFill>
                  <a:schemeClr val="tx1"/>
                </a:solidFill>
              </a:rPr>
              <a:t>major step in the overall </a:t>
            </a:r>
            <a:r>
              <a:rPr lang="en-US" dirty="0" smtClean="0">
                <a:solidFill>
                  <a:schemeClr val="tx1"/>
                </a:solidFill>
              </a:rPr>
              <a:t>process</a:t>
            </a:r>
          </a:p>
          <a:p>
            <a:pPr lvl="2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Determine what </a:t>
            </a:r>
            <a:r>
              <a:rPr lang="en-US" dirty="0">
                <a:solidFill>
                  <a:schemeClr val="tx1"/>
                </a:solidFill>
              </a:rPr>
              <a:t>tasks </a:t>
            </a:r>
            <a:r>
              <a:rPr lang="en-US" dirty="0" smtClean="0">
                <a:solidFill>
                  <a:schemeClr val="tx1"/>
                </a:solidFill>
              </a:rPr>
              <a:t>need to be accomplished; then write </a:t>
            </a:r>
            <a:r>
              <a:rPr lang="en-US" dirty="0">
                <a:solidFill>
                  <a:schemeClr val="tx1"/>
                </a:solidFill>
              </a:rPr>
              <a:t>functions to accomplish these tasks and send information, variables, into the </a:t>
            </a:r>
            <a:r>
              <a:rPr lang="en-US" dirty="0" smtClean="0">
                <a:solidFill>
                  <a:schemeClr val="tx1"/>
                </a:solidFill>
              </a:rPr>
              <a:t>functions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28601"/>
            <a:ext cx="1129284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      language paradigms </a:t>
            </a:r>
            <a:r>
              <a:rPr lang="en-US" sz="2000" dirty="0" smtClean="0"/>
              <a:t>(cont.)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05" y="1162061"/>
            <a:ext cx="10820400" cy="5349332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Object-oriented</a:t>
            </a: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 Data-oriented </a:t>
            </a:r>
          </a:p>
          <a:p>
            <a:pPr lvl="1"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Supports data </a:t>
            </a:r>
            <a:r>
              <a:rPr lang="en-US" sz="2500" dirty="0">
                <a:solidFill>
                  <a:schemeClr val="tx1"/>
                </a:solidFill>
              </a:rPr>
              <a:t>abstraction which encapsulates processing with </a:t>
            </a:r>
            <a:r>
              <a:rPr lang="en-US" sz="2500" dirty="0" smtClean="0">
                <a:solidFill>
                  <a:schemeClr val="tx1"/>
                </a:solidFill>
              </a:rPr>
              <a:t>data objects, hiding </a:t>
            </a:r>
            <a:r>
              <a:rPr lang="en-US" sz="2500" dirty="0">
                <a:solidFill>
                  <a:schemeClr val="tx1"/>
                </a:solidFill>
              </a:rPr>
              <a:t>access to </a:t>
            </a:r>
            <a:r>
              <a:rPr lang="en-US" sz="2500" dirty="0" smtClean="0">
                <a:solidFill>
                  <a:schemeClr val="tx1"/>
                </a:solidFill>
              </a:rPr>
              <a:t>data. </a:t>
            </a:r>
            <a:r>
              <a:rPr lang="en-US" sz="2500" dirty="0">
                <a:solidFill>
                  <a:schemeClr val="tx1"/>
                </a:solidFill>
              </a:rPr>
              <a:t>Primary problem-solving </a:t>
            </a:r>
            <a:r>
              <a:rPr lang="en-US" sz="2500" dirty="0" smtClean="0">
                <a:solidFill>
                  <a:schemeClr val="tx1"/>
                </a:solidFill>
              </a:rPr>
              <a:t>technique: </a:t>
            </a:r>
          </a:p>
          <a:p>
            <a:pPr marL="457200" lvl="1" indent="0" fontAlgn="t">
              <a:buClr>
                <a:srgbClr val="0070C0"/>
              </a:buClr>
              <a:buNone/>
            </a:pPr>
            <a:endParaRPr lang="en-US" sz="2500" dirty="0" smtClean="0">
              <a:solidFill>
                <a:schemeClr val="tx1"/>
              </a:solidFill>
            </a:endParaRPr>
          </a:p>
          <a:p>
            <a:pPr lvl="2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</a:rPr>
              <a:t>Decompose </a:t>
            </a:r>
            <a:r>
              <a:rPr lang="en-US" sz="2500" dirty="0">
                <a:solidFill>
                  <a:schemeClr val="tx1"/>
                </a:solidFill>
              </a:rPr>
              <a:t>a problem by the key </a:t>
            </a:r>
            <a:r>
              <a:rPr lang="en-US" sz="2500" dirty="0" smtClean="0">
                <a:solidFill>
                  <a:schemeClr val="tx1"/>
                </a:solidFill>
              </a:rPr>
              <a:t>abstractions and make them objects</a:t>
            </a:r>
          </a:p>
          <a:p>
            <a:pPr lvl="2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</a:rPr>
              <a:t>Objects receive messages and do their tasks (calling </a:t>
            </a:r>
            <a:r>
              <a:rPr lang="en-US" sz="2500" dirty="0">
                <a:solidFill>
                  <a:schemeClr val="tx1"/>
                </a:solidFill>
              </a:rPr>
              <a:t>functions</a:t>
            </a:r>
            <a:r>
              <a:rPr lang="en-US" sz="2500" dirty="0" smtClean="0">
                <a:solidFill>
                  <a:schemeClr val="tx1"/>
                </a:solidFill>
              </a:rPr>
              <a:t>)</a:t>
            </a:r>
          </a:p>
          <a:p>
            <a:pPr lvl="2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</a:rPr>
              <a:t>I</a:t>
            </a:r>
            <a:r>
              <a:rPr lang="en-US" sz="2500" dirty="0" smtClean="0">
                <a:solidFill>
                  <a:schemeClr val="tx1"/>
                </a:solidFill>
              </a:rPr>
              <a:t>nstead </a:t>
            </a:r>
            <a:r>
              <a:rPr lang="en-US" sz="2500" dirty="0">
                <a:solidFill>
                  <a:schemeClr val="tx1"/>
                </a:solidFill>
              </a:rPr>
              <a:t>of asking what tasks </a:t>
            </a:r>
            <a:r>
              <a:rPr lang="en-US" sz="2500" dirty="0" smtClean="0">
                <a:solidFill>
                  <a:schemeClr val="tx1"/>
                </a:solidFill>
              </a:rPr>
              <a:t>to </a:t>
            </a:r>
            <a:r>
              <a:rPr lang="en-US" sz="2500" dirty="0">
                <a:solidFill>
                  <a:schemeClr val="tx1"/>
                </a:solidFill>
              </a:rPr>
              <a:t>accomplish, you model the world of the problem into classes of objects and then ask what tasks </a:t>
            </a:r>
            <a:r>
              <a:rPr lang="en-US" sz="2500" dirty="0" smtClean="0">
                <a:solidFill>
                  <a:schemeClr val="tx1"/>
                </a:solidFill>
              </a:rPr>
              <a:t>our objects do</a:t>
            </a:r>
          </a:p>
          <a:p>
            <a:pPr marL="857250" lvl="2" indent="0" fontAlgn="t">
              <a:buClr>
                <a:srgbClr val="0070C0"/>
              </a:buClr>
              <a:buNone/>
            </a:pPr>
            <a:r>
              <a:rPr lang="en-US" sz="2500" dirty="0"/>
              <a:t> </a:t>
            </a:r>
            <a:r>
              <a:rPr lang="en-US" sz="2500" dirty="0" smtClean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28601"/>
            <a:ext cx="11292840" cy="838200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4000" dirty="0" smtClean="0"/>
              <a:t>Before </a:t>
            </a:r>
            <a:r>
              <a:rPr lang="en-US" sz="4000" dirty="0" err="1" smtClean="0"/>
              <a:t>c++</a:t>
            </a:r>
            <a:r>
              <a:rPr lang="en-US" sz="4000" dirty="0" smtClean="0"/>
              <a:t> there was 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94417"/>
            <a:ext cx="10058400" cy="5349332"/>
          </a:xfrm>
        </p:spPr>
        <p:txBody>
          <a:bodyPr>
            <a:noAutofit/>
          </a:bodyPr>
          <a:lstStyle/>
          <a:p>
            <a:pPr marL="0" indent="0" fontAlgn="t">
              <a:buNone/>
            </a:pPr>
            <a:endParaRPr lang="en-US" sz="2000" dirty="0"/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C </a:t>
            </a:r>
            <a:r>
              <a:rPr lang="en-US" sz="2500" dirty="0">
                <a:solidFill>
                  <a:schemeClr val="tx1"/>
                </a:solidFill>
              </a:rPr>
              <a:t>language was developed in 1972 by Dennis Ritchie at Bell Telephone </a:t>
            </a:r>
            <a:r>
              <a:rPr lang="en-US" sz="2500" dirty="0" smtClean="0">
                <a:solidFill>
                  <a:schemeClr val="tx1"/>
                </a:solidFill>
              </a:rPr>
              <a:t>laboratories as a language to write operating system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tx1"/>
                </a:solidFill>
              </a:rPr>
              <a:t>The primary </a:t>
            </a:r>
            <a:r>
              <a:rPr lang="en-US" sz="2500" dirty="0">
                <a:solidFill>
                  <a:schemeClr val="tx1"/>
                </a:solidFill>
              </a:rPr>
              <a:t>goals </a:t>
            </a:r>
            <a:r>
              <a:rPr lang="en-US" sz="2500" dirty="0" smtClean="0">
                <a:solidFill>
                  <a:schemeClr val="tx1"/>
                </a:solidFill>
              </a:rPr>
              <a:t>were to: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500" dirty="0" smtClean="0">
                <a:solidFill>
                  <a:schemeClr val="tx1"/>
                </a:solidFill>
              </a:rPr>
              <a:t> </a:t>
            </a:r>
          </a:p>
          <a:p>
            <a:pPr marL="857250" lvl="1" indent="-457200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</a:rPr>
              <a:t>P</a:t>
            </a:r>
            <a:r>
              <a:rPr lang="en-US" sz="2500" dirty="0" smtClean="0">
                <a:solidFill>
                  <a:schemeClr val="tx1"/>
                </a:solidFill>
              </a:rPr>
              <a:t>roduce </a:t>
            </a:r>
            <a:r>
              <a:rPr lang="en-US" sz="2500" dirty="0">
                <a:solidFill>
                  <a:schemeClr val="tx1"/>
                </a:solidFill>
              </a:rPr>
              <a:t>a minimalistic language that i</a:t>
            </a:r>
            <a:r>
              <a:rPr lang="en-US" sz="2500" dirty="0" smtClean="0">
                <a:solidFill>
                  <a:schemeClr val="tx1"/>
                </a:solidFill>
              </a:rPr>
              <a:t>s </a:t>
            </a:r>
            <a:r>
              <a:rPr lang="en-US" sz="2500" dirty="0">
                <a:solidFill>
                  <a:schemeClr val="tx1"/>
                </a:solidFill>
              </a:rPr>
              <a:t>easy to </a:t>
            </a:r>
            <a:r>
              <a:rPr lang="en-US" sz="2500" dirty="0" smtClean="0">
                <a:solidFill>
                  <a:schemeClr val="tx1"/>
                </a:solidFill>
              </a:rPr>
              <a:t>compile</a:t>
            </a:r>
          </a:p>
          <a:p>
            <a:pPr marL="857250" lvl="1" indent="-457200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</a:rPr>
              <a:t>Allow </a:t>
            </a:r>
            <a:r>
              <a:rPr lang="en-US" sz="2500" dirty="0">
                <a:solidFill>
                  <a:schemeClr val="tx1"/>
                </a:solidFill>
              </a:rPr>
              <a:t>efficient access to </a:t>
            </a:r>
            <a:r>
              <a:rPr lang="en-US" sz="2500" dirty="0" smtClean="0">
                <a:solidFill>
                  <a:schemeClr val="tx1"/>
                </a:solidFill>
              </a:rPr>
              <a:t>memory</a:t>
            </a:r>
          </a:p>
          <a:p>
            <a:pPr marL="857250" lvl="1" indent="-457200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tx1"/>
                </a:solidFill>
              </a:rPr>
              <a:t>P</a:t>
            </a:r>
            <a:r>
              <a:rPr lang="en-US" sz="2500" dirty="0" smtClean="0">
                <a:solidFill>
                  <a:schemeClr val="tx1"/>
                </a:solidFill>
              </a:rPr>
              <a:t>roduce </a:t>
            </a:r>
            <a:r>
              <a:rPr lang="en-US" sz="2500" dirty="0">
                <a:solidFill>
                  <a:schemeClr val="tx1"/>
                </a:solidFill>
              </a:rPr>
              <a:t>efficient </a:t>
            </a:r>
            <a:r>
              <a:rPr lang="en-US" sz="2500" dirty="0" smtClean="0">
                <a:solidFill>
                  <a:schemeClr val="tx1"/>
                </a:solidFill>
              </a:rPr>
              <a:t>code</a:t>
            </a:r>
          </a:p>
          <a:p>
            <a:pPr marL="857250" lvl="1" indent="-457200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tx1"/>
                </a:solidFill>
              </a:rPr>
              <a:t>Eliminate the need for extensive </a:t>
            </a:r>
            <a:r>
              <a:rPr lang="en-US" sz="2500" dirty="0">
                <a:solidFill>
                  <a:schemeClr val="tx1"/>
                </a:solidFill>
              </a:rPr>
              <a:t>run-time </a:t>
            </a:r>
            <a:r>
              <a:rPr lang="en-US" sz="2500" dirty="0" smtClean="0">
                <a:solidFill>
                  <a:schemeClr val="tx1"/>
                </a:solidFill>
              </a:rPr>
              <a:t>support</a:t>
            </a:r>
          </a:p>
          <a:p>
            <a:pPr marL="400050" lvl="1" indent="0" fontAlgn="t">
              <a:buClr>
                <a:srgbClr val="0070C0"/>
              </a:buClr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849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28601"/>
            <a:ext cx="11292840" cy="838200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4000" dirty="0" smtClean="0"/>
              <a:t>Before </a:t>
            </a:r>
            <a:r>
              <a:rPr lang="en-US" sz="4000" dirty="0" err="1" smtClean="0"/>
              <a:t>c++</a:t>
            </a:r>
            <a:r>
              <a:rPr lang="en-US" sz="4000" dirty="0" smtClean="0"/>
              <a:t> there was c </a:t>
            </a:r>
            <a:r>
              <a:rPr lang="en-US" sz="2000" dirty="0" smtClean="0"/>
              <a:t>(cont.)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7032"/>
            <a:ext cx="10134600" cy="3922992"/>
          </a:xfrm>
        </p:spPr>
        <p:txBody>
          <a:bodyPr>
            <a:noAutofit/>
          </a:bodyPr>
          <a:lstStyle/>
          <a:p>
            <a:pPr marL="857250" lvl="1" indent="-457200"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600" b="1" dirty="0" smtClean="0">
                <a:solidFill>
                  <a:srgbClr val="0070C0"/>
                </a:solidFill>
              </a:rPr>
              <a:t>C </a:t>
            </a:r>
            <a:r>
              <a:rPr lang="en-US" sz="2600" dirty="0" smtClean="0">
                <a:solidFill>
                  <a:schemeClr val="tx1"/>
                </a:solidFill>
              </a:rPr>
              <a:t>turned out to be so efficient that the authors rewrote </a:t>
            </a:r>
            <a:r>
              <a:rPr lang="en-US" sz="2600" dirty="0">
                <a:solidFill>
                  <a:schemeClr val="tx1"/>
                </a:solidFill>
              </a:rPr>
              <a:t>most of the UNIX operating system using C. </a:t>
            </a:r>
            <a:r>
              <a:rPr lang="en-US" sz="2600" dirty="0" smtClean="0">
                <a:solidFill>
                  <a:schemeClr val="tx1"/>
                </a:solidFill>
              </a:rPr>
              <a:t>Previously OS’s had </a:t>
            </a:r>
            <a:r>
              <a:rPr lang="en-US" sz="2600" dirty="0">
                <a:solidFill>
                  <a:schemeClr val="tx1"/>
                </a:solidFill>
              </a:rPr>
              <a:t>been written in </a:t>
            </a:r>
            <a:r>
              <a:rPr lang="en-US" sz="2600" dirty="0" smtClean="0">
                <a:solidFill>
                  <a:schemeClr val="tx1"/>
                </a:solidFill>
              </a:rPr>
              <a:t>assembly, which </a:t>
            </a:r>
            <a:r>
              <a:rPr lang="en-US" sz="2600" dirty="0">
                <a:solidFill>
                  <a:schemeClr val="tx1"/>
                </a:solidFill>
              </a:rPr>
              <a:t>ties a program to a specific </a:t>
            </a:r>
            <a:r>
              <a:rPr lang="en-US" sz="2600" dirty="0" smtClean="0">
                <a:solidFill>
                  <a:schemeClr val="tx1"/>
                </a:solidFill>
              </a:rPr>
              <a:t>CPU. </a:t>
            </a:r>
            <a:r>
              <a:rPr lang="en-US" sz="2600" dirty="0">
                <a:solidFill>
                  <a:schemeClr val="tx1"/>
                </a:solidFill>
              </a:rPr>
              <a:t>C has excellent </a:t>
            </a:r>
            <a:r>
              <a:rPr lang="en-US" sz="2600" b="1" dirty="0">
                <a:solidFill>
                  <a:srgbClr val="0070C0"/>
                </a:solidFill>
              </a:rPr>
              <a:t>portability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dirty="0">
                <a:solidFill>
                  <a:schemeClr val="tx1"/>
                </a:solidFill>
              </a:rPr>
              <a:t>allowing UNIX to be recompiled on many different types of computers and speeding its adoption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6172200"/>
            <a:ext cx="1174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2401</TotalTime>
  <Words>2488</Words>
  <Application>Microsoft Office PowerPoint</Application>
  <PresentationFormat>Custom</PresentationFormat>
  <Paragraphs>366</Paragraphs>
  <Slides>54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Trek</vt:lpstr>
      <vt:lpstr>Css 332 </vt:lpstr>
      <vt:lpstr>  week I</vt:lpstr>
      <vt:lpstr>                           Today in CSS 332</vt:lpstr>
      <vt:lpstr>              get the lab assignment here</vt:lpstr>
      <vt:lpstr>                 C++, rope to hang yourself</vt:lpstr>
      <vt:lpstr>                   language paradigms</vt:lpstr>
      <vt:lpstr>                 language paradigms (cont.)</vt:lpstr>
      <vt:lpstr>                    Before c++ there was c</vt:lpstr>
      <vt:lpstr>                    Before c++ there was c (cont.)</vt:lpstr>
      <vt:lpstr>                   Before c++ there was c (cont.)</vt:lpstr>
      <vt:lpstr>                        c/C++ philosophy</vt:lpstr>
      <vt:lpstr>PowerPoint Presentation</vt:lpstr>
      <vt:lpstr>               Overview of differences</vt:lpstr>
      <vt:lpstr>                   C++  subtle differences</vt:lpstr>
      <vt:lpstr>                   C++’s  Versatility</vt:lpstr>
      <vt:lpstr>                    java’s  Versatility</vt:lpstr>
      <vt:lpstr>                      building a program</vt:lpstr>
      <vt:lpstr>                                C++ toolchain</vt:lpstr>
      <vt:lpstr>             Compiler &amp; Linker</vt:lpstr>
      <vt:lpstr>           C++ Fundamental Data Types</vt:lpstr>
      <vt:lpstr>           C++ Fundamental Data Types (cont.)</vt:lpstr>
      <vt:lpstr>             C++ string</vt:lpstr>
      <vt:lpstr>                               ASCII Codes Table </vt:lpstr>
      <vt:lpstr>                  Unicode characters table</vt:lpstr>
      <vt:lpstr>               Variables  &amp; Constants</vt:lpstr>
      <vt:lpstr>        Error prone procedures</vt:lpstr>
      <vt:lpstr>                      C++ file layout</vt:lpstr>
      <vt:lpstr>          Definition of classes</vt:lpstr>
      <vt:lpstr>          differences at a glance</vt:lpstr>
      <vt:lpstr>              C++ Objects</vt:lpstr>
      <vt:lpstr>                C++ functions</vt:lpstr>
      <vt:lpstr>             C++ functions (cont.)</vt:lpstr>
      <vt:lpstr>       Simple Input &amp; Output </vt:lpstr>
      <vt:lpstr>                             Pre-processor</vt:lpstr>
      <vt:lpstr>       Function declarations order</vt:lpstr>
      <vt:lpstr>        Forward declaration/ prototype</vt:lpstr>
      <vt:lpstr>        What do prototypes do for you?</vt:lpstr>
      <vt:lpstr>             recall Java Program</vt:lpstr>
      <vt:lpstr>              C++ Program</vt:lpstr>
      <vt:lpstr>            Java class vs. C++ class</vt:lpstr>
      <vt:lpstr>             program structure</vt:lpstr>
      <vt:lpstr>        Dealing with naming collision</vt:lpstr>
      <vt:lpstr>                 namespaces</vt:lpstr>
      <vt:lpstr>                  More sophisticated class</vt:lpstr>
      <vt:lpstr>      different kinds of variables in C++</vt:lpstr>
      <vt:lpstr>                 references (&amp;) as alias</vt:lpstr>
      <vt:lpstr>          points about reference variables</vt:lpstr>
      <vt:lpstr>                 reference variables (cont.)</vt:lpstr>
      <vt:lpstr>                 test your knowledge</vt:lpstr>
      <vt:lpstr>                         l-value    r-value</vt:lpstr>
      <vt:lpstr>                         l-value    R-value (cont.)</vt:lpstr>
      <vt:lpstr>               l-value    R-value (cont.)</vt:lpstr>
      <vt:lpstr>          Handling end-of-file (eof) correctly </vt:lpstr>
      <vt:lpstr>         Test our Knowledge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Morteza</dc:creator>
  <cp:lastModifiedBy>Morteza</cp:lastModifiedBy>
  <cp:revision>296</cp:revision>
  <dcterms:created xsi:type="dcterms:W3CDTF">2017-07-06T18:41:27Z</dcterms:created>
  <dcterms:modified xsi:type="dcterms:W3CDTF">2017-09-27T19:48:32Z</dcterms:modified>
</cp:coreProperties>
</file>